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9" r:id="rId3"/>
    <p:sldId id="12103" r:id="rId4"/>
    <p:sldId id="12104" r:id="rId5"/>
    <p:sldId id="2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324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 Professional Accounting Futures 2019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659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 Professional Accounting Futures 2019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2148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5" cy="3598606"/>
          </a:xfrm>
        </p:spPr>
        <p:txBody>
          <a:bodyPr anchor="t">
            <a:normAutofit/>
          </a:bodyPr>
          <a:lstStyle>
            <a:lvl1pPr algn="l">
              <a:defRPr sz="40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7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60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42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4" y="1709740"/>
            <a:ext cx="10632067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4589465"/>
            <a:ext cx="10632067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55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7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5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72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8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5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7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5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7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94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94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7" y="781665"/>
            <a:ext cx="4093599" cy="122345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9" y="2315499"/>
            <a:ext cx="4093599" cy="35534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4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56107" y="6356351"/>
            <a:ext cx="4052821" cy="365125"/>
          </a:xfrm>
        </p:spPr>
        <p:txBody>
          <a:bodyPr/>
          <a:lstStyle/>
          <a:p>
            <a:r>
              <a:rPr lang="en-US" dirty="0"/>
              <a:t>PAC   Professional Accounting Futures   2021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963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3" y="1066802"/>
            <a:ext cx="4103431" cy="131752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3" y="2552700"/>
            <a:ext cx="4103431" cy="33162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93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48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3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3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8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131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593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120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523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574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 Professional Accounting Futures 2019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580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 Professional Accounting Futures 2019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968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9629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7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7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2"/>
            <a:ext cx="25925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5" y="6356352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2"/>
            <a:ext cx="6723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94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000" kern="1200" cap="all" spc="23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266" y="346647"/>
            <a:ext cx="8229600" cy="1714202"/>
          </a:xfrm>
        </p:spPr>
        <p:txBody>
          <a:bodyPr>
            <a:noAutofit/>
          </a:bodyPr>
          <a:lstStyle/>
          <a:p>
            <a:r>
              <a:rPr lang="en-CA" sz="3200" dirty="0">
                <a:solidFill>
                  <a:prstClr val="white"/>
                </a:solidFill>
                <a:latin typeface="Times New Roman" panose="02020603050405020304" pitchFamily="18" charset="0"/>
              </a:rPr>
              <a:t>PAC ANNUAL CONFERENCE</a:t>
            </a:r>
            <a:br>
              <a:rPr lang="en-US" sz="2800" dirty="0"/>
            </a:br>
            <a:r>
              <a:rPr lang="en-CA" sz="3600" b="1" cap="small" dirty="0">
                <a:latin typeface="Times New Roman" panose="02020603050405020304" pitchFamily="18" charset="0"/>
              </a:rPr>
              <a:t>Professional Accounting Futures</a:t>
            </a:r>
            <a:r>
              <a:rPr lang="en-CA" sz="2000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br>
              <a:rPr lang="en-CA" sz="2000" dirty="0">
                <a:solidFill>
                  <a:prstClr val="white"/>
                </a:solidFill>
                <a:latin typeface="Times New Roman" panose="02020603050405020304" pitchFamily="18" charset="0"/>
              </a:rPr>
            </a:br>
            <a:r>
              <a:rPr lang="en-CA" sz="2400" dirty="0">
                <a:solidFill>
                  <a:prstClr val="white"/>
                </a:solidFill>
                <a:latin typeface="Times New Roman" panose="02020603050405020304" pitchFamily="18" charset="0"/>
              </a:rPr>
              <a:t>October 29, 2021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456892"/>
            <a:ext cx="8229600" cy="24482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Governance under uncertainty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dirty="0"/>
              <a:t>Shan Atkins </a:t>
            </a:r>
          </a:p>
          <a:p>
            <a:pPr marL="0" indent="0" algn="ctr">
              <a:buNone/>
            </a:pPr>
            <a:r>
              <a:rPr lang="en-US" dirty="0"/>
              <a:t>Director, Aurora Cannabis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026" name="Picture 2" descr="D:\My Docs\z Ryan's Stuff\Branding + Logos\PAC-logo-KO-redo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70" y="5301208"/>
            <a:ext cx="5328592" cy="127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77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D67320-FCFD-4931-AAF7-C6C85332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7C1974-5A44-4A6E-9AFE-5D2E83F9E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8350" y="1538740"/>
            <a:ext cx="2956560" cy="2730259"/>
          </a:xfrm>
        </p:spPr>
        <p:txBody>
          <a:bodyPr anchor="t"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</a:rPr>
              <a:t>Governance under uncertainty</a:t>
            </a:r>
            <a:br>
              <a:rPr lang="en-US" sz="3000" dirty="0">
                <a:solidFill>
                  <a:schemeClr val="bg1"/>
                </a:solidFill>
              </a:rPr>
            </a:b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2210C-8CEE-4F04-9CFF-932B2D0B3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3451" y="4772589"/>
            <a:ext cx="2535328" cy="428061"/>
          </a:xfrm>
        </p:spPr>
        <p:txBody>
          <a:bodyPr anchor="b">
            <a:no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M. </a:t>
            </a:r>
            <a:r>
              <a:rPr lang="en-US" sz="1050" dirty="0" err="1">
                <a:solidFill>
                  <a:schemeClr val="bg1"/>
                </a:solidFill>
              </a:rPr>
              <a:t>Shân</a:t>
            </a:r>
            <a:r>
              <a:rPr lang="en-US" sz="1050" dirty="0">
                <a:solidFill>
                  <a:schemeClr val="bg1"/>
                </a:solidFill>
              </a:rPr>
              <a:t> Atkins, Director and Audit Chair</a:t>
            </a:r>
          </a:p>
          <a:p>
            <a:r>
              <a:rPr lang="en-US" sz="900" dirty="0">
                <a:solidFill>
                  <a:schemeClr val="bg1"/>
                </a:solidFill>
              </a:rPr>
              <a:t>Aurora Cannabis (NASD/TSX: ACB), Darden (NYSE: DRI), SpartanNash (NASD: SPTN)</a:t>
            </a:r>
          </a:p>
          <a:p>
            <a:r>
              <a:rPr lang="en-US" sz="900" dirty="0">
                <a:solidFill>
                  <a:schemeClr val="bg1"/>
                </a:solidFill>
              </a:rPr>
              <a:t> Professional Accounting Futures Conference</a:t>
            </a:r>
          </a:p>
          <a:p>
            <a:r>
              <a:rPr lang="en-US" sz="900" dirty="0">
                <a:solidFill>
                  <a:schemeClr val="bg1"/>
                </a:solidFill>
              </a:rPr>
              <a:t>29 October 2021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24076" y="1400175"/>
            <a:ext cx="1228725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63BD728-BDC6-4EA7-B92A-1B622C8910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461" b="1"/>
          <a:stretch/>
        </p:blipFill>
        <p:spPr>
          <a:xfrm>
            <a:off x="5181120" y="857258"/>
            <a:ext cx="5486881" cy="514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6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3A199-5661-43AC-9946-5A91F75E9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 under uncertainty: </a:t>
            </a:r>
            <a:br>
              <a:rPr lang="en-US" dirty="0"/>
            </a:br>
            <a:r>
              <a:rPr lang="en-US" dirty="0"/>
              <a:t>Lessons from the pandemic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38AB0-B018-46AC-A91C-9638A44D7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3F62FB"/>
              </a:buClr>
            </a:pPr>
            <a:r>
              <a:rPr lang="en-US" dirty="0"/>
              <a:t>Virtual meetings are here to stay: </a:t>
            </a:r>
          </a:p>
          <a:p>
            <a:pPr lvl="1">
              <a:buClr>
                <a:srgbClr val="3F62FB"/>
              </a:buClr>
            </a:pPr>
            <a:r>
              <a:rPr lang="en-US" dirty="0"/>
              <a:t>Board meetings: mix, frequency, duration, advance notice</a:t>
            </a:r>
          </a:p>
          <a:p>
            <a:pPr lvl="1">
              <a:buClr>
                <a:srgbClr val="3F62FB"/>
              </a:buClr>
            </a:pPr>
            <a:r>
              <a:rPr lang="en-US" dirty="0"/>
              <a:t>AGMs: virtual only or hybrid; in-person becoming anachronism</a:t>
            </a:r>
          </a:p>
          <a:p>
            <a:pPr>
              <a:buClr>
                <a:srgbClr val="3F62FB"/>
              </a:buClr>
            </a:pPr>
            <a:r>
              <a:rPr lang="en-US" dirty="0"/>
              <a:t>Boards leaning in:  time, content (closer to ops?), compensation (or lack thereof)</a:t>
            </a:r>
          </a:p>
          <a:p>
            <a:pPr>
              <a:buClr>
                <a:srgbClr val="3F62FB"/>
              </a:buClr>
            </a:pPr>
            <a:r>
              <a:rPr lang="en-US" dirty="0"/>
              <a:t>Hiring in the new normal:   have you ‘met’ your new CEO?</a:t>
            </a:r>
          </a:p>
          <a:p>
            <a:pPr>
              <a:buClr>
                <a:srgbClr val="3F62FB"/>
              </a:buClr>
            </a:pPr>
            <a:r>
              <a:rPr lang="en-US" dirty="0"/>
              <a:t>Incentive compensation:  throwing away the playbook</a:t>
            </a:r>
          </a:p>
          <a:p>
            <a:pPr>
              <a:buClr>
                <a:srgbClr val="3F62FB"/>
              </a:buClr>
            </a:pPr>
            <a:r>
              <a:rPr lang="en-US" dirty="0"/>
              <a:t>Human resource challenges:  onboarding (facts v. culture/values), inclusion, the ‘great resignation’</a:t>
            </a:r>
          </a:p>
          <a:p>
            <a:pPr>
              <a:buClr>
                <a:srgbClr val="3F62FB"/>
              </a:buClr>
            </a:pPr>
            <a:r>
              <a:rPr lang="en-US" dirty="0"/>
              <a:t>Seizing the moment: cyber attacks, ransomware</a:t>
            </a:r>
          </a:p>
          <a:p>
            <a:pPr>
              <a:buClr>
                <a:srgbClr val="3F62FB"/>
              </a:buClr>
            </a:pPr>
            <a:r>
              <a:rPr lang="en-US" dirty="0"/>
              <a:t>Back to the future:  ESG - once more with feeling</a:t>
            </a:r>
          </a:p>
          <a:p>
            <a:pPr>
              <a:buClr>
                <a:srgbClr val="7030A0"/>
              </a:buClr>
            </a:pPr>
            <a:endParaRPr lang="en-US" dirty="0"/>
          </a:p>
          <a:p>
            <a:pPr>
              <a:buClr>
                <a:srgbClr val="7030A0"/>
              </a:buClr>
            </a:pPr>
            <a:endParaRPr lang="en-US" dirty="0"/>
          </a:p>
          <a:p>
            <a:pPr>
              <a:buClr>
                <a:srgbClr val="7030A0"/>
              </a:buClr>
            </a:pPr>
            <a:endParaRPr lang="en-US" dirty="0"/>
          </a:p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306565-0B04-4E93-A207-D4DFE00163D9}"/>
              </a:ext>
            </a:extLst>
          </p:cNvPr>
          <p:cNvGrpSpPr/>
          <p:nvPr/>
        </p:nvGrpSpPr>
        <p:grpSpPr>
          <a:xfrm>
            <a:off x="800098" y="1961023"/>
            <a:ext cx="1046940" cy="171450"/>
            <a:chOff x="804152" y="410993"/>
            <a:chExt cx="1395920" cy="228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FDBA120-CE7E-4331-99CB-4F141701C587}"/>
                </a:ext>
              </a:extLst>
            </p:cNvPr>
            <p:cNvSpPr/>
            <p:nvPr/>
          </p:nvSpPr>
          <p:spPr>
            <a:xfrm>
              <a:off x="804152" y="410993"/>
              <a:ext cx="228600" cy="228600"/>
            </a:xfrm>
            <a:prstGeom prst="rect">
              <a:avLst/>
            </a:prstGeom>
            <a:solidFill>
              <a:srgbClr val="43B2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DF54D12-342D-4BF6-A78C-599106AE02C1}"/>
                </a:ext>
              </a:extLst>
            </p:cNvPr>
            <p:cNvSpPr/>
            <p:nvPr/>
          </p:nvSpPr>
          <p:spPr>
            <a:xfrm>
              <a:off x="1095982" y="410993"/>
              <a:ext cx="228600" cy="228600"/>
            </a:xfrm>
            <a:prstGeom prst="rect">
              <a:avLst/>
            </a:prstGeom>
            <a:solidFill>
              <a:srgbClr val="3F62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9A41045-D3D0-4A81-99A2-A802A6FE3DDB}"/>
                </a:ext>
              </a:extLst>
            </p:cNvPr>
            <p:cNvSpPr/>
            <p:nvPr/>
          </p:nvSpPr>
          <p:spPr>
            <a:xfrm>
              <a:off x="1387812" y="410993"/>
              <a:ext cx="228600" cy="228600"/>
            </a:xfrm>
            <a:prstGeom prst="rect">
              <a:avLst/>
            </a:prstGeom>
            <a:solidFill>
              <a:srgbClr val="8930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830937B-2B49-4FF7-B29C-0DB2A90BCD03}"/>
                </a:ext>
              </a:extLst>
            </p:cNvPr>
            <p:cNvSpPr/>
            <p:nvPr/>
          </p:nvSpPr>
          <p:spPr>
            <a:xfrm>
              <a:off x="1679642" y="410993"/>
              <a:ext cx="228600" cy="228600"/>
            </a:xfrm>
            <a:prstGeom prst="rect">
              <a:avLst/>
            </a:prstGeom>
            <a:solidFill>
              <a:srgbClr val="B5C5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48EEFCB-1993-46F9-9E4B-190628AE91D3}"/>
                </a:ext>
              </a:extLst>
            </p:cNvPr>
            <p:cNvSpPr/>
            <p:nvPr/>
          </p:nvSpPr>
          <p:spPr>
            <a:xfrm>
              <a:off x="1971472" y="410993"/>
              <a:ext cx="228600" cy="228600"/>
            </a:xfrm>
            <a:prstGeom prst="rect">
              <a:avLst/>
            </a:prstGeom>
            <a:solidFill>
              <a:srgbClr val="FF68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14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266" y="346647"/>
            <a:ext cx="8229600" cy="1714202"/>
          </a:xfrm>
        </p:spPr>
        <p:txBody>
          <a:bodyPr>
            <a:noAutofit/>
          </a:bodyPr>
          <a:lstStyle/>
          <a:p>
            <a:r>
              <a:rPr lang="en-CA" sz="3200" dirty="0">
                <a:solidFill>
                  <a:prstClr val="white"/>
                </a:solidFill>
                <a:latin typeface="Times New Roman" panose="02020603050405020304" pitchFamily="18" charset="0"/>
              </a:rPr>
              <a:t>PAC ANNUAL CONFERENCE</a:t>
            </a:r>
            <a:br>
              <a:rPr lang="en-US" sz="2800" dirty="0"/>
            </a:br>
            <a:r>
              <a:rPr lang="en-CA" sz="3600" b="1" cap="small" dirty="0">
                <a:latin typeface="Times New Roman" panose="02020603050405020304" pitchFamily="18" charset="0"/>
              </a:rPr>
              <a:t>Professional Accounting Futures</a:t>
            </a:r>
            <a:r>
              <a:rPr lang="en-CA" sz="2000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br>
              <a:rPr lang="en-CA" sz="2000" dirty="0">
                <a:solidFill>
                  <a:prstClr val="white"/>
                </a:solidFill>
                <a:latin typeface="Times New Roman" panose="02020603050405020304" pitchFamily="18" charset="0"/>
              </a:rPr>
            </a:br>
            <a:r>
              <a:rPr lang="en-CA" sz="2400" dirty="0">
                <a:solidFill>
                  <a:prstClr val="white"/>
                </a:solidFill>
                <a:latin typeface="Times New Roman" panose="02020603050405020304" pitchFamily="18" charset="0"/>
              </a:rPr>
              <a:t>October 28 &amp; 29, 2021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76873"/>
            <a:ext cx="8229600" cy="24482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Thank you for attending</a:t>
            </a:r>
            <a:br>
              <a:rPr lang="en-US" dirty="0"/>
            </a:br>
            <a:endParaRPr lang="en-US" sz="1400" dirty="0"/>
          </a:p>
          <a:p>
            <a:pPr marL="0" indent="0" algn="ctr">
              <a:buNone/>
            </a:pPr>
            <a:r>
              <a:rPr lang="en-US" dirty="0"/>
              <a:t>Visit our PAC website at </a:t>
            </a:r>
          </a:p>
          <a:p>
            <a:pPr marL="0" indent="0" algn="ctr">
              <a:buNone/>
            </a:pPr>
            <a:r>
              <a:rPr lang="en-US" dirty="0"/>
              <a:t>https://www.utm.utoronto.ca/pac/</a:t>
            </a:r>
            <a:br>
              <a:rPr lang="en-US" dirty="0"/>
            </a:br>
            <a:endParaRPr lang="en-US" sz="1400" dirty="0"/>
          </a:p>
          <a:p>
            <a:pPr marL="0" indent="0" algn="ctr">
              <a:buNone/>
            </a:pPr>
            <a:r>
              <a:rPr lang="en-US" dirty="0"/>
              <a:t>Please join us next year</a:t>
            </a:r>
          </a:p>
        </p:txBody>
      </p:sp>
      <p:pic>
        <p:nvPicPr>
          <p:cNvPr id="1026" name="Picture 2" descr="D:\My Docs\z Ryan's Stuff\Branding + Logos\PAC-logo-KO-redo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70" y="5301208"/>
            <a:ext cx="5328592" cy="127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573905"/>
      </p:ext>
    </p:extLst>
  </p:cSld>
  <p:clrMapOvr>
    <a:masterClrMapping/>
  </p:clrMapOvr>
</p:sld>
</file>

<file path=ppt/theme/theme1.xml><?xml version="1.0" encoding="utf-8"?>
<a:theme xmlns:a="http://schemas.openxmlformats.org/drawingml/2006/main" name="Blue Them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ronicleVTI">
  <a:themeElements>
    <a:clrScheme name="AnalogousFromRegularSeedRightStep">
      <a:dk1>
        <a:srgbClr val="000000"/>
      </a:dk1>
      <a:lt1>
        <a:srgbClr val="FFFFFF"/>
      </a:lt1>
      <a:dk2>
        <a:srgbClr val="3E3423"/>
      </a:dk2>
      <a:lt2>
        <a:srgbClr val="E2E7E8"/>
      </a:lt2>
      <a:accent1>
        <a:srgbClr val="C3674D"/>
      </a:accent1>
      <a:accent2>
        <a:srgbClr val="B1863B"/>
      </a:accent2>
      <a:accent3>
        <a:srgbClr val="A3A942"/>
      </a:accent3>
      <a:accent4>
        <a:srgbClr val="79B13B"/>
      </a:accent4>
      <a:accent5>
        <a:srgbClr val="55B848"/>
      </a:accent5>
      <a:accent6>
        <a:srgbClr val="3BB15F"/>
      </a:accent6>
      <a:hlink>
        <a:srgbClr val="378DA6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Calisto MT</vt:lpstr>
      <vt:lpstr>Times New Roman</vt:lpstr>
      <vt:lpstr>Univers Condensed</vt:lpstr>
      <vt:lpstr>Blue Theme Template</vt:lpstr>
      <vt:lpstr>ChronicleVTI</vt:lpstr>
      <vt:lpstr>PAC ANNUAL CONFERENCE Professional Accounting Futures  October 29, 2021</vt:lpstr>
      <vt:lpstr>Governance under uncertainty </vt:lpstr>
      <vt:lpstr>Governance under uncertainty:  Lessons from the pandemic</vt:lpstr>
      <vt:lpstr>PAC ANNUAL CONFERENCE Professional Accounting Futures  October 28 &amp; 29,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 ANNUAL CONFERENCE Professional Accounting Futures  October 29, 2021</dc:title>
  <dc:creator>Abdullah Qaisar</dc:creator>
  <cp:lastModifiedBy>Abdullah Qaisar</cp:lastModifiedBy>
  <cp:revision>1</cp:revision>
  <dcterms:created xsi:type="dcterms:W3CDTF">2021-11-03T17:02:27Z</dcterms:created>
  <dcterms:modified xsi:type="dcterms:W3CDTF">2021-11-03T17:02:51Z</dcterms:modified>
</cp:coreProperties>
</file>