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3" r:id="rId3"/>
    <p:sldId id="12095" r:id="rId4"/>
    <p:sldId id="12096" r:id="rId5"/>
    <p:sldId id="12097" r:id="rId6"/>
    <p:sldId id="12098" r:id="rId7"/>
    <p:sldId id="12099" r:id="rId8"/>
    <p:sldId id="12100" r:id="rId9"/>
    <p:sldId id="12101" r:id="rId10"/>
    <p:sldId id="12102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ED54-52CA-4C2B-BF24-60ECEADFC898}" type="datetimeFigureOut">
              <a:rPr lang="en-CA" smtClean="0"/>
              <a:t>2021-11-03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38D68-13DF-4461-858C-0A140B74A5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77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AC10D-4550-6F42-8734-5BC2C827E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6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2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91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95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3" y="1515103"/>
            <a:ext cx="5080956" cy="3846253"/>
          </a:xfrm>
          <a:prstGeom prst="rect">
            <a:avLst/>
          </a:prstGeom>
          <a:solidFill>
            <a:srgbClr val="00853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6" y="5964666"/>
            <a:ext cx="2894391" cy="7101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6" y="5964666"/>
            <a:ext cx="2894391" cy="7101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6" y="5964666"/>
            <a:ext cx="2894391" cy="710170"/>
          </a:xfrm>
          <a:prstGeom prst="rect">
            <a:avLst/>
          </a:prstGeom>
        </p:spPr>
      </p:pic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603254" y="1789535"/>
            <a:ext cx="4067071" cy="2755146"/>
          </a:xfrm>
          <a:prstGeom prst="rect">
            <a:avLst/>
          </a:prstGeom>
        </p:spPr>
        <p:txBody>
          <a:bodyPr/>
          <a:lstStyle>
            <a:lvl1pPr>
              <a:lnSpc>
                <a:spcPts val="4125"/>
              </a:lnSpc>
              <a:defRPr sz="4500" b="1" i="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THE WAY</a:t>
            </a:r>
            <a:br>
              <a:rPr lang="en-US" dirty="0"/>
            </a:br>
            <a:r>
              <a:rPr lang="en-US" dirty="0"/>
              <a:t>YOU DO</a:t>
            </a:r>
            <a:br>
              <a:rPr lang="en-US" dirty="0"/>
            </a:br>
            <a:r>
              <a:rPr lang="en-US" dirty="0"/>
              <a:t>BUSINESS.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4" y="4741549"/>
            <a:ext cx="4067071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+mn-lt"/>
                <a:ea typeface="DINPro" charset="0"/>
                <a:cs typeface="DINPro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Optional Second Title</a:t>
            </a:r>
          </a:p>
        </p:txBody>
      </p:sp>
    </p:spTree>
    <p:extLst>
      <p:ext uri="{BB962C8B-B14F-4D97-AF65-F5344CB8AC3E}">
        <p14:creationId xmlns:p14="http://schemas.microsoft.com/office/powerpoint/2010/main" val="305837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" y="0"/>
            <a:ext cx="12191999" cy="576518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6" y="5964666"/>
            <a:ext cx="2894391" cy="710170"/>
          </a:xfrm>
          <a:prstGeom prst="rect">
            <a:avLst/>
          </a:prstGeom>
        </p:spPr>
      </p:pic>
      <p:sp>
        <p:nvSpPr>
          <p:cNvPr id="14" name="Title 35"/>
          <p:cNvSpPr>
            <a:spLocks noGrp="1"/>
          </p:cNvSpPr>
          <p:nvPr>
            <p:ph type="title" hasCustomPrompt="1"/>
          </p:nvPr>
        </p:nvSpPr>
        <p:spPr>
          <a:xfrm>
            <a:off x="603254" y="1789535"/>
            <a:ext cx="4067071" cy="2755146"/>
          </a:xfrm>
          <a:prstGeom prst="rect">
            <a:avLst/>
          </a:prstGeom>
        </p:spPr>
        <p:txBody>
          <a:bodyPr/>
          <a:lstStyle>
            <a:lvl1pPr>
              <a:lnSpc>
                <a:spcPts val="4125"/>
              </a:lnSpc>
              <a:defRPr sz="4500" b="1" i="0" baseline="0">
                <a:solidFill>
                  <a:schemeClr val="bg1"/>
                </a:solidFill>
                <a:latin typeface="+mn-lt"/>
                <a:ea typeface="DIN Pro Medium" charset="0"/>
                <a:cs typeface="DIN Pro Medium" charset="0"/>
              </a:defRPr>
            </a:lvl1pPr>
          </a:lstStyle>
          <a:p>
            <a:r>
              <a:rPr lang="en-US" dirty="0"/>
              <a:t>CHANGE</a:t>
            </a:r>
            <a:br>
              <a:rPr lang="en-US" dirty="0"/>
            </a:br>
            <a:r>
              <a:rPr lang="en-US" dirty="0"/>
              <a:t>THE WAY</a:t>
            </a:r>
            <a:br>
              <a:rPr lang="en-US" dirty="0"/>
            </a:br>
            <a:r>
              <a:rPr lang="en-US" dirty="0"/>
              <a:t>YOU DO</a:t>
            </a:r>
            <a:br>
              <a:rPr lang="en-US" dirty="0"/>
            </a:br>
            <a:r>
              <a:rPr lang="en-US" dirty="0"/>
              <a:t>BUSINESS.</a:t>
            </a:r>
          </a:p>
        </p:txBody>
      </p:sp>
      <p:sp>
        <p:nvSpPr>
          <p:cNvPr id="1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4" y="4741549"/>
            <a:ext cx="4067071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+mn-lt"/>
                <a:ea typeface="DINPro" charset="0"/>
                <a:cs typeface="DINPro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Optional Second Title</a:t>
            </a:r>
          </a:p>
        </p:txBody>
      </p:sp>
    </p:spTree>
    <p:extLst>
      <p:ext uri="{BB962C8B-B14F-4D97-AF65-F5344CB8AC3E}">
        <p14:creationId xmlns:p14="http://schemas.microsoft.com/office/powerpoint/2010/main" val="305059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"/>
            <a:ext cx="12191999" cy="1092819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6" y="5964666"/>
            <a:ext cx="2894391" cy="7101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860" y="346842"/>
            <a:ext cx="9032875" cy="50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+mn-lt"/>
                <a:ea typeface="DIN Pro Medium" charset="0"/>
                <a:cs typeface="DIN Pro Medium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CHANGE THE WAY YOU DO BUSINESS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20C67-0CB0-F642-A5E1-7A61DC4C742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9860" y="1387366"/>
            <a:ext cx="10681107" cy="4529959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3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"/>
            <a:ext cx="12191999" cy="1092819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6" y="5964666"/>
            <a:ext cx="2894391" cy="7101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9860" y="346842"/>
            <a:ext cx="9032875" cy="504496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+mn-lt"/>
                <a:ea typeface="DIN Pro Medium" charset="0"/>
                <a:cs typeface="DIN Pro Medium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CHANGE THE WAY YOU DO BUSINESS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FEA514-0139-7A41-BD0C-C3D281AE1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859" y="1376601"/>
            <a:ext cx="5181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5399847-5FB6-8A47-8311-075DFDDAC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3859" y="1376601"/>
            <a:ext cx="5181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90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6107" y="6356351"/>
            <a:ext cx="4052821" cy="365125"/>
          </a:xfrm>
        </p:spPr>
        <p:txBody>
          <a:bodyPr/>
          <a:lstStyle/>
          <a:p>
            <a:r>
              <a:rPr lang="en-US" dirty="0"/>
              <a:t>PAC   Professional Accounting Futures  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02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34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68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46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64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04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84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19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64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5689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History of Shocks That Changed Accounting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dirty="0"/>
              <a:t>Karim Jamal, PhD </a:t>
            </a:r>
          </a:p>
          <a:p>
            <a:pPr marL="0" indent="0" algn="ctr">
              <a:buNone/>
            </a:pPr>
            <a:r>
              <a:rPr lang="en-US" dirty="0"/>
              <a:t>University of Alberta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4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 &amp;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Thank you for attending</a:t>
            </a:r>
            <a:br>
              <a:rPr lang="en-US" dirty="0"/>
            </a:br>
            <a:endParaRPr lang="en-US" sz="1400" dirty="0"/>
          </a:p>
          <a:p>
            <a:pPr marL="0" indent="0" algn="ctr">
              <a:buNone/>
            </a:pPr>
            <a:r>
              <a:rPr lang="en-US" dirty="0"/>
              <a:t>Visit our PAC website at </a:t>
            </a:r>
          </a:p>
          <a:p>
            <a:pPr marL="0" indent="0" algn="ctr">
              <a:buNone/>
            </a:pPr>
            <a:r>
              <a:rPr lang="en-US" dirty="0"/>
              <a:t>https://www.utm.utoronto.ca/pac/</a:t>
            </a:r>
            <a:br>
              <a:rPr lang="en-US" dirty="0"/>
            </a:br>
            <a:endParaRPr lang="en-US" sz="1400" dirty="0"/>
          </a:p>
          <a:p>
            <a:pPr marL="0" indent="0" algn="ctr">
              <a:buNone/>
            </a:pPr>
            <a:r>
              <a:rPr lang="en-US" dirty="0"/>
              <a:t>Please join us next year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Shocks That Changed Accounting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/>
              <a:t>Karim Jamal</a:t>
            </a:r>
          </a:p>
        </p:txBody>
      </p:sp>
    </p:spTree>
    <p:extLst>
      <p:ext uri="{BB962C8B-B14F-4D97-AF65-F5344CB8AC3E}">
        <p14:creationId xmlns:p14="http://schemas.microsoft.com/office/powerpoint/2010/main" val="44769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868896" y="2047215"/>
            <a:ext cx="8427383" cy="31796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1) Legal. </a:t>
            </a:r>
          </a:p>
          <a:p>
            <a:r>
              <a:rPr lang="en-US" dirty="0"/>
              <a:t>2) Wars.</a:t>
            </a:r>
          </a:p>
          <a:p>
            <a:r>
              <a:rPr lang="en-US" dirty="0"/>
              <a:t>4) Frauds.</a:t>
            </a:r>
          </a:p>
          <a:p>
            <a:r>
              <a:rPr lang="en-US" dirty="0"/>
              <a:t>5) De Professionalization of Auditing.</a:t>
            </a:r>
          </a:p>
          <a:p>
            <a:r>
              <a:rPr lang="en-US" dirty="0"/>
              <a:t>6) Rise and Fall of Arthur Andersen.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Fundamental Transformative Shocks To Accounting</a:t>
            </a:r>
          </a:p>
        </p:txBody>
      </p:sp>
    </p:spTree>
    <p:extLst>
      <p:ext uri="{BB962C8B-B14F-4D97-AF65-F5344CB8AC3E}">
        <p14:creationId xmlns:p14="http://schemas.microsoft.com/office/powerpoint/2010/main" val="169982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Shock 1: Legal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1831 – New Bankruptcy Act in UK led to Rapidly Growing Accounting Firms with Strong Insolvency Practice (Quilter &amp; Ball, Deloitte, Harding &amp; </a:t>
            </a:r>
            <a:r>
              <a:rPr lang="en-US" dirty="0" err="1"/>
              <a:t>Pullein</a:t>
            </a:r>
            <a:r>
              <a:rPr lang="en-US" dirty="0"/>
              <a:t>, </a:t>
            </a:r>
            <a:r>
              <a:rPr lang="en-US" dirty="0" err="1"/>
              <a:t>Turquand</a:t>
            </a:r>
            <a:r>
              <a:rPr lang="en-US" dirty="0"/>
              <a:t>, Cooper Brothers).</a:t>
            </a:r>
          </a:p>
          <a:p>
            <a:endParaRPr lang="en-US" dirty="0"/>
          </a:p>
          <a:p>
            <a:r>
              <a:rPr lang="en-US" dirty="0"/>
              <a:t>1856 – Act of Parliament: Joint Stock Companies / 1862 – Limited Liability: Led to Private Demand for Audit (Price Waterhouse, Peat &amp; Co).</a:t>
            </a:r>
          </a:p>
          <a:p>
            <a:endParaRPr lang="en-US" dirty="0"/>
          </a:p>
          <a:p>
            <a:r>
              <a:rPr lang="en-US" dirty="0"/>
              <a:t>By 1900 All The Current Big 4 Firms Were Large, Rapidly Growing and International firms [winners in a completely free market], ICAEW had Royal Charter (code of conduct and an exam), Mandatory Audit Law.</a:t>
            </a:r>
          </a:p>
        </p:txBody>
      </p:sp>
    </p:spTree>
    <p:extLst>
      <p:ext uri="{BB962C8B-B14F-4D97-AF65-F5344CB8AC3E}">
        <p14:creationId xmlns:p14="http://schemas.microsoft.com/office/powerpoint/2010/main" val="415229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These Firms?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Marketing: Responded to the New Market Opportunity Quickly. Leaders were Good Rainmakers (William Welch Deloitte, Edwin Waterhouse were Upper Class People in a Lower Middle Class Profession).</a:t>
            </a:r>
          </a:p>
          <a:p>
            <a:r>
              <a:rPr lang="en-US" dirty="0"/>
              <a:t>Fraud Detection.</a:t>
            </a:r>
          </a:p>
          <a:p>
            <a:r>
              <a:rPr lang="en-US" dirty="0"/>
              <a:t>Helped Improve Accounting Disclosures-Written Accounting Standards.</a:t>
            </a:r>
          </a:p>
          <a:p>
            <a:r>
              <a:rPr lang="en-US" dirty="0"/>
              <a:t>Helped Improve Chart of Accounts and Recordkeeping.</a:t>
            </a:r>
          </a:p>
          <a:p>
            <a:r>
              <a:rPr lang="en-US" dirty="0"/>
              <a:t>Created Standardized [Written] Audit Methodologies.</a:t>
            </a:r>
          </a:p>
          <a:p>
            <a:r>
              <a:rPr lang="en-US" dirty="0"/>
              <a:t>Helped Improve Operational Performance of Clients – (Gave Good Business Advice…Deloitte a lot, Waterhouse less).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5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Shock 2: Wars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WW I led to “Temporary Income Tax” and Accountants Acted Fast to Seize a New Business Opportunity in Tax (Lawyers not so fast). </a:t>
            </a:r>
          </a:p>
          <a:p>
            <a:endParaRPr lang="en-US" dirty="0"/>
          </a:p>
          <a:p>
            <a:r>
              <a:rPr lang="en-US" dirty="0"/>
              <a:t>WW II led to More Taxation (welfare state), Admit Women into the Profession, and Managing at a Distance during the war (like COVID).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Showcased Business Skills of Accountants and Raised their Stature.</a:t>
            </a:r>
          </a:p>
        </p:txBody>
      </p:sp>
    </p:spTree>
    <p:extLst>
      <p:ext uri="{BB962C8B-B14F-4D97-AF65-F5344CB8AC3E}">
        <p14:creationId xmlns:p14="http://schemas.microsoft.com/office/powerpoint/2010/main" val="176195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Shock 3: Frauds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Frauds helped Create Private Demand for Audit, and Mandatory Audit Legislation. Now Raise Questions About Current Auditor Responsibility- Expectation Gap.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Enron Created SOX, PCAOB, CPAB. Frauds Destabilize Auditing. Creation of PCAOB Reduces Professionalism of Auditing.</a:t>
            </a:r>
          </a:p>
          <a:p>
            <a:endParaRPr lang="en-US" dirty="0"/>
          </a:p>
          <a:p>
            <a:r>
              <a:rPr lang="en-US" dirty="0"/>
              <a:t>Courts Refuse to Accept GAAP / and Especially Auditing Standards as Absolute Standards – Demand Changes in Standards (e.g., Inventory Counts, A/R Confirmation).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3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Shock 4: De Professionalization of Auditing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Theories of “Regulatory Capture” and “Efficient Markets” Raise Questions About Role of Competition Vs Regulation in Professions. </a:t>
            </a:r>
          </a:p>
          <a:p>
            <a:endParaRPr lang="en-US" dirty="0"/>
          </a:p>
          <a:p>
            <a:r>
              <a:rPr lang="en-US" dirty="0"/>
              <a:t>In 1973 - Competition wins in Court:  AICPA Starts to Water down Code of Conduct to Promote More Competition …Solicitation of Clients, Advertising, Low Balling of Fees…CICA Auditing Standards Board Follows. PCAOB also Wants More Competition = Downward Pressure on Audit Fees, Less Independence?</a:t>
            </a:r>
          </a:p>
          <a:p>
            <a:endParaRPr lang="en-US" dirty="0"/>
          </a:p>
          <a:p>
            <a:r>
              <a:rPr lang="en-US" dirty="0"/>
              <a:t>As Auditing Becomes More Commercial Over time, Slogans About Ethics, Skepticism, Professionalism Become More Shrill. Tomorrow =?</a:t>
            </a:r>
          </a:p>
        </p:txBody>
      </p:sp>
    </p:spTree>
    <p:extLst>
      <p:ext uri="{BB962C8B-B14F-4D97-AF65-F5344CB8AC3E}">
        <p14:creationId xmlns:p14="http://schemas.microsoft.com/office/powerpoint/2010/main" val="327632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Rise and Fall of Arthur Andersen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AA Started in 1913 in Chicago (68 years after Deloitte). Grew Very Fast – Showed that a New Firm Could Compete With the Big Firms and Outgrow Them (like MNP in Canada now?).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AA Insisted on the “Right Accounting” not “ Generally Acceptable Accounting.” Infighting among Accountants over GAAP Led to Loss of Control Over Standard Setting (FASB 1973). Loss of Professionalism.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AA Indicted in 2002 – What happens when the Next Enron Occurs?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2485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A-SoB-PPT-Template-ALBERTA-BUSINESS" id="{5B7E38B2-98EB-9E42-846C-A3D44E343D6F}" vid="{6CAD50FD-4B3C-6E42-AE4B-AF8A4F713D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Blue Theme Template</vt:lpstr>
      <vt:lpstr>5_Office Theme</vt:lpstr>
      <vt:lpstr>PAC ANNUAL CONFERENCE Professional Accounting Futures  October 29, 2021</vt:lpstr>
      <vt:lpstr>History of Shocks That Changed Accounting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 ANNUAL CONFERENCE Professional Accounting Futures  October 28 &amp; 29,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ANNUAL CONFERENCE Professional Accounting Futures  October 29, 2021</dc:title>
  <dc:creator>Abdullah Qaisar</dc:creator>
  <cp:lastModifiedBy>Abdullah Qaisar</cp:lastModifiedBy>
  <cp:revision>1</cp:revision>
  <dcterms:created xsi:type="dcterms:W3CDTF">2021-11-03T17:01:57Z</dcterms:created>
  <dcterms:modified xsi:type="dcterms:W3CDTF">2021-11-03T17:02:19Z</dcterms:modified>
</cp:coreProperties>
</file>