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844" r:id="rId3"/>
  </p:sldMasterIdLst>
  <p:notesMasterIdLst>
    <p:notesMasterId r:id="rId36"/>
  </p:notesMasterIdLst>
  <p:sldIdLst>
    <p:sldId id="280" r:id="rId4"/>
    <p:sldId id="12135" r:id="rId5"/>
    <p:sldId id="12136" r:id="rId6"/>
    <p:sldId id="12137" r:id="rId7"/>
    <p:sldId id="12138" r:id="rId8"/>
    <p:sldId id="12139" r:id="rId9"/>
    <p:sldId id="12140" r:id="rId10"/>
    <p:sldId id="12141" r:id="rId11"/>
    <p:sldId id="12142" r:id="rId12"/>
    <p:sldId id="12143" r:id="rId13"/>
    <p:sldId id="284" r:id="rId14"/>
    <p:sldId id="12144" r:id="rId15"/>
    <p:sldId id="12145" r:id="rId16"/>
    <p:sldId id="12146" r:id="rId17"/>
    <p:sldId id="12147" r:id="rId18"/>
    <p:sldId id="12148" r:id="rId19"/>
    <p:sldId id="12149" r:id="rId20"/>
    <p:sldId id="12150" r:id="rId21"/>
    <p:sldId id="12151" r:id="rId22"/>
    <p:sldId id="12152" r:id="rId23"/>
    <p:sldId id="12153" r:id="rId24"/>
    <p:sldId id="12154" r:id="rId25"/>
    <p:sldId id="12155" r:id="rId26"/>
    <p:sldId id="12156" r:id="rId27"/>
    <p:sldId id="285" r:id="rId28"/>
    <p:sldId id="12157" r:id="rId29"/>
    <p:sldId id="12158" r:id="rId30"/>
    <p:sldId id="12159" r:id="rId31"/>
    <p:sldId id="12160" r:id="rId32"/>
    <p:sldId id="12161" r:id="rId33"/>
    <p:sldId id="12162" r:id="rId34"/>
    <p:sldId id="27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0E9585-48E4-419E-B2A4-A0A448B41AC5}" v="3" dt="2021-11-03T17:16:03.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5" d="100"/>
          <a:sy n="115" d="100"/>
        </p:scale>
        <p:origin x="3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Qaisar" userId="c1c742e9-a7df-4472-91ec-9ca1f1d9bc84" providerId="ADAL" clId="{5D0E9585-48E4-419E-B2A4-A0A448B41AC5}"/>
    <pc:docChg chg="delSld">
      <pc:chgData name="Abdullah Qaisar" userId="c1c742e9-a7df-4472-91ec-9ca1f1d9bc84" providerId="ADAL" clId="{5D0E9585-48E4-419E-B2A4-A0A448B41AC5}" dt="2021-11-03T17:14:33.121" v="0" actId="47"/>
      <pc:docMkLst>
        <pc:docMk/>
      </pc:docMkLst>
      <pc:sldChg chg="del">
        <pc:chgData name="Abdullah Qaisar" userId="c1c742e9-a7df-4472-91ec-9ca1f1d9bc84" providerId="ADAL" clId="{5D0E9585-48E4-419E-B2A4-A0A448B41AC5}" dt="2021-11-03T17:14:33.121" v="0" actId="47"/>
        <pc:sldMkLst>
          <pc:docMk/>
          <pc:sldMk cId="1492876072" sldId="121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42BEF-6E0C-4CB2-8E6C-15421F9154F7}" type="datetimeFigureOut">
              <a:rPr lang="en-CA" smtClean="0"/>
              <a:t>2021-11-03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5011B-6B9F-4954-9210-F3963016D9DA}" type="slidenum">
              <a:rPr lang="en-CA" smtClean="0"/>
              <a:t>‹#›</a:t>
            </a:fld>
            <a:endParaRPr lang="en-CA"/>
          </a:p>
        </p:txBody>
      </p:sp>
    </p:spTree>
    <p:extLst>
      <p:ext uri="{BB962C8B-B14F-4D97-AF65-F5344CB8AC3E}">
        <p14:creationId xmlns:p14="http://schemas.microsoft.com/office/powerpoint/2010/main" val="3286611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BDCF90-4889-8144-A5DD-92B2834D8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241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 rapid spread of COVID-19 has left countries hit by the pandemic with very little choice but to shut down their economies. T</a:t>
            </a:r>
          </a:p>
          <a:p>
            <a:r>
              <a:rPr lang="en-US" sz="1200" b="0" i="0" u="none" strike="noStrike" kern="1200" dirty="0">
                <a:solidFill>
                  <a:schemeClr val="tx1"/>
                </a:solidFill>
                <a:effectLst/>
                <a:latin typeface="+mn-lt"/>
                <a:ea typeface="+mn-ea"/>
                <a:cs typeface="+mn-cs"/>
              </a:rPr>
              <a:t>he almost uniform effort to ‘flatten the curve’ and preserve hospital viability has been to impose lockdowns and strict forms of social distancing: ‘stay home’ is the motto that governments – from Wuhan to Milan, from Madrid to New York – have promoted to break the chain of contagion. </a:t>
            </a:r>
          </a:p>
          <a:p>
            <a:r>
              <a:rPr lang="en-US" sz="1200" b="0" i="0" u="none" strike="noStrike" kern="1200" dirty="0">
                <a:solidFill>
                  <a:schemeClr val="tx1"/>
                </a:solidFill>
                <a:effectLst/>
                <a:latin typeface="+mn-lt"/>
                <a:ea typeface="+mn-ea"/>
                <a:cs typeface="+mn-cs"/>
              </a:rPr>
              <a:t>In many countries, campaigns to convince citizens to comply with social distancing have been put in place and popular actors, religious leaders, even football players have been mobilized to spread the message and raise awareness throughout the population. </a:t>
            </a:r>
          </a:p>
          <a:p>
            <a:r>
              <a:rPr lang="en-US" sz="1200" b="0" i="0" u="none" strike="noStrike" kern="1200" dirty="0">
                <a:solidFill>
                  <a:schemeClr val="tx1"/>
                </a:solidFill>
                <a:effectLst/>
                <a:latin typeface="+mn-lt"/>
                <a:ea typeface="+mn-ea"/>
                <a:cs typeface="+mn-cs"/>
              </a:rPr>
              <a:t>What’s become apparent, however, is that adherence to these recommendations varies widely, both across geographies and among individuals. But what factors explain this variation?</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goal is to persuade people to internalize the externality they would impose on the community by not reducing their mobility. Indeed, given the limited capacity of the state to enforce lockdowns on a large scale, persuasion seems crucial to achieving social distancing and reaping its potentially vast benefits in terms of lives saved (Greenstone and Nigam 2020, Stock 2020).</a:t>
            </a:r>
          </a:p>
          <a:p>
            <a:r>
              <a:rPr lang="en-US" sz="1200" b="0" i="0" u="none" strike="noStrike" kern="1200" dirty="0">
                <a:solidFill>
                  <a:schemeClr val="tx1"/>
                </a:solidFill>
                <a:effectLst/>
                <a:latin typeface="+mn-lt"/>
                <a:ea typeface="+mn-ea"/>
                <a:cs typeface="+mn-cs"/>
              </a:rPr>
              <a:t>The internalization of the externality created by personal mobility is likely to depend on citizens’ capacity to contribute to the ‘public good’. Indeed, contagion avoidance is a public good: any individual </a:t>
            </a:r>
            <a:r>
              <a:rPr lang="en-US" sz="1200" b="0" i="0" u="none" strike="noStrike" kern="1200" dirty="0" err="1">
                <a:solidFill>
                  <a:schemeClr val="tx1"/>
                </a:solidFill>
                <a:effectLst/>
                <a:latin typeface="+mn-lt"/>
                <a:ea typeface="+mn-ea"/>
                <a:cs typeface="+mn-cs"/>
              </a:rPr>
              <a:t>behaviour</a:t>
            </a:r>
            <a:r>
              <a:rPr lang="en-US" sz="1200" b="0" i="0" u="none" strike="noStrike" kern="1200" dirty="0">
                <a:solidFill>
                  <a:schemeClr val="tx1"/>
                </a:solidFill>
                <a:effectLst/>
                <a:latin typeface="+mn-lt"/>
                <a:ea typeface="+mn-ea"/>
                <a:cs typeface="+mn-cs"/>
              </a:rPr>
              <a:t> that limits contagion contributes to slowing the spread of the virus, thus lowering the probability of infection for all members of the community – a positive externality.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BDCF90-4889-8144-A5DD-92B2834D8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488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BDCF90-4889-8144-A5DD-92B2834D8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309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Using data from ADP¹ one of the world’s largest human resources management companies, a group of authors measure changes in the US labor market during the early stages of this “Pandemic Recession,” </a:t>
            </a:r>
          </a:p>
          <a:p>
            <a:r>
              <a:rPr lang="en-US" sz="1200" b="0" i="0" u="none" strike="noStrike" kern="1200" dirty="0">
                <a:solidFill>
                  <a:schemeClr val="tx1"/>
                </a:solidFill>
                <a:effectLst/>
                <a:latin typeface="+mn-lt"/>
                <a:ea typeface="+mn-ea"/>
                <a:cs typeface="+mn-cs"/>
              </a:rPr>
              <a:t>the authors find that paid US employment declined by about 21% between mid-February and late-April, 2020. Given that US private employment in February was 128 million workers (on a non-seasonally adjusted basis), the ADP data suggest that total paid employment in the US fell by about 26.5 million through late April. As of late May, paid employment is still about 19.5 million jobs below its mid-February levels.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authors reveal that employment declines were disproportionately concentrated among lower-wage workers: 30% of all workers in the bottom quintile of the wage distribution lost their job, at least temporarily, through May. The comparable number for workers in the top quintile was only 5%. Finally, the authors reveal that businesses have cut nominal wages for about 10 percent of continuing employees, about twice the rate during the Great Recession, while forgoing regularly scheduled wage increases for others.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BDCF90-4889-8144-A5DD-92B2834D8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347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The Covid-19 pandemic hit some firms and sectors especially hard. As economies bounce back, a key question is whether the recovery will re-employ all of the workers shed during the downturn, and whether they will go back to similar jobs. </a:t>
            </a:r>
          </a:p>
          <a:p>
            <a:endParaRPr lang="en-US" sz="1200" b="0" i="1"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Using data from the Decision Maker Panel survey of UK businesses and the Survey of Business Uncertainty in the US, this column examines the ongoing impact of the Covid shock on cross-firm resource reallocation, summing the pandemic’s effects thus far and firms’ expectations for future reallocation of jobs and sales. The combined backward and forward-looking rate of job reallocation has roughly doubled in both countries, and sales reallocation has risen by even more, particularly in the UK. Businesses expect this accelerated pace of reallocation to persist into 2022, which raises the chance that mismatch unemployment will slow recovery in the medium term. </a:t>
            </a:r>
          </a:p>
          <a:p>
            <a:endParaRPr lang="en-US" sz="1200" b="0" i="1"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shows our 36-month job and sales reallocation series for the UK and the US. Since the inception of the Covid pandemic, excess job reallocation rates have approximately doubled in both countries.  Excess reallocation rates for sales revenue have increased even more, particularly in the UK. We suspect that the UK’s large furlough scheme, which prevented job destruction via significant payroll subsidies, limited the rise in job reallocation. Our latest data, from July 2021, show that job and sales revenue reallocation remain well above pre-pandemic levels, so firms expect the </a:t>
            </a:r>
            <a:r>
              <a:rPr lang="en-US" sz="1200" b="0" i="0" u="none" strike="noStrike" kern="1200" dirty="0" err="1">
                <a:solidFill>
                  <a:schemeClr val="tx1"/>
                </a:solidFill>
                <a:effectLst/>
                <a:latin typeface="+mn-lt"/>
                <a:ea typeface="+mn-ea"/>
                <a:cs typeface="+mn-cs"/>
              </a:rPr>
              <a:t>reallocative</a:t>
            </a:r>
            <a:r>
              <a:rPr lang="en-US" sz="1200" b="0" i="0" u="none" strike="noStrike" kern="1200" dirty="0">
                <a:solidFill>
                  <a:schemeClr val="tx1"/>
                </a:solidFill>
                <a:effectLst/>
                <a:latin typeface="+mn-lt"/>
                <a:ea typeface="+mn-ea"/>
                <a:cs typeface="+mn-cs"/>
              </a:rPr>
              <a:t> impact of Covid-19 to persist at least as far as the middle of next year. This confirms the key result from </a:t>
            </a:r>
            <a:r>
              <a:rPr lang="en-US" sz="1200" b="0" i="0" u="none" strike="noStrike" kern="1200" dirty="0" err="1">
                <a:solidFill>
                  <a:schemeClr val="tx1"/>
                </a:solidFill>
                <a:effectLst/>
                <a:latin typeface="+mn-lt"/>
                <a:ea typeface="+mn-ea"/>
                <a:cs typeface="+mn-cs"/>
              </a:rPr>
              <a:t>Barrero</a:t>
            </a:r>
            <a:r>
              <a:rPr lang="en-US" sz="1200" b="0" i="0" u="none" strike="noStrike" kern="1200" dirty="0">
                <a:solidFill>
                  <a:schemeClr val="tx1"/>
                </a:solidFill>
                <a:effectLst/>
                <a:latin typeface="+mn-lt"/>
                <a:ea typeface="+mn-ea"/>
                <a:cs typeface="+mn-cs"/>
              </a:rPr>
              <a:t> et al. (2021), who argue the Covid reallocation shock is persistent based on SBU data as of December 2020.</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BDCF90-4889-8144-A5DD-92B2834D8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812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figure shows how much of the 36-month reallocation in our UK data comes from reallocation between two-digit industries.  We focus on the UK because we have a larger sample with over 3000 firms, which is useful for distinguishing the between and within-sector components of excess reallocation. As the pandemic unfolded, job and sales reallocation rose sharply (Figures 1 and 2).</a:t>
            </a:r>
            <a:r>
              <a:rPr lang="en-US" sz="1200" b="0" i="0" u="none" strike="noStrike" kern="1200" baseline="30000" dirty="0">
                <a:solidFill>
                  <a:schemeClr val="tx1"/>
                </a:solidFill>
                <a:effectLst/>
                <a:latin typeface="+mn-lt"/>
                <a:ea typeface="+mn-ea"/>
                <a:cs typeface="+mn-cs"/>
              </a:rPr>
              <a:t>3</a:t>
            </a:r>
            <a:r>
              <a:rPr lang="en-US" sz="1200" b="0" i="0" u="none" strike="noStrike" kern="1200" dirty="0">
                <a:solidFill>
                  <a:schemeClr val="tx1"/>
                </a:solidFill>
                <a:effectLst/>
                <a:latin typeface="+mn-lt"/>
                <a:ea typeface="+mn-ea"/>
                <a:cs typeface="+mn-cs"/>
              </a:rPr>
              <a:t> Figure 3 shows that the between-industry share of excess job reallocation more than doubled relative to its pre-Covid average of around 10% in 2018 and 2019. The between-industry share of excess sales reallocation also rose, but more modestly. Still, the between-industry component of excess reallocation amounts to less than one-third of the total, implying a dominant role for the within-industry component.</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BDCF90-4889-8144-A5DD-92B2834D8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679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appears to be less consensus, however, about how well working from home has worked, whether it will stick after the pandemic ends, and why or why not. This lack of consensus is evident in the wide range of views, from extremely negative to extremely positive, prominent executives have expressed about working from home. At one end of the spectrum, Netflix CEO Reed Hastings, recently said, “</a:t>
            </a:r>
            <a:r>
              <a:rPr lang="en-US" sz="1200" i="1" kern="1200" dirty="0">
                <a:solidFill>
                  <a:schemeClr val="tx1"/>
                </a:solidFill>
                <a:effectLst/>
                <a:latin typeface="+mn-lt"/>
                <a:ea typeface="+mn-ea"/>
                <a:cs typeface="+mn-cs"/>
              </a:rPr>
              <a:t>I don't see any positives. Not being able to get together in person, particularly internationally, is a pure negative</a:t>
            </a:r>
            <a:r>
              <a:rPr lang="en-US" sz="1200" kern="1200" dirty="0">
                <a:solidFill>
                  <a:schemeClr val="tx1"/>
                </a:solidFill>
                <a:effectLst/>
                <a:latin typeface="+mn-lt"/>
                <a:ea typeface="+mn-ea"/>
                <a:cs typeface="+mn-cs"/>
              </a:rPr>
              <a:t>” (Cutter, 2020). At the other extreme, Heyward </a:t>
            </a:r>
            <a:r>
              <a:rPr lang="en-US" sz="1200" kern="1200" dirty="0" err="1">
                <a:solidFill>
                  <a:schemeClr val="tx1"/>
                </a:solidFill>
                <a:effectLst/>
                <a:latin typeface="+mn-lt"/>
                <a:ea typeface="+mn-ea"/>
                <a:cs typeface="+mn-cs"/>
              </a:rPr>
              <a:t>Donigan</a:t>
            </a:r>
            <a:r>
              <a:rPr lang="en-US" sz="1200" kern="1200" dirty="0">
                <a:solidFill>
                  <a:schemeClr val="tx1"/>
                </a:solidFill>
                <a:effectLst/>
                <a:latin typeface="+mn-lt"/>
                <a:ea typeface="+mn-ea"/>
                <a:cs typeface="+mn-cs"/>
              </a:rPr>
              <a:t>, CEO of retailer Rite Aid, reported, “</a:t>
            </a:r>
            <a:r>
              <a:rPr lang="en-US" sz="1200" i="1" kern="1200" dirty="0">
                <a:solidFill>
                  <a:schemeClr val="tx1"/>
                </a:solidFill>
                <a:effectLst/>
                <a:latin typeface="+mn-lt"/>
                <a:ea typeface="+mn-ea"/>
                <a:cs typeface="+mn-cs"/>
              </a:rPr>
              <a:t>We have adapted to work-from-home unbelievably well... We’ve learned that we can work remote, and we can now hire and manage a company remotely</a:t>
            </a:r>
            <a:r>
              <a:rPr lang="en-US" sz="1200" kern="1200" dirty="0">
                <a:solidFill>
                  <a:schemeClr val="tx1"/>
                </a:solidFill>
                <a:effectLst/>
                <a:latin typeface="+mn-lt"/>
                <a:ea typeface="+mn-ea"/>
                <a:cs typeface="+mn-cs"/>
              </a:rPr>
              <a:t>” (Cutter, 2020). Others have expressed intermediate views, for example Apple CEO Tim Cook: “</a:t>
            </a:r>
            <a:r>
              <a:rPr lang="en-US" sz="1200" i="1" kern="1200" dirty="0">
                <a:solidFill>
                  <a:schemeClr val="tx1"/>
                </a:solidFill>
                <a:effectLst/>
                <a:latin typeface="+mn-lt"/>
                <a:ea typeface="+mn-ea"/>
                <a:cs typeface="+mn-cs"/>
              </a:rPr>
              <a:t>In all candor, it’s not like being together physically....[But] I don’t believe that we’ll return to the way we were because we’ve found that there are some things that actually work really well virtually</a:t>
            </a:r>
            <a:r>
              <a:rPr lang="en-US" sz="1200" kern="1200" dirty="0">
                <a:solidFill>
                  <a:schemeClr val="tx1"/>
                </a:solidFill>
                <a:effectLst/>
                <a:latin typeface="+mn-lt"/>
                <a:ea typeface="+mn-ea"/>
                <a:cs typeface="+mn-cs"/>
              </a:rPr>
              <a:t>” (Cutter 2020).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BDCF90-4889-8144-A5DD-92B2834D8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730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BDCF90-4889-8144-A5DD-92B2834D8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160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COVID-19 pandemic has generated significant uncertainty across all aspects of the global economy and society. Likewise, the pandemic’s long term impacts on science, technology and innovation are impossible to predict. In this context, it is instructive to explore some of the different (and sometimes contradictory) possible trends for how the pandemic could affect STI in terms of overall spending, digital infrastructure, openness, inclusiveness, and global collaboration.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Epidemic exposure is associated with an increase in remote-access (online/mobile) banking and substitution from bank branch-based to ATM-based activity.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ask whether epidemic exposure leads to a shift in financial technology usage within and across countries and if so who participates in this shift. We exploit a dataset combining Gallup World Polls and Global Findex surveys for some 250,000 individuals in 140 countries, merging them with information on the incidence of epidemics and local 3G internet infrastructure. Epidemic exposure is associated with an increase in remote-access (online/mobile) banking and substitution from bank branch-based to ATM-based activity. Using a machine-learning algorithm, we show that heterogeneity in this response centers on the age, income and employment of respondents. Young, high-income earners in full-time employment have the greatest propensity to shift to online/mobile transactions in response to epidemics. These effects are larger for individuals in subnational regions with better ex ante 3G signal coverage, highlighting the role of the digital divide in adaption to new technologies necessitated by adverse external shocks.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BDCF90-4889-8144-A5DD-92B2834D8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598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COVID-19 pandemic has generated significant uncertainty across all aspects of the global economy and society. Likewise, the pandemic’s long term impacts on science, technology and innovation are impossible to predict. In this context, it is instructive to explore some of the different (and sometimes contradictory) possible trends for how the pandemic could affect STI in terms of overall spending, digital infrastructure, openness, inclusiveness, and global collaboration.</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BDCF90-4889-8144-A5DD-92B2834D8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7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Anecdotal evidence suggests that desires for remote work are contributing to high quit rates and </a:t>
            </a:r>
            <a:r>
              <a:rPr lang="en-US" sz="1200" b="0" i="0" u="none" strike="noStrike" kern="1200" dirty="0" err="1">
                <a:solidFill>
                  <a:schemeClr val="tx1"/>
                </a:solidFill>
                <a:effectLst/>
                <a:latin typeface="+mn-lt"/>
                <a:ea typeface="+mn-ea"/>
                <a:cs typeface="+mn-cs"/>
              </a:rPr>
              <a:t>labour</a:t>
            </a:r>
            <a:r>
              <a:rPr lang="en-US" sz="1200" b="0" i="0" u="none" strike="noStrike" kern="1200" dirty="0">
                <a:solidFill>
                  <a:schemeClr val="tx1"/>
                </a:solidFill>
                <a:effectLst/>
                <a:latin typeface="+mn-lt"/>
                <a:ea typeface="+mn-ea"/>
                <a:cs typeface="+mn-cs"/>
              </a:rPr>
              <a:t> shortages in leisure, hospitality, and other parts of the economy (Weber 2021,</a:t>
            </a:r>
            <a:r>
              <a:rPr lang="en-US" sz="1200" b="0" i="1" u="none" strike="noStrike" kern="1200" dirty="0">
                <a:solidFill>
                  <a:schemeClr val="tx1"/>
                </a:solidFill>
                <a:effectLst/>
                <a:latin typeface="+mn-lt"/>
                <a:ea typeface="+mn-ea"/>
                <a:cs typeface="+mn-cs"/>
              </a:rPr>
              <a:t> The Economist</a:t>
            </a:r>
            <a:r>
              <a:rPr lang="en-US" sz="1200" b="0" i="0" u="none" strike="noStrike" kern="1200" dirty="0">
                <a:solidFill>
                  <a:schemeClr val="tx1"/>
                </a:solidFill>
                <a:effectLst/>
                <a:latin typeface="+mn-lt"/>
                <a:ea typeface="+mn-ea"/>
                <a:cs typeface="+mn-cs"/>
              </a:rPr>
              <a:t> 2021). </a:t>
            </a:r>
          </a:p>
          <a:p>
            <a:pPr fontAlgn="base"/>
            <a:r>
              <a:rPr lang="en-US" sz="1200" b="0" i="0" u="none" strike="noStrike" kern="1200" dirty="0">
                <a:solidFill>
                  <a:schemeClr val="tx1"/>
                </a:solidFill>
                <a:effectLst/>
                <a:latin typeface="+mn-lt"/>
                <a:ea typeface="+mn-ea"/>
                <a:cs typeface="+mn-cs"/>
              </a:rPr>
              <a:t>To provide systematic evidence on these matters, we explore worker attitudes about returning to the office and the appeal of remote work in the June Survey of Working Arrangements and Attitudes (SWAA). We also draw on earlier waves of the SWAA – covering nearly 50,000 working-age Americans since May 2020 – to track the evolution of worker desires and employer plans for working from home in the post-pandemic economy (</a:t>
            </a:r>
            <a:r>
              <a:rPr lang="en-US" sz="1200" b="0" i="0" u="none" strike="noStrike" kern="1200" dirty="0" err="1">
                <a:solidFill>
                  <a:schemeClr val="tx1"/>
                </a:solidFill>
                <a:effectLst/>
                <a:latin typeface="+mn-lt"/>
                <a:ea typeface="+mn-ea"/>
                <a:cs typeface="+mn-cs"/>
              </a:rPr>
              <a:t>Barrero</a:t>
            </a:r>
            <a:r>
              <a:rPr lang="en-US" sz="1200" b="0" i="0" u="none" strike="noStrike" kern="1200" dirty="0">
                <a:solidFill>
                  <a:schemeClr val="tx1"/>
                </a:solidFill>
                <a:effectLst/>
                <a:latin typeface="+mn-lt"/>
                <a:ea typeface="+mn-ea"/>
                <a:cs typeface="+mn-cs"/>
              </a:rPr>
              <a:t> et al. 2021). </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In June, we put the following question to respondents who currently work from home at least one day per week:</a:t>
            </a:r>
          </a:p>
          <a:p>
            <a:pPr fontAlgn="base"/>
            <a:r>
              <a:rPr lang="en-US" sz="1200" b="0" i="1" u="none" strike="noStrike" kern="1200" dirty="0">
                <a:solidFill>
                  <a:schemeClr val="tx1"/>
                </a:solidFill>
                <a:effectLst/>
                <a:latin typeface="+mn-lt"/>
                <a:ea typeface="+mn-ea"/>
                <a:cs typeface="+mn-cs"/>
              </a:rPr>
              <a:t>How would you respond if your employer announced that all employees must return to the worksite 5+ days a week starting on 1 August 2021? </a:t>
            </a:r>
            <a:endParaRPr lang="en-US" sz="1200" b="0" i="0" u="none" strike="noStrike" kern="1200" dirty="0">
              <a:solidFill>
                <a:schemeClr val="tx1"/>
              </a:solidFill>
              <a:effectLst/>
              <a:latin typeface="+mn-lt"/>
              <a:ea typeface="+mn-ea"/>
              <a:cs typeface="+mn-cs"/>
            </a:endParaRPr>
          </a:p>
          <a:p>
            <a:pPr fontAlgn="base"/>
            <a:r>
              <a:rPr lang="en-US" sz="1200" b="0" i="1" u="none" strike="noStrike" kern="1200" dirty="0">
                <a:solidFill>
                  <a:schemeClr val="tx1"/>
                </a:solidFill>
                <a:effectLst/>
                <a:latin typeface="+mn-lt"/>
                <a:ea typeface="+mn-ea"/>
                <a:cs typeface="+mn-cs"/>
              </a:rPr>
              <a:t>- I would comply and return to the worksite</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 I would start looking for a job that lets me work from home at least one or two days a week, but return to the worksite if I don't find one by August 1st.</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 I would quit my job on or before August 1st, regardless of whether I got another job.</a:t>
            </a:r>
            <a:endParaRPr lang="en-US" sz="1200" b="0" i="0" u="none" strike="noStrike" kern="1200" dirty="0">
              <a:solidFill>
                <a:schemeClr val="tx1"/>
              </a:solidFill>
              <a:effectLst/>
              <a:latin typeface="+mn-lt"/>
              <a:ea typeface="+mn-ea"/>
              <a:cs typeface="+mn-cs"/>
            </a:endParaRPr>
          </a:p>
          <a:p>
            <a:pPr fontAlgn="base"/>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BDCF90-4889-8144-A5DD-92B2834D8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11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Exceptional circumstances, such as those of COVID-19, require a blend of courage, clarity, and humility. The biggest enemies of good decision-making in times of crisis are neither uncertainty nor ambiguity; they are, rather, over-confidence, procrastination, and incomplete or biased data.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BDCF90-4889-8144-A5DD-92B2834D8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015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 remote-work decision made by PwC will turn out to be a highly effective recruiting, hiring and retention program. It will siphon off the best and brightest from competing companies. Rivals will have little other choice than to reconsider their work strategy. If they start losing key players, they’ll need to immediately institute a remote option to deter further defections. We can easily foresee a domino effect. One accounting firm after another may be forced to change their policies to curry favor with current employees and entice people to join their team. </a:t>
            </a:r>
          </a:p>
          <a:p>
            <a:r>
              <a:rPr lang="en-US" sz="1200" b="0" i="0" u="none" strike="noStrike" kern="1200" dirty="0">
                <a:solidFill>
                  <a:schemeClr val="tx1"/>
                </a:solidFill>
                <a:effectLst/>
                <a:latin typeface="+mn-lt"/>
                <a:ea typeface="+mn-ea"/>
                <a:cs typeface="+mn-cs"/>
              </a:rPr>
              <a:t>It's likely that this will happen in sector after sector. As bellwether leaders pivot to a distributed workforce, competitors will be pressured to act accordingly. After nearly two years of remote work, it will be exceedingly difficult to lure people out of their homes into a 9 a.m. to 5 p.m. grind under the glare of a middle manager supervisor for five days a week. </a:t>
            </a:r>
          </a:p>
          <a:p>
            <a:r>
              <a:rPr lang="en-US" sz="1200" b="0" i="0" u="none" strike="noStrike" kern="1200" dirty="0">
                <a:solidFill>
                  <a:schemeClr val="tx1"/>
                </a:solidFill>
                <a:effectLst/>
                <a:latin typeface="+mn-lt"/>
                <a:ea typeface="+mn-ea"/>
                <a:cs typeface="+mn-cs"/>
              </a:rPr>
              <a:t>To add insult to injury, they’ll revert back to a three-hour, door-to-door, round-trip commute, in heavily congested traffic or via overcrowded mass transit buses and trains with strangers breathing, sneezing and coughing in a tightly enclosed space with poor air circulation.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BDCF90-4889-8144-A5DD-92B2834D8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297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BDCF90-4889-8144-A5DD-92B2834D8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205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Exceptional circumstances, such as those of COVID-19, require a blend of courage, clarity, and humility. The biggest enemies of good decision-making in times of crisis are neither uncertainty nor ambiguity; they are, rather, over-confidence, procrastination, and incomplete or biased data.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BDCF90-4889-8144-A5DD-92B2834D8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36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BOW </a:t>
            </a:r>
            <a:r>
              <a:rPr lang="en-US" sz="1200" b="0" i="0" u="none" strike="noStrike" kern="1200" dirty="0" err="1">
                <a:solidFill>
                  <a:schemeClr val="tx1"/>
                </a:solidFill>
                <a:effectLst/>
                <a:latin typeface="+mn-lt"/>
                <a:ea typeface="+mn-ea"/>
                <a:cs typeface="+mn-cs"/>
              </a:rPr>
              <a:t>Volaitility</a:t>
            </a:r>
            <a:r>
              <a:rPr lang="en-US" sz="1200" b="0" i="0" u="none" strike="noStrike" kern="1200" dirty="0">
                <a:solidFill>
                  <a:schemeClr val="tx1"/>
                </a:solidFill>
                <a:effectLst/>
                <a:latin typeface="+mn-lt"/>
                <a:ea typeface="+mn-ea"/>
                <a:cs typeface="+mn-cs"/>
              </a:rPr>
              <a:t> Index (VIX), which reflects the forward-looking volatility implied by options on the S&amp;P 500 index. Figure 1 shows that the COVID-19 shock increased the VIX by about 500% from 15 January 2020 to 31 March 2020. This forward-looking measure starts in 1990 and is available daily in real time. Realized volatility can be calculated on short look-back windows to quickly reflect abrupt changes in economic circumstances. The </a:t>
            </a:r>
            <a:r>
              <a:rPr lang="en-US" sz="1200" b="0" i="0" u="none" strike="noStrike" kern="1200" dirty="0" err="1">
                <a:solidFill>
                  <a:schemeClr val="tx1"/>
                </a:solidFill>
                <a:effectLst/>
                <a:latin typeface="+mn-lt"/>
                <a:ea typeface="+mn-ea"/>
                <a:cs typeface="+mn-cs"/>
              </a:rPr>
              <a:t>realised</a:t>
            </a:r>
            <a:r>
              <a:rPr lang="en-US" sz="1200" b="0" i="0" u="none" strike="noStrike" kern="1200" dirty="0">
                <a:solidFill>
                  <a:schemeClr val="tx1"/>
                </a:solidFill>
                <a:effectLst/>
                <a:latin typeface="+mn-lt"/>
                <a:ea typeface="+mn-ea"/>
                <a:cs typeface="+mn-cs"/>
              </a:rPr>
              <a:t> volatility of daily returns stretches back to the late 19th century.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BDCF90-4889-8144-A5DD-92B2834D8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846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These surveys elicit five-point probability distributions (mass points and associated probabilities) over each firm’s own future sales growth rates over a one-year horizon. By calculating each firm’s subjective standard deviation about its own future growth rate forecast in a given month, and aggregating over all firms in that same month, we obtain an aggregate measure of subjective uncertainty about future sales growth rates.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BDCF90-4889-8144-A5DD-92B2834D8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774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Exceptional circumstances, such as those of COVID-19, require a blend of courage, clarity, and humility. The biggest enemies of good decision-making in times of crisis are neither uncertainty nor ambiguity; they are, rather, over-confidence, procrastination, and incomplete or biased data.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BDCF90-4889-8144-A5DD-92B2834D8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671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success of non-pharmaceutical interventions to contain pandemics often depends greatly upon voluntary compliance with government guidelines. What explains variation in voluntary compliance?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Since the purpose of social distancing is to reduce the spread of a virus, in this case COVID-19, it matters greatly whether people believe in the need to take such precautions. If people infer lower risk from the same set of facts (e.g., population density, case counts and deaths), they may impose unnecessary health risks on others.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BDCF90-4889-8144-A5DD-92B2834D8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158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Given the political divide in the US and how individuals consume news and information, the authors of this new research examine whether political partisanship affects the risk perceptions of individuals during the ongoing COVID-19 pandemic of 2020.</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explore the effects of political partisanship on pandemic risk perceptions and, among other revealing insights (regarding, for example, pandemic-related internet searches), they find that while a higher incidence of confirmed COVID-19 cases results in a reduction in daily distance traveled, this effect is muted in counties that favored Donald Trump in the 2016 presidential election. For example, with a doubling of the number of confirmed COVID-19 cases in a county, the percent change in average daily change in distance traveled falls by 4.75 percentage points. However, for this same doubling in cases in a county, a one standard deviation increase in Trump voter share mutes this effect by 0.5 percentage points. Similar patterns are revealed when the authors examine the change in daily visits to non-essential businesses—residents in counties that favored Trump took more non-essential trips.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This result has been shown in many other countries and setting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BDCF90-4889-8144-A5DD-92B2834D8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651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 rapid spread of COVID-19 has left countries hit by the pandemic with very little choice but to shut down their economies. </a:t>
            </a:r>
          </a:p>
          <a:p>
            <a:r>
              <a:rPr lang="en-US" sz="1200" b="0" i="0" u="none" strike="noStrike" kern="1200" dirty="0">
                <a:solidFill>
                  <a:schemeClr val="tx1"/>
                </a:solidFill>
                <a:effectLst/>
                <a:latin typeface="+mn-lt"/>
                <a:ea typeface="+mn-ea"/>
                <a:cs typeface="+mn-cs"/>
              </a:rPr>
              <a:t>The almost uniform effort to ‘flatten the curve’ and preserve hospital viability has been to impose lockdowns and strict forms of social distancing: ‘stay home’ is the motto that governments – from Wuhan to Milan, from Madrid to New York – have promoted to break the chain of contagion.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many countries, campaigns to convince citizens to comply with social distancing have been put in place and popular actors, religious leaders, even football players have been mobilized to spread the message and raise awareness throughout the population. </a:t>
            </a:r>
          </a:p>
          <a:p>
            <a:r>
              <a:rPr lang="en-US" sz="1200" b="0" i="0" u="none" strike="noStrike" kern="1200" dirty="0">
                <a:solidFill>
                  <a:schemeClr val="tx1"/>
                </a:solidFill>
                <a:effectLst/>
                <a:latin typeface="+mn-lt"/>
                <a:ea typeface="+mn-ea"/>
                <a:cs typeface="+mn-cs"/>
              </a:rPr>
              <a:t>What’s become apparent, however, is that adherence to these recommendations varies widely, both across geographies and among individuals. But what factors explain this variation?</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goal is to persuade people to internalize the externality they would impose on the community by not reducing their mobility. Indeed, given the limited capacity of the state to enforce lockdowns on a large scale, persuasion seems crucial to achieving social distancing and reaping its potentially vast benefits in terms of lives saved (Greenstone and Nigam 2020, Stock 2020).</a:t>
            </a:r>
          </a:p>
          <a:p>
            <a:r>
              <a:rPr lang="en-US" sz="1200" b="0" i="0" u="none" strike="noStrike" kern="1200" dirty="0">
                <a:solidFill>
                  <a:schemeClr val="tx1"/>
                </a:solidFill>
                <a:effectLst/>
                <a:latin typeface="+mn-lt"/>
                <a:ea typeface="+mn-ea"/>
                <a:cs typeface="+mn-cs"/>
              </a:rPr>
              <a:t>The internalization of the externality created by personal mobility is likely to depend on citizens’ capacity to contribute to the ‘public good’. Indeed, contagion avoidance is a public good: any individual </a:t>
            </a:r>
            <a:r>
              <a:rPr lang="en-US" sz="1200" b="0" i="0" u="none" strike="noStrike" kern="1200" dirty="0" err="1">
                <a:solidFill>
                  <a:schemeClr val="tx1"/>
                </a:solidFill>
                <a:effectLst/>
                <a:latin typeface="+mn-lt"/>
                <a:ea typeface="+mn-ea"/>
                <a:cs typeface="+mn-cs"/>
              </a:rPr>
              <a:t>behaviour</a:t>
            </a:r>
            <a:r>
              <a:rPr lang="en-US" sz="1200" b="0" i="0" u="none" strike="noStrike" kern="1200" dirty="0">
                <a:solidFill>
                  <a:schemeClr val="tx1"/>
                </a:solidFill>
                <a:effectLst/>
                <a:latin typeface="+mn-lt"/>
                <a:ea typeface="+mn-ea"/>
                <a:cs typeface="+mn-cs"/>
              </a:rPr>
              <a:t> that limits contagion contributes to slowing the spread of the virus, thus lowering the probability of infection for all members of the community – a positive externality.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BDCF90-4889-8144-A5DD-92B2834D8B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179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FFFF00"/>
                </a:solidFill>
              </a:defRPr>
            </a:lvl1pPr>
          </a:lstStyle>
          <a:p>
            <a:r>
              <a:rPr lang="en-CA"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dirty="0"/>
              <a:t>PAC Professional Accounting Futures 2021</a:t>
            </a:r>
            <a:endParaRPr lang="en-CA" dirty="0"/>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272066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a:t>PAC Professional Accounting Futures 2019</a:t>
            </a:r>
            <a:endParaRPr lang="en-CA"/>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2679280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a:t>PAC Professional Accounting Futures 2019</a:t>
            </a:r>
            <a:endParaRPr lang="en-CA"/>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551752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11" name="Title 1"/>
          <p:cNvSpPr>
            <a:spLocks noGrp="1"/>
          </p:cNvSpPr>
          <p:nvPr>
            <p:ph type="ctrTitle"/>
          </p:nvPr>
        </p:nvSpPr>
        <p:spPr>
          <a:xfrm>
            <a:off x="775101" y="1954221"/>
            <a:ext cx="4326679" cy="979702"/>
          </a:xfrm>
        </p:spPr>
        <p:txBody>
          <a:bodyPr/>
          <a:lstStyle>
            <a:lvl1pPr>
              <a:defRPr sz="2249"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101" y="3046160"/>
            <a:ext cx="4326679" cy="1046323"/>
          </a:xfrm>
        </p:spPr>
        <p:txBody>
          <a:bodyPr/>
          <a:lstStyle>
            <a:lvl1pPr marL="0" indent="0" algn="l">
              <a:spcAft>
                <a:spcPts val="900"/>
              </a:spcAft>
              <a:buNone/>
              <a:defRPr sz="1499">
                <a:solidFill>
                  <a:schemeClr val="tx1"/>
                </a:solidFill>
                <a:latin typeface="EYInterstate" panose="02000503020000020004" pitchFamily="2" charset="0"/>
                <a:cs typeface="Arial" pitchFamily="34" charset="0"/>
              </a:defRPr>
            </a:lvl1pPr>
            <a:lvl2pPr marL="0" indent="0" algn="l">
              <a:buNone/>
              <a:defRPr sz="1199" b="1">
                <a:solidFill>
                  <a:srgbClr val="404040"/>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59392" y="4960938"/>
            <a:ext cx="1224912"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531710818"/>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7" y="5826614"/>
            <a:ext cx="3876004"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4580" y="3200329"/>
            <a:ext cx="4805525" cy="645742"/>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3"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349"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112"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295"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359"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59392" y="4960938"/>
            <a:ext cx="1224912"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130749252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113" y="869578"/>
            <a:ext cx="4845500"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7857" y="5826614"/>
            <a:ext cx="3876004"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389" y="2158329"/>
            <a:ext cx="3998353" cy="8604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581" y="3200329"/>
            <a:ext cx="4018535" cy="645742"/>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59392" y="4960938"/>
            <a:ext cx="1224912"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159286250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600" y="1137922"/>
            <a:ext cx="10972800" cy="4834617"/>
          </a:xfrm>
        </p:spPr>
        <p:txBody>
          <a:bodyPr/>
          <a:lstStyle>
            <a:lvl1pPr marL="267319"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1499">
                <a:solidFill>
                  <a:schemeClr val="bg1"/>
                </a:solidFill>
              </a:defRPr>
            </a:lvl1pPr>
            <a:lvl2pPr marL="534639"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1349">
                <a:solidFill>
                  <a:schemeClr val="bg1"/>
                </a:solidFill>
              </a:defRPr>
            </a:lvl2pPr>
            <a:lvl3pPr marL="801958"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1199">
                <a:solidFill>
                  <a:schemeClr val="bg1"/>
                </a:solidFill>
              </a:defRPr>
            </a:lvl3pPr>
            <a:lvl4pPr marL="1069277"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1049">
                <a:solidFill>
                  <a:schemeClr val="bg1"/>
                </a:solidFill>
              </a:defRPr>
            </a:lvl4pPr>
            <a:lvl5pPr marL="1336597"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900">
                <a:solidFill>
                  <a:schemeClr val="bg1"/>
                </a:solidFill>
              </a:defRPr>
            </a:lvl5pPr>
          </a:lstStyle>
          <a:p>
            <a:pPr marL="267319" marR="0" lvl="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499" b="0" i="0" u="none" strike="noStrike" kern="1200" cap="none" spc="0" normalizeH="0" baseline="0" noProof="0" dirty="0">
                <a:ln>
                  <a:noFill/>
                </a:ln>
                <a:solidFill>
                  <a:prstClr val="white"/>
                </a:solidFill>
                <a:effectLst/>
                <a:uLnTx/>
                <a:uFillTx/>
                <a:latin typeface="Arial"/>
                <a:ea typeface="+mn-ea"/>
                <a:cs typeface="+mn-cs"/>
              </a:rPr>
              <a:t>Click to edit Master text styles</a:t>
            </a:r>
          </a:p>
          <a:p>
            <a:pPr marL="534639" marR="0" lvl="1"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349" b="0" i="0" u="none" strike="noStrike" kern="1200" cap="none" spc="0" normalizeH="0" baseline="0" noProof="0" dirty="0">
                <a:ln>
                  <a:noFill/>
                </a:ln>
                <a:solidFill>
                  <a:prstClr val="white"/>
                </a:solidFill>
                <a:effectLst/>
                <a:uLnTx/>
                <a:uFillTx/>
                <a:latin typeface="Arial"/>
                <a:ea typeface="+mn-ea"/>
                <a:cs typeface="+mn-cs"/>
              </a:rPr>
              <a:t>Second level</a:t>
            </a:r>
          </a:p>
          <a:p>
            <a:pPr marL="801958" marR="0" lvl="2"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199" b="0" i="0" u="none" strike="noStrike" kern="1200" cap="none" spc="0" normalizeH="0" baseline="0" noProof="0" dirty="0">
                <a:ln>
                  <a:noFill/>
                </a:ln>
                <a:solidFill>
                  <a:prstClr val="white"/>
                </a:solidFill>
                <a:effectLst/>
                <a:uLnTx/>
                <a:uFillTx/>
                <a:latin typeface="Arial"/>
                <a:ea typeface="+mn-ea"/>
                <a:cs typeface="+mn-cs"/>
              </a:rPr>
              <a:t>Third level</a:t>
            </a:r>
          </a:p>
          <a:p>
            <a:pPr marL="1069277" marR="0" lvl="3"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049" b="0" i="0" u="none" strike="noStrike" kern="1200" cap="none" spc="0" normalizeH="0" baseline="0" noProof="0" dirty="0">
                <a:ln>
                  <a:noFill/>
                </a:ln>
                <a:solidFill>
                  <a:prstClr val="white"/>
                </a:solidFill>
                <a:effectLst/>
                <a:uLnTx/>
                <a:uFillTx/>
                <a:latin typeface="Arial"/>
                <a:ea typeface="+mn-ea"/>
                <a:cs typeface="+mn-cs"/>
              </a:rPr>
              <a:t>Fourth level</a:t>
            </a:r>
          </a:p>
          <a:p>
            <a:pPr marL="1336597" marR="0" lvl="4"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Fifth level</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lvl1pPr>
              <a:defRPr/>
            </a:lvl1pPr>
          </a:lstStyle>
          <a:p>
            <a:r>
              <a:rPr lang="en-US" dirty="0"/>
              <a:t>29 October 2021</a:t>
            </a:r>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lvl1pPr>
              <a:defRPr/>
            </a:lvl1pPr>
          </a:lstStyle>
          <a:p>
            <a:r>
              <a:rPr lang="en-US" dirty="0"/>
              <a:t>Auditing under extreme uncertainty</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7425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17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fld id="{D4764B8C-A770-4438-A6A9-5903BFD521A1}" type="datetime4">
              <a:rPr lang="en-US" smtClean="0"/>
              <a:t>November 3, 2021</a:t>
            </a:fld>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093222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p>
            <a:endParaRPr lang="en-IN" dirty="0"/>
          </a:p>
        </p:txBody>
      </p:sp>
      <p:sp>
        <p:nvSpPr>
          <p:cNvPr id="2" name="Title 1"/>
          <p:cNvSpPr>
            <a:spLocks noGrp="1"/>
          </p:cNvSpPr>
          <p:nvPr>
            <p:ph type="title"/>
          </p:nvPr>
        </p:nvSpPr>
        <p:spPr>
          <a:xfrm>
            <a:off x="609601" y="294200"/>
            <a:ext cx="7440547"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600" y="1137921"/>
            <a:ext cx="7295843"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2" y="2311401"/>
            <a:ext cx="3578253"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3"/>
            <a:ext cx="3578253"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1"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fld id="{B2F4281B-95E6-4902-971E-8F5A42D63974}" type="datetime4">
              <a:rPr lang="en-US" smtClean="0"/>
              <a:t>November 3, 2021</a:t>
            </a:fld>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98803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2"/>
            <a:ext cx="2383219" cy="6857999"/>
          </a:xfrm>
        </p:spPr>
        <p:txBody>
          <a:bodyPr/>
          <a:lstStyle/>
          <a:p>
            <a:endParaRPr lang="en-IN" dirty="0"/>
          </a:p>
        </p:txBody>
      </p:sp>
      <p:sp>
        <p:nvSpPr>
          <p:cNvPr id="2" name="Title 1"/>
          <p:cNvSpPr>
            <a:spLocks noGrp="1"/>
          </p:cNvSpPr>
          <p:nvPr>
            <p:ph type="title"/>
          </p:nvPr>
        </p:nvSpPr>
        <p:spPr>
          <a:xfrm>
            <a:off x="2693891" y="294200"/>
            <a:ext cx="8887371"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3890" y="1137921"/>
            <a:ext cx="2741455"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3"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2" y="1137923"/>
            <a:ext cx="276715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fld id="{C9F144E0-65DF-4AB7-85DE-7786EA533D6D}" type="datetime4">
              <a:rPr lang="en-US" smtClean="0"/>
              <a:t>November 3, 2021</a:t>
            </a:fld>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095844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602" y="1137920"/>
            <a:ext cx="8234455" cy="4834800"/>
          </a:xfrm>
        </p:spPr>
        <p:txBody>
          <a:bodyPr/>
          <a:lstStyle>
            <a:lvl1pPr marL="0" indent="0">
              <a:spcBef>
                <a:spcPts val="0"/>
              </a:spcBef>
              <a:buNone/>
              <a:defRPr>
                <a:solidFill>
                  <a:schemeClr val="bg1"/>
                </a:solidFill>
              </a:defRPr>
            </a:lvl1pPr>
            <a:lvl2pPr marL="0" indent="0">
              <a:spcBef>
                <a:spcPts val="0"/>
              </a:spcBef>
              <a:buNone/>
              <a:defRPr sz="1349">
                <a:solidFill>
                  <a:schemeClr val="bg1"/>
                </a:solidFill>
              </a:defRPr>
            </a:lvl2pPr>
            <a:lvl3pPr marL="0" indent="0">
              <a:spcBef>
                <a:spcPts val="0"/>
              </a:spcBef>
              <a:buNone/>
              <a:defRPr sz="1199">
                <a:solidFill>
                  <a:schemeClr val="bg1"/>
                </a:solidFill>
              </a:defRPr>
            </a:lvl3pPr>
            <a:lvl4pPr marL="0" indent="0">
              <a:spcBef>
                <a:spcPts val="0"/>
              </a:spcBef>
              <a:buNone/>
              <a:defRPr sz="1049">
                <a:solidFill>
                  <a:schemeClr val="bg1"/>
                </a:solidFill>
              </a:defRPr>
            </a:lvl4pPr>
            <a:lvl5pPr marL="0" indent="0">
              <a:spcBef>
                <a:spcPts val="0"/>
              </a:spcBef>
              <a:buNone/>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8BF2022C-DA3A-450F-A66E-377444103368}" type="datetime4">
              <a:rPr lang="en-US" smtClean="0"/>
              <a:t>November 3, 2021</a:t>
            </a:fld>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54187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Footer Placeholder 4"/>
          <p:cNvSpPr>
            <a:spLocks noGrp="1"/>
          </p:cNvSpPr>
          <p:nvPr>
            <p:ph type="ftr" sz="quarter" idx="11"/>
          </p:nvPr>
        </p:nvSpPr>
        <p:spPr>
          <a:xfrm>
            <a:off x="7056107" y="6356351"/>
            <a:ext cx="4052821" cy="365125"/>
          </a:xfrm>
        </p:spPr>
        <p:txBody>
          <a:bodyPr/>
          <a:lstStyle/>
          <a:p>
            <a:r>
              <a:rPr lang="en-US" dirty="0"/>
              <a:t>PAC   Professional Accounting Futures   2021</a:t>
            </a:r>
            <a:endParaRPr lang="en-CA" dirty="0"/>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2050843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8" y="2851522"/>
            <a:ext cx="4445484"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fld id="{B11084E0-75D3-414C-8A28-7E16CB7AA47E}" type="datetime4">
              <a:rPr lang="en-US" smtClean="0"/>
              <a:t>November 3, 2021</a:t>
            </a:fld>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225015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9" y="0"/>
            <a:ext cx="5968061"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4" y="2578743"/>
            <a:ext cx="4535597"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4" y="3840384"/>
            <a:ext cx="4535597"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fld id="{0FFE28C5-2B93-4174-BE6E-6C178C1C4BD6}" type="datetime4">
              <a:rPr lang="en-US" smtClean="0"/>
              <a:t>November 3, 2021</a:t>
            </a:fld>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953404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1" y="1137922"/>
            <a:ext cx="4954924"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1" y="3578084"/>
            <a:ext cx="778553" cy="778959"/>
          </a:xfrm>
          <a:prstGeom prst="ellipse">
            <a:avLst/>
          </a:prstGeom>
        </p:spPr>
        <p:txBody>
          <a:bodyPr anchor="ctr"/>
          <a:lstStyle>
            <a:lvl1pPr marL="0" indent="0" algn="ctr">
              <a:buNone/>
              <a:defRPr sz="675">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2" y="1137922"/>
            <a:ext cx="5462580"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2" y="1635009"/>
            <a:ext cx="5462580"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fld id="{6A9DC1C0-DECD-46CC-8421-0A765DF310E0}" type="datetime4">
              <a:rPr lang="en-US" smtClean="0"/>
              <a:t>November 3, 2021</a:t>
            </a:fld>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140498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fld id="{0E27E644-A70E-422C-8133-F0DC666C5F7F}" type="datetime4">
              <a:rPr lang="en-US" smtClean="0"/>
              <a:t>November 3, 2021</a:t>
            </a:fld>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185352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099" dirty="0" smtClean="0">
                <a:latin typeface="Georgia" panose="02040502050405020303" pitchFamily="18" charset="0"/>
              </a:defRPr>
            </a:lvl1pPr>
          </a:lstStyle>
          <a:p>
            <a:pPr marL="267319" lvl="0" indent="-267319"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199" dirty="0" smtClean="0">
                <a:solidFill>
                  <a:srgbClr val="FFE600"/>
                </a:solidFill>
                <a:latin typeface="+mn-lt"/>
              </a:defRPr>
            </a:lvl1pPr>
          </a:lstStyle>
          <a:p>
            <a:pPr marL="267319" lvl="0" indent="-267319" algn="ctr">
              <a:spcBef>
                <a:spcPts val="0"/>
              </a:spcBef>
              <a:spcAft>
                <a:spcPts val="45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199" dirty="0" smtClean="0">
                <a:latin typeface="+mn-lt"/>
              </a:defRPr>
            </a:lvl1pPr>
          </a:lstStyle>
          <a:p>
            <a:pPr marL="267319" lvl="0" indent="-267319" algn="ctr">
              <a:spcBef>
                <a:spcPts val="0"/>
              </a:spcBef>
              <a:spcAft>
                <a:spcPts val="45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9"/>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8396"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147385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3"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8396"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099" dirty="0" smtClean="0">
                <a:latin typeface="Georgia" panose="02040502050405020303" pitchFamily="18" charset="0"/>
              </a:defRPr>
            </a:lvl1pPr>
          </a:lstStyle>
          <a:p>
            <a:pPr marL="267319" lvl="0" indent="-267319">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chemeClr val="tx2"/>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chemeClr val="bg1"/>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3192249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2" y="1137920"/>
            <a:ext cx="8234455"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fld id="{0C8859C7-C573-4520-8F21-D8F56E82B362}" type="datetime4">
              <a:rPr lang="en-US" smtClean="0"/>
              <a:t>November 3, 2021</a:t>
            </a:fld>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428653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fld id="{1BD538B9-2BCA-43BF-BA2D-38569E11F765}" type="datetime4">
              <a:rPr lang="en-US" smtClean="0"/>
              <a:t>November 3, 2021</a:t>
            </a:fld>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782610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1" y="1137919"/>
            <a:ext cx="5384800" cy="4834800"/>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137919"/>
            <a:ext cx="5384800" cy="4834800"/>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fld id="{C6C6D2D6-0A17-4ABC-A57D-ED173FEB4F7E}" type="datetime4">
              <a:rPr lang="en-US" smtClean="0"/>
              <a:t>November 3, 2021</a:t>
            </a:fld>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2166580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2"/>
            <a:ext cx="53904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6405" y="1869442"/>
            <a:ext cx="53904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fld id="{BF07D572-F9C3-4F4B-AC50-6DCAB708BE1F}" type="datetime4">
              <a:rPr lang="en-US" smtClean="0"/>
              <a:t>November 3, 2021</a:t>
            </a:fld>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699048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dirty="0"/>
              <a:t>PAC Professional Accounting Futures 2021</a:t>
            </a:r>
            <a:endParaRPr lang="en-CA" dirty="0"/>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28803721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fld id="{9B9DD67D-1788-49E9-8A72-D51BBDC35ED5}" type="datetime4">
              <a:rPr lang="en-US" smtClean="0"/>
              <a:t>November 3, 2021</a:t>
            </a:fld>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92272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fld id="{B4E68E19-67BD-479F-86A4-83562D16088A}" type="datetime4">
              <a:rPr lang="en-US" smtClean="0"/>
              <a:t>November 3, 2021</a:t>
            </a:fld>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296504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fld id="{620B560F-DDF3-445C-BCFF-188940BE86C9}" type="datetime4">
              <a:rPr lang="en-US" smtClean="0"/>
              <a:t>November 3, 2021</a:t>
            </a:fld>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78539727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360EB28F-9241-4A81-98DA-E2D7B604AE84}" type="datetime4">
              <a:rPr lang="en-US" smtClean="0"/>
              <a:t>November 3, 2021</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96550056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8242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fld id="{573453E7-DB68-4F83-8DFF-04AFBEC97959}" type="datetime4">
              <a:rPr lang="en-US" smtClean="0"/>
              <a:t>November 3, 2021</a:t>
            </a:fld>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44887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4"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041494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51"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2060645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48" y="0"/>
            <a:ext cx="12185659"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895625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774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US" dirty="0"/>
              <a:t>PAC Professional Accounting Futures 2021</a:t>
            </a:r>
            <a:endParaRPr lang="en-CA" dirty="0"/>
          </a:p>
        </p:txBody>
      </p:sp>
      <p:sp>
        <p:nvSpPr>
          <p:cNvPr id="7" name="Slide Number Placeholder 6"/>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10502173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11" name="Title 1"/>
          <p:cNvSpPr>
            <a:spLocks noGrp="1"/>
          </p:cNvSpPr>
          <p:nvPr>
            <p:ph type="ctrTitle"/>
          </p:nvPr>
        </p:nvSpPr>
        <p:spPr>
          <a:xfrm>
            <a:off x="775101" y="1954221"/>
            <a:ext cx="4326679" cy="979702"/>
          </a:xfr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101" y="3046160"/>
            <a:ext cx="4326679" cy="1046323"/>
          </a:xfrm>
        </p:spPr>
        <p:txBody>
          <a:bodyPr/>
          <a:lstStyle>
            <a:lvl1pPr marL="0" indent="0" algn="l">
              <a:spcAft>
                <a:spcPts val="900"/>
              </a:spcAft>
              <a:buNone/>
              <a:defRPr sz="1499">
                <a:solidFill>
                  <a:schemeClr val="bg1"/>
                </a:solidFill>
                <a:latin typeface="EYInterstate" panose="02000503020000020004" pitchFamily="2" charset="0"/>
                <a:cs typeface="Arial" pitchFamily="34" charset="0"/>
              </a:defRPr>
            </a:lvl1pPr>
            <a:lvl2pPr marL="0" indent="0" algn="l">
              <a:buNone/>
              <a:defRPr sz="1199" b="1">
                <a:solidFill>
                  <a:srgbClr val="404040"/>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2492" y="5709060"/>
            <a:ext cx="8117873"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745" y="5605202"/>
            <a:ext cx="1044529" cy="197581"/>
          </a:xfrm>
          <a:prstGeom prst="rect">
            <a:avLst/>
          </a:prstGeom>
          <a:noFill/>
        </p:spPr>
        <p:txBody>
          <a:bodyPr wrap="square" lIns="0" tIns="0" rIns="0" bIns="0" rtlCol="0" anchor="ctr" anchorCtr="0">
            <a:noAutofit/>
          </a:bodyPr>
          <a:lstStyle/>
          <a:p>
            <a:r>
              <a:rPr lang="en-GB" sz="9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2491" y="6019189"/>
            <a:ext cx="3087667"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2491" y="6216807"/>
            <a:ext cx="3087667" cy="180000"/>
          </a:xfrm>
        </p:spPr>
        <p:txBody>
          <a:bodyPr/>
          <a:lstStyle>
            <a:lvl1pPr marL="0" indent="0">
              <a:buNone/>
              <a:defRPr sz="9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743" y="5914642"/>
            <a:ext cx="575700" cy="576000"/>
          </a:xfrm>
          <a:prstGeom prst="ellipse">
            <a:avLst/>
          </a:prstGeom>
        </p:spPr>
        <p:txBody>
          <a:bodyPr anchor="ctr"/>
          <a:lstStyle>
            <a:lvl1pPr marL="0" indent="0" algn="ctr">
              <a:buNone/>
              <a:defRPr sz="675">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59392" y="4960938"/>
            <a:ext cx="1224912"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2059866926"/>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7857" y="5826614"/>
            <a:ext cx="3876004"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389" y="2158329"/>
            <a:ext cx="3998353" cy="8604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581" y="3200329"/>
            <a:ext cx="4018535" cy="645742"/>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112" y="876060"/>
            <a:ext cx="4852768"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349"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349"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349"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349"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59392" y="4960938"/>
            <a:ext cx="1224912"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110366956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7" y="5826614"/>
            <a:ext cx="3876004"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4580" y="3200329"/>
            <a:ext cx="4805525" cy="645742"/>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3"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349"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112"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295"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359" y="4021757"/>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59392" y="4960938"/>
            <a:ext cx="1224912"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697625318"/>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1" y="1137922"/>
            <a:ext cx="4954924"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1" y="3578084"/>
            <a:ext cx="778553" cy="778959"/>
          </a:xfrm>
          <a:prstGeom prst="ellipse">
            <a:avLst/>
          </a:prstGeom>
        </p:spPr>
        <p:txBody>
          <a:bodyPr anchor="ctr"/>
          <a:lstStyle>
            <a:lvl1pPr marL="0" indent="0" algn="ctr">
              <a:buNone/>
              <a:defRPr sz="675">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2" y="1137922"/>
            <a:ext cx="5462580"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2" y="1635009"/>
            <a:ext cx="5462580"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5A370AE8-5791-42C9-8C21-9CF7134D1D4C}" type="datetime4">
              <a:rPr lang="en-US" smtClean="0"/>
              <a:t>November 3, 2021</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43652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1799">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8B4BD5EB-DEFD-48AB-A88F-6438635F6CA4}" type="datetime4">
              <a:rPr lang="en-US" smtClean="0"/>
              <a:t>November 3, 2021</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153466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p>
            <a:endParaRPr lang="en-IN" dirty="0"/>
          </a:p>
        </p:txBody>
      </p:sp>
      <p:sp>
        <p:nvSpPr>
          <p:cNvPr id="2" name="Title 1"/>
          <p:cNvSpPr>
            <a:spLocks noGrp="1"/>
          </p:cNvSpPr>
          <p:nvPr>
            <p:ph type="title"/>
          </p:nvPr>
        </p:nvSpPr>
        <p:spPr>
          <a:xfrm>
            <a:off x="609601" y="294200"/>
            <a:ext cx="7440547"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600" y="1137921"/>
            <a:ext cx="7295843"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2" y="2311401"/>
            <a:ext cx="3578253"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3"/>
            <a:ext cx="3578253"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1"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E5293FA5-D54B-4508-82BB-BEB484CC4644}" type="datetime4">
              <a:rPr lang="en-US" smtClean="0"/>
              <a:t>November 3, 2021</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5834793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2"/>
            <a:ext cx="2383219" cy="6857999"/>
          </a:xfrm>
        </p:spPr>
        <p:txBody>
          <a:bodyPr/>
          <a:lstStyle/>
          <a:p>
            <a:endParaRPr lang="en-IN" dirty="0"/>
          </a:p>
        </p:txBody>
      </p:sp>
      <p:sp>
        <p:nvSpPr>
          <p:cNvPr id="2" name="Title 1"/>
          <p:cNvSpPr>
            <a:spLocks noGrp="1"/>
          </p:cNvSpPr>
          <p:nvPr>
            <p:ph type="title"/>
          </p:nvPr>
        </p:nvSpPr>
        <p:spPr>
          <a:xfrm>
            <a:off x="2693891" y="294200"/>
            <a:ext cx="8887371"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3890" y="1137921"/>
            <a:ext cx="2741455"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3"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2" y="1137923"/>
            <a:ext cx="276715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67D1B2F7-0718-400F-90B9-394B2BE3DC15}" type="datetime4">
              <a:rPr lang="en-US" smtClean="0"/>
              <a:t>November 3, 2021</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2450916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3"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8396"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099" dirty="0" smtClean="0">
                <a:latin typeface="Georgia" panose="02040502050405020303" pitchFamily="18" charset="0"/>
              </a:defRPr>
            </a:lvl1pPr>
          </a:lstStyle>
          <a:p>
            <a:pPr marL="267319" lvl="0" indent="-267319">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rgbClr val="2E2E38"/>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rgbClr val="2E2E38"/>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6869383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099" dirty="0" smtClean="0">
                <a:latin typeface="Georgia" panose="02040502050405020303" pitchFamily="18" charset="0"/>
              </a:defRPr>
            </a:lvl1pPr>
          </a:lstStyle>
          <a:p>
            <a:pPr marL="267319" lvl="0" indent="-267319"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199" dirty="0" smtClean="0">
                <a:solidFill>
                  <a:srgbClr val="2E2E38"/>
                </a:solidFill>
                <a:latin typeface="+mn-lt"/>
              </a:defRPr>
            </a:lvl1pPr>
          </a:lstStyle>
          <a:p>
            <a:pPr marL="267319" lvl="0" indent="-267319" algn="ctr">
              <a:spcBef>
                <a:spcPts val="0"/>
              </a:spcBef>
              <a:spcAft>
                <a:spcPts val="45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199" dirty="0" smtClean="0">
                <a:solidFill>
                  <a:srgbClr val="2E2E38"/>
                </a:solidFill>
                <a:latin typeface="+mn-lt"/>
              </a:defRPr>
            </a:lvl1pPr>
          </a:lstStyle>
          <a:p>
            <a:pPr marL="267319" lvl="0" indent="-267319" algn="ctr">
              <a:spcBef>
                <a:spcPts val="0"/>
              </a:spcBef>
              <a:spcAft>
                <a:spcPts val="45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9"/>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8396"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12937636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57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r>
              <a:rPr lang="en-US" dirty="0"/>
              <a:t>PAC Professional Accounting Futures 2021</a:t>
            </a:r>
            <a:endParaRPr lang="en-CA" dirty="0"/>
          </a:p>
        </p:txBody>
      </p:sp>
      <p:sp>
        <p:nvSpPr>
          <p:cNvPr id="9" name="Slide Number Placeholder 8"/>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9600353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80F9C882-A881-4260-AAAC-844B16F9678C}" type="datetime4">
              <a:rPr lang="en-US" smtClean="0"/>
              <a:t>November 3, 2021</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12308409"/>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01361EE7-DFEE-414F-B3DC-5DB03EF15E7F}" type="datetime4">
              <a:rPr lang="en-US" smtClean="0"/>
              <a:t>November 3, 2021</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96585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BF6D9845-C7A4-4150-B24B-DD81DE2D7277}" type="datetime4">
              <a:rPr lang="en-US" smtClean="0"/>
              <a:t>November 3, 2021</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7338230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A06946B5-2A95-4A78-8EFA-3CFE00AFADD5}" type="datetime4">
              <a:rPr lang="en-US" smtClean="0"/>
              <a:t>November 3, 2021</a:t>
            </a:fld>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198740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17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6060B22F-2B20-4843-8416-9051DA6FDC64}" type="datetime4">
              <a:rPr lang="en-US" smtClean="0"/>
              <a:t>November 3, 2021</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0767477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2"/>
            <a:ext cx="53904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6405" y="1869442"/>
            <a:ext cx="53904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2FCE0D9C-07D8-49FC-A49C-4F98B480A5E7}" type="datetime4">
              <a:rPr lang="en-US" smtClean="0"/>
              <a:t>November 3, 2021</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0788281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9" y="0"/>
            <a:ext cx="5968061"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4" y="2578743"/>
            <a:ext cx="4535597"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4" y="3840384"/>
            <a:ext cx="4535597"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B2426A3F-B3E8-4480-9463-4E27D8D11866}" type="datetime4">
              <a:rPr lang="en-US" smtClean="0"/>
              <a:t>November 3, 2021</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8567139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8" y="2851522"/>
            <a:ext cx="4445484"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63AAEBB3-7564-493B-8E44-143A8BF3AE15}" type="datetime4">
              <a:rPr lang="en-US" smtClean="0"/>
              <a:t>November 3, 2021</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1194869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CE60F04C-3DD0-4111-94CC-B11DDDAF9904}" type="datetime4">
              <a:rPr lang="en-US" smtClean="0"/>
              <a:t>November 3, 2021</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178255540"/>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71833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US" dirty="0"/>
              <a:t>PAC Professional Accounting Futures 2021</a:t>
            </a:r>
            <a:endParaRPr lang="en-CA" dirty="0"/>
          </a:p>
        </p:txBody>
      </p:sp>
      <p:sp>
        <p:nvSpPr>
          <p:cNvPr id="5" name="Slide Number Placeholder 4"/>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35808377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11/3/2021</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7183073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11/3/2021</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124902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11/3/2021</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979034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11/3/2021</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6678117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11/3/2021</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4448655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11/3/2021</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0222572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11/3/2021</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3878564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11/3/2021</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664478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11/3/2021</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5584093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11/3/2021</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70699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r>
              <a:rPr lang="en-US" dirty="0"/>
              <a:t>PAC Professional Accounting Futures 2021</a:t>
            </a:r>
            <a:endParaRPr lang="en-CA" dirty="0"/>
          </a:p>
        </p:txBody>
      </p:sp>
      <p:sp>
        <p:nvSpPr>
          <p:cNvPr id="4" name="Slide Number Placeholder 3"/>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6525068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11/3/2021</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32965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US"/>
              <a:t>PAC Professional Accounting Futures 2019</a:t>
            </a:r>
            <a:endParaRPr lang="en-CA"/>
          </a:p>
        </p:txBody>
      </p:sp>
      <p:sp>
        <p:nvSpPr>
          <p:cNvPr id="7" name="Slide Number Placeholder 6"/>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397509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US"/>
              <a:t>PAC Professional Accounting Futures 2019</a:t>
            </a:r>
            <a:endParaRPr lang="en-CA"/>
          </a:p>
        </p:txBody>
      </p:sp>
      <p:sp>
        <p:nvSpPr>
          <p:cNvPr id="7" name="Slide Number Placeholder 6"/>
          <p:cNvSpPr>
            <a:spLocks noGrp="1"/>
          </p:cNvSpPr>
          <p:nvPr>
            <p:ph type="sldNum" sz="quarter" idx="12"/>
          </p:nvPr>
        </p:nvSpPr>
        <p:spPr/>
        <p:txBody>
          <a:bodyPr/>
          <a:lstStyle/>
          <a:p>
            <a:fld id="{1922BD0D-169D-4E79-8896-91849D654FE9}" type="slidenum">
              <a:rPr lang="en-CA" smtClean="0"/>
              <a:t>‹#›</a:t>
            </a:fld>
            <a:endParaRPr lang="en-CA"/>
          </a:p>
        </p:txBody>
      </p:sp>
    </p:spTree>
    <p:extLst>
      <p:ext uri="{BB962C8B-B14F-4D97-AF65-F5344CB8AC3E}">
        <p14:creationId xmlns:p14="http://schemas.microsoft.com/office/powerpoint/2010/main" val="821506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3.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CA"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PAC Professional Accounting Futures 2021</a:t>
            </a:r>
            <a:endParaRPr lang="en-CA"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2BD0D-169D-4E79-8896-91849D654FE9}" type="slidenum">
              <a:rPr lang="en-CA" smtClean="0"/>
              <a:t>‹#›</a:t>
            </a:fld>
            <a:endParaRPr lang="en-CA"/>
          </a:p>
        </p:txBody>
      </p:sp>
    </p:spTree>
    <p:extLst>
      <p:ext uri="{BB962C8B-B14F-4D97-AF65-F5344CB8AC3E}">
        <p14:creationId xmlns:p14="http://schemas.microsoft.com/office/powerpoint/2010/main" val="1643439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1251" y="6356350"/>
            <a:ext cx="303055"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184" y="6471244"/>
            <a:ext cx="1190637" cy="180000"/>
          </a:xfrm>
          <a:prstGeom prst="rect">
            <a:avLst/>
          </a:prstGeom>
        </p:spPr>
        <p:txBody>
          <a:bodyPr vert="horz" lIns="0" tIns="0" rIns="0" bIns="0" rtlCol="0" anchor="ctr"/>
          <a:lstStyle>
            <a:lvl1pPr marL="0" algn="l" defTabSz="685434" rtl="0" eaLnBrk="1" latinLnBrk="0" hangingPunct="1">
              <a:defRPr lang="en-IN" sz="600" kern="1200" smtClean="0">
                <a:solidFill>
                  <a:schemeClr val="bg1"/>
                </a:solidFill>
                <a:latin typeface="EYInterstate" panose="02000503020000020004" pitchFamily="2" charset="0"/>
                <a:ea typeface="+mn-ea"/>
                <a:cs typeface="+mn-cs"/>
              </a:defRPr>
            </a:lvl1pPr>
          </a:lstStyle>
          <a:p>
            <a:fld id="{89A61CBE-FBDD-48CA-B236-AF8D92935707}" type="datetime4">
              <a:rPr lang="en-US" smtClean="0"/>
              <a:t>November 3, 2021</a:t>
            </a:fld>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7502" y="6471244"/>
            <a:ext cx="3084493" cy="180000"/>
          </a:xfrm>
          <a:prstGeom prst="rect">
            <a:avLst/>
          </a:prstGeom>
        </p:spPr>
        <p:txBody>
          <a:bodyPr vert="horz" lIns="0" tIns="0" rIns="0" bIns="0" rtlCol="0" anchor="ctr"/>
          <a:lstStyle>
            <a:lvl1pPr marL="0" algn="l" defTabSz="685434" rtl="0" eaLnBrk="1" latinLnBrk="0" hangingPunct="1">
              <a:defRPr lang="en-IN" sz="600" kern="1200" dirty="0">
                <a:solidFill>
                  <a:schemeClr val="bg1"/>
                </a:solidFill>
                <a:latin typeface="EYInterstate" panose="02000503020000020004" pitchFamily="2" charset="0"/>
                <a:ea typeface="+mn-ea"/>
                <a:cs typeface="+mn-cs"/>
              </a:defRPr>
            </a:lvl1pPr>
          </a:lstStyle>
          <a:p>
            <a:r>
              <a:rPr lang="en-US" dirty="0"/>
              <a:t>Presentation title</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6901" y="6471244"/>
            <a:ext cx="662721" cy="180000"/>
          </a:xfrm>
          <a:prstGeom prst="rect">
            <a:avLst/>
          </a:prstGeom>
        </p:spPr>
        <p:txBody>
          <a:bodyPr vert="horz" lIns="0" tIns="0" rIns="0" bIns="0" rtlCol="0" anchor="ctr"/>
          <a:lstStyle>
            <a:lvl1pPr marL="0" algn="l" defTabSz="685434" rtl="0" eaLnBrk="1" latinLnBrk="0" hangingPunct="1">
              <a:defRPr lang="en-IN" sz="6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5827757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15" r:id="rId42"/>
    <p:sldLayoutId id="2147483716" r:id="rId43"/>
    <p:sldLayoutId id="2147483717" r:id="rId44"/>
    <p:sldLayoutId id="2147483718" r:id="rId45"/>
    <p:sldLayoutId id="2147483719" r:id="rId46"/>
    <p:sldLayoutId id="2147483720" r:id="rId47"/>
    <p:sldLayoutId id="2147483721" r:id="rId48"/>
  </p:sldLayoutIdLst>
  <p:hf hdr="0"/>
  <p:txStyles>
    <p:titleStyle>
      <a:lvl1pPr algn="l" defTabSz="685434" rtl="0" eaLnBrk="1" latinLnBrk="0" hangingPunct="1">
        <a:lnSpc>
          <a:spcPct val="85000"/>
        </a:lnSpc>
        <a:spcBef>
          <a:spcPct val="0"/>
        </a:spcBef>
        <a:buNone/>
        <a:defRPr sz="1799"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70000"/>
        <a:buFont typeface="Arial" pitchFamily="34" charset="0"/>
        <a:buChar char="►"/>
        <a:defRPr sz="1499"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70000"/>
        <a:buFont typeface="Arial" pitchFamily="34" charset="0"/>
        <a:buChar char="►"/>
        <a:defRPr sz="1349"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70000"/>
        <a:buFont typeface="Arial" pitchFamily="34" charset="0"/>
        <a:buChar char="►"/>
        <a:defRPr sz="1049"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70000"/>
        <a:buFont typeface="Arial" pitchFamily="34" charset="0"/>
        <a:buChar char="►"/>
        <a:defRPr sz="9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11/3/2021</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142648"/>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61.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9266" y="346647"/>
            <a:ext cx="8229600" cy="1714202"/>
          </a:xfrm>
        </p:spPr>
        <p:txBody>
          <a:bodyPr>
            <a:noAutofit/>
          </a:bodyPr>
          <a:lstStyle/>
          <a:p>
            <a:r>
              <a:rPr lang="en-CA" sz="3200" dirty="0">
                <a:solidFill>
                  <a:prstClr val="white"/>
                </a:solidFill>
                <a:latin typeface="Times New Roman" panose="02020603050405020304" pitchFamily="18" charset="0"/>
              </a:rPr>
              <a:t>PAC ANNUAL CONFERENCE</a:t>
            </a:r>
            <a:br>
              <a:rPr lang="en-US" sz="2800" dirty="0"/>
            </a:br>
            <a:r>
              <a:rPr lang="en-CA" sz="3600" cap="small" dirty="0">
                <a:latin typeface="Times New Roman" panose="02020603050405020304" pitchFamily="18" charset="0"/>
              </a:rPr>
              <a:t>Professional Accounting Futures</a:t>
            </a:r>
            <a:r>
              <a:rPr lang="en-CA" sz="3600" dirty="0">
                <a:solidFill>
                  <a:prstClr val="white"/>
                </a:solidFill>
                <a:latin typeface="Times New Roman" panose="02020603050405020304" pitchFamily="18" charset="0"/>
              </a:rPr>
              <a:t> </a:t>
            </a:r>
            <a:br>
              <a:rPr lang="en-CA" sz="2000" dirty="0">
                <a:solidFill>
                  <a:prstClr val="white"/>
                </a:solidFill>
                <a:latin typeface="Times New Roman" panose="02020603050405020304" pitchFamily="18" charset="0"/>
              </a:rPr>
            </a:br>
            <a:r>
              <a:rPr lang="en-CA" sz="2400" dirty="0">
                <a:solidFill>
                  <a:prstClr val="white"/>
                </a:solidFill>
                <a:latin typeface="Times New Roman" panose="02020603050405020304" pitchFamily="18" charset="0"/>
              </a:rPr>
              <a:t>October 29, 2021</a:t>
            </a:r>
            <a:endParaRPr lang="en-US" sz="4000" dirty="0"/>
          </a:p>
        </p:txBody>
      </p:sp>
      <p:sp>
        <p:nvSpPr>
          <p:cNvPr id="3" name="Content Placeholder 2"/>
          <p:cNvSpPr>
            <a:spLocks noGrp="1"/>
          </p:cNvSpPr>
          <p:nvPr>
            <p:ph idx="1"/>
          </p:nvPr>
        </p:nvSpPr>
        <p:spPr>
          <a:xfrm>
            <a:off x="1981200" y="2276873"/>
            <a:ext cx="8229600" cy="2448273"/>
          </a:xfrm>
        </p:spPr>
        <p:txBody>
          <a:bodyPr>
            <a:noAutofit/>
          </a:bodyPr>
          <a:lstStyle/>
          <a:p>
            <a:pPr marL="0" indent="0" algn="ctr">
              <a:buNone/>
            </a:pPr>
            <a:r>
              <a:rPr lang="en-US" sz="3000" dirty="0"/>
              <a:t>Research Presentation: </a:t>
            </a:r>
            <a:br>
              <a:rPr lang="en-US" sz="3000" dirty="0"/>
            </a:br>
            <a:r>
              <a:rPr lang="en-US" sz="3000" dirty="0"/>
              <a:t>COVID-19 Uncertainty &amp; Society</a:t>
            </a:r>
            <a:br>
              <a:rPr lang="en-US" sz="3000" dirty="0"/>
            </a:br>
            <a:endParaRPr lang="en-US" sz="1800" dirty="0"/>
          </a:p>
          <a:p>
            <a:pPr marL="0" indent="0" algn="ctr">
              <a:buNone/>
            </a:pPr>
            <a:r>
              <a:rPr lang="en-US" sz="3000" dirty="0"/>
              <a:t>John M. Barrios, PhD, </a:t>
            </a:r>
          </a:p>
          <a:p>
            <a:pPr marL="0" indent="0" algn="ctr">
              <a:buNone/>
            </a:pPr>
            <a:r>
              <a:rPr lang="en-US" sz="3000" dirty="0"/>
              <a:t>Washington University in St. Louis</a:t>
            </a:r>
          </a:p>
        </p:txBody>
      </p:sp>
      <p:pic>
        <p:nvPicPr>
          <p:cNvPr id="1026" name="Picture 2" descr="D:\My Docs\z Ryan's Stuff\Branding + Logos\PAC-logo-KO-redon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9696" y="4941168"/>
            <a:ext cx="5328592" cy="127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672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6BEA4-12C7-8F49-9D9D-729D8387AD5B}"/>
              </a:ext>
            </a:extLst>
          </p:cNvPr>
          <p:cNvSpPr>
            <a:spLocks noGrp="1"/>
          </p:cNvSpPr>
          <p:nvPr>
            <p:ph type="title"/>
          </p:nvPr>
        </p:nvSpPr>
        <p:spPr/>
        <p:txBody>
          <a:bodyPr anchor="t"/>
          <a:lstStyle/>
          <a:p>
            <a:r>
              <a:rPr lang="en-US" dirty="0"/>
              <a:t>Health Uncertainty</a:t>
            </a:r>
          </a:p>
        </p:txBody>
      </p:sp>
      <p:sp>
        <p:nvSpPr>
          <p:cNvPr id="4" name="Text Placeholder 2">
            <a:extLst>
              <a:ext uri="{FF2B5EF4-FFF2-40B4-BE49-F238E27FC236}">
                <a16:creationId xmlns:a16="http://schemas.microsoft.com/office/drawing/2014/main" id="{B464C0A3-4F11-8C4F-8921-2607AE8FB4CB}"/>
              </a:ext>
            </a:extLst>
          </p:cNvPr>
          <p:cNvSpPr txBox="1">
            <a:spLocks/>
          </p:cNvSpPr>
          <p:nvPr/>
        </p:nvSpPr>
        <p:spPr>
          <a:xfrm>
            <a:off x="715382" y="2991472"/>
            <a:ext cx="10632067" cy="2852737"/>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sto MT"/>
                <a:ea typeface="+mn-ea"/>
                <a:cs typeface="+mn-cs"/>
              </a:rPr>
              <a:t>At the onset of the pandemic the main intervention for the virus were non-pharmaceutical. Governments worked to control the spread relying on individuals' behaviors with respect to social distancing.</a:t>
            </a: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sto MT"/>
                <a:ea typeface="+mn-ea"/>
                <a:cs typeface="+mn-cs"/>
              </a:rPr>
              <a:t>The uncertainty of the spread affected individuals risk perceptions leading to differences in individuals' behaviors based:</a:t>
            </a:r>
          </a:p>
          <a:p>
            <a:pPr marL="342900" marR="0" lvl="0" indent="-342900" algn="just"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sto MT"/>
                <a:ea typeface="+mn-ea"/>
                <a:cs typeface="+mn-cs"/>
              </a:rPr>
              <a:t> political leaning </a:t>
            </a:r>
          </a:p>
          <a:p>
            <a:pPr marL="342900" marR="0" lvl="0" indent="-342900" algn="just"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sto MT"/>
                <a:ea typeface="+mn-ea"/>
                <a:cs typeface="+mn-cs"/>
              </a:rPr>
              <a:t>cultural determinants (civic engagement).</a:t>
            </a: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sto MT"/>
                <a:ea typeface="+mn-ea"/>
                <a:cs typeface="+mn-cs"/>
              </a:rPr>
              <a:t>Externalities</a:t>
            </a:r>
          </a:p>
        </p:txBody>
      </p:sp>
    </p:spTree>
    <p:extLst>
      <p:ext uri="{BB962C8B-B14F-4D97-AF65-F5344CB8AC3E}">
        <p14:creationId xmlns:p14="http://schemas.microsoft.com/office/powerpoint/2010/main" val="1468532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in social distancing as the pandemic began</a:t>
            </a:r>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37860" y="2468963"/>
            <a:ext cx="10803537" cy="4069949"/>
          </a:xfrm>
        </p:spPr>
      </p:pic>
      <p:sp>
        <p:nvSpPr>
          <p:cNvPr id="6" name="Footer Placeholder 5"/>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Univers Condensed"/>
                <a:ea typeface="+mn-ea"/>
                <a:cs typeface="+mn-cs"/>
              </a:rPr>
              <a:t>Barrios and Hochberg | March 2020</a:t>
            </a:r>
          </a:p>
        </p:txBody>
      </p:sp>
    </p:spTree>
    <p:extLst>
      <p:ext uri="{BB962C8B-B14F-4D97-AF65-F5344CB8AC3E}">
        <p14:creationId xmlns:p14="http://schemas.microsoft.com/office/powerpoint/2010/main" val="145737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4" name="Title 3">
            <a:extLst>
              <a:ext uri="{FF2B5EF4-FFF2-40B4-BE49-F238E27FC236}">
                <a16:creationId xmlns:a16="http://schemas.microsoft.com/office/drawing/2014/main" id="{44B34E02-34A7-6D46-A052-09E1E9982B3D}"/>
              </a:ext>
            </a:extLst>
          </p:cNvPr>
          <p:cNvSpPr>
            <a:spLocks noGrp="1"/>
          </p:cNvSpPr>
          <p:nvPr>
            <p:ph type="title"/>
          </p:nvPr>
        </p:nvSpPr>
        <p:spPr>
          <a:xfrm>
            <a:off x="695325" y="897753"/>
            <a:ext cx="3635046" cy="1575391"/>
          </a:xfrm>
        </p:spPr>
        <p:txBody>
          <a:bodyPr>
            <a:normAutofit/>
          </a:bodyPr>
          <a:lstStyle/>
          <a:p>
            <a:pPr>
              <a:lnSpc>
                <a:spcPct val="90000"/>
              </a:lnSpc>
            </a:pPr>
            <a:r>
              <a:rPr lang="en-US" sz="3400"/>
              <a:t>Social distancing and Partisanship </a:t>
            </a:r>
          </a:p>
        </p:txBody>
      </p:sp>
      <p:cxnSp>
        <p:nvCxnSpPr>
          <p:cNvPr id="25" name="Straight Connector 2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A9BFC89D-6893-44A4-B173-D72245E3A683}"/>
              </a:ext>
            </a:extLst>
          </p:cNvPr>
          <p:cNvSpPr>
            <a:spLocks noGrp="1"/>
          </p:cNvSpPr>
          <p:nvPr>
            <p:ph idx="1"/>
          </p:nvPr>
        </p:nvSpPr>
        <p:spPr>
          <a:xfrm>
            <a:off x="695325" y="2473145"/>
            <a:ext cx="3587668" cy="3737156"/>
          </a:xfrm>
        </p:spPr>
        <p:txBody>
          <a:bodyPr>
            <a:normAutofit fontScale="92500" lnSpcReduction="10000"/>
          </a:bodyPr>
          <a:lstStyle/>
          <a:p>
            <a:pPr>
              <a:lnSpc>
                <a:spcPct val="110000"/>
              </a:lnSpc>
            </a:pPr>
            <a:r>
              <a:rPr lang="en-US" sz="1600" dirty="0"/>
              <a:t>while a higher incidence of confirmed COVID-19 cases results in a reduction in daily distance traveled </a:t>
            </a:r>
          </a:p>
          <a:p>
            <a:pPr>
              <a:lnSpc>
                <a:spcPct val="110000"/>
              </a:lnSpc>
            </a:pPr>
            <a:r>
              <a:rPr lang="en-US" sz="1600" dirty="0"/>
              <a:t>the effect is muted in counties that favored Donald Trump in the 2016 presidential election. </a:t>
            </a:r>
          </a:p>
          <a:p>
            <a:pPr>
              <a:lnSpc>
                <a:spcPct val="110000"/>
              </a:lnSpc>
            </a:pPr>
            <a:r>
              <a:rPr lang="en-US" sz="1600" dirty="0"/>
              <a:t>For example, with a doubling of the number of confirmed COVID-19 cases in a county, the percent change in average daily change in distance traveled falls by 4.75 percentage points. </a:t>
            </a:r>
          </a:p>
          <a:p>
            <a:pPr>
              <a:lnSpc>
                <a:spcPct val="110000"/>
              </a:lnSpc>
            </a:pPr>
            <a:r>
              <a:rPr lang="en-US" sz="1600" dirty="0"/>
              <a:t>However, a one standard deviation increase in Trump voter share mutes this effect by 0.5 percentage points.</a:t>
            </a:r>
          </a:p>
        </p:txBody>
      </p:sp>
      <p:pic>
        <p:nvPicPr>
          <p:cNvPr id="6" name="Content Placeholder 5" descr="Chart, scatter chart&#10;&#10;Description automatically generated">
            <a:extLst>
              <a:ext uri="{FF2B5EF4-FFF2-40B4-BE49-F238E27FC236}">
                <a16:creationId xmlns:a16="http://schemas.microsoft.com/office/drawing/2014/main" id="{26AB2816-708A-524D-8094-4136E1C6DC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6800" y="1873520"/>
            <a:ext cx="6515100" cy="3110960"/>
          </a:xfrm>
          <a:prstGeom prst="rect">
            <a:avLst/>
          </a:prstGeom>
        </p:spPr>
      </p:pic>
      <p:sp>
        <p:nvSpPr>
          <p:cNvPr id="14" name="TextBox 13">
            <a:extLst>
              <a:ext uri="{FF2B5EF4-FFF2-40B4-BE49-F238E27FC236}">
                <a16:creationId xmlns:a16="http://schemas.microsoft.com/office/drawing/2014/main" id="{A49BD8AB-AAD9-FE44-ADE3-F58641AC7949}"/>
              </a:ext>
            </a:extLst>
          </p:cNvPr>
          <p:cNvSpPr txBox="1"/>
          <p:nvPr/>
        </p:nvSpPr>
        <p:spPr>
          <a:xfrm>
            <a:off x="8430425" y="6038137"/>
            <a:ext cx="3244740" cy="344325"/>
          </a:xfrm>
          <a:prstGeom prst="rect">
            <a:avLst/>
          </a:prstGeom>
          <a:noFill/>
        </p:spPr>
        <p:txBody>
          <a:bodyPr wrap="square">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sto MT"/>
                <a:ea typeface="+mn-ea"/>
                <a:cs typeface="+mn-cs"/>
              </a:rPr>
              <a:t>Figure</a:t>
            </a:r>
            <a:r>
              <a:rPr kumimoji="0" lang="en-US" sz="1600" b="1" i="0" u="none" strike="noStrike" kern="1200" cap="none" spc="0" normalizeH="0" baseline="0" noProof="0" dirty="0">
                <a:ln>
                  <a:noFill/>
                </a:ln>
                <a:solidFill>
                  <a:srgbClr val="000000"/>
                </a:solidFill>
                <a:effectLst/>
                <a:uLnTx/>
                <a:uFillTx/>
                <a:latin typeface="Calisto MT"/>
                <a:ea typeface="+mn-ea"/>
                <a:cs typeface="+mn-cs"/>
              </a:rPr>
              <a:t>: </a:t>
            </a:r>
            <a:r>
              <a:rPr kumimoji="0" lang="en-US" sz="1600" b="1" i="1" u="none" strike="noStrike" kern="1200" cap="none" spc="0" normalizeH="0" baseline="0" noProof="0" dirty="0">
                <a:ln>
                  <a:noFill/>
                </a:ln>
                <a:solidFill>
                  <a:srgbClr val="000000"/>
                </a:solidFill>
                <a:effectLst/>
                <a:uLnTx/>
                <a:uFillTx/>
                <a:latin typeface="Calisto MT"/>
                <a:ea typeface="+mn-ea"/>
                <a:cs typeface="+mn-cs"/>
              </a:rPr>
              <a:t>Barrios and Hochberg 2020</a:t>
            </a:r>
          </a:p>
        </p:txBody>
      </p:sp>
      <p:sp>
        <p:nvSpPr>
          <p:cNvPr id="16" name="Rectangle 15">
            <a:extLst>
              <a:ext uri="{FF2B5EF4-FFF2-40B4-BE49-F238E27FC236}">
                <a16:creationId xmlns:a16="http://schemas.microsoft.com/office/drawing/2014/main" id="{ED9DFEC3-F504-274C-B2B5-A633FCF0BA3B}"/>
              </a:ext>
            </a:extLst>
          </p:cNvPr>
          <p:cNvSpPr/>
          <p:nvPr/>
        </p:nvSpPr>
        <p:spPr>
          <a:xfrm>
            <a:off x="10546649" y="4442864"/>
            <a:ext cx="950026" cy="51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Tree>
    <p:extLst>
      <p:ext uri="{BB962C8B-B14F-4D97-AF65-F5344CB8AC3E}">
        <p14:creationId xmlns:p14="http://schemas.microsoft.com/office/powerpoint/2010/main" val="1834009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53615EE-C559-4E03-999B-5477F1626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7D3232A5-67B6-AE46-95EC-C3524BEE940C}"/>
              </a:ext>
            </a:extLst>
          </p:cNvPr>
          <p:cNvSpPr>
            <a:spLocks noGrp="1"/>
          </p:cNvSpPr>
          <p:nvPr>
            <p:ph type="title"/>
          </p:nvPr>
        </p:nvSpPr>
        <p:spPr>
          <a:xfrm>
            <a:off x="700088" y="909637"/>
            <a:ext cx="5958216" cy="1362073"/>
          </a:xfrm>
        </p:spPr>
        <p:txBody>
          <a:bodyPr>
            <a:normAutofit/>
          </a:bodyPr>
          <a:lstStyle/>
          <a:p>
            <a:r>
              <a:rPr lang="en-US" dirty="0"/>
              <a:t>Social Distancing and civic capital </a:t>
            </a:r>
          </a:p>
        </p:txBody>
      </p:sp>
      <p:cxnSp>
        <p:nvCxnSpPr>
          <p:cNvPr id="16" name="Straight Connector 15">
            <a:extLst>
              <a:ext uri="{FF2B5EF4-FFF2-40B4-BE49-F238E27FC236}">
                <a16:creationId xmlns:a16="http://schemas.microsoft.com/office/drawing/2014/main" id="{799A8EBD-049C-48E6-97ED-C9102D78FC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52710"/>
            <a:ext cx="5715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BB3C63-F9BD-2B4D-898B-D7B3B6D3EB9F}"/>
              </a:ext>
            </a:extLst>
          </p:cNvPr>
          <p:cNvSpPr>
            <a:spLocks noGrp="1"/>
          </p:cNvSpPr>
          <p:nvPr>
            <p:ph idx="1"/>
          </p:nvPr>
        </p:nvSpPr>
        <p:spPr>
          <a:xfrm>
            <a:off x="700088" y="2276474"/>
            <a:ext cx="6000258" cy="3671888"/>
          </a:xfrm>
        </p:spPr>
        <p:txBody>
          <a:bodyPr>
            <a:normAutofit fontScale="92500"/>
          </a:bodyPr>
          <a:lstStyle/>
          <a:p>
            <a:pPr>
              <a:lnSpc>
                <a:spcPct val="110000"/>
              </a:lnSpc>
            </a:pPr>
            <a:r>
              <a:rPr lang="en-US" sz="1600" dirty="0"/>
              <a:t>Civic capital -  the level of trust people have for one another and their willingness to engage in activities that benefit the collective more than the individual—like voting, volunteering, or donating blood.</a:t>
            </a:r>
          </a:p>
          <a:p>
            <a:pPr>
              <a:lnSpc>
                <a:spcPct val="110000"/>
              </a:lnSpc>
            </a:pPr>
            <a:r>
              <a:rPr lang="en-US" sz="1600" dirty="0"/>
              <a:t>Contagion avoidance is a public good: any individual behavior that limits contagion contributes to slowing the spread of the virus, lowering the probability of infection for all members of the community – </a:t>
            </a:r>
            <a:r>
              <a:rPr lang="en-US" sz="1600" i="1" dirty="0"/>
              <a:t>a positive externality</a:t>
            </a:r>
            <a:r>
              <a:rPr lang="en-US" sz="1600" dirty="0"/>
              <a:t>. </a:t>
            </a:r>
          </a:p>
          <a:p>
            <a:pPr>
              <a:lnSpc>
                <a:spcPct val="110000"/>
              </a:lnSpc>
            </a:pPr>
            <a:r>
              <a:rPr lang="en-US" sz="1600" dirty="0"/>
              <a:t>Using mobile phone and survey data, the researchers find that during the early phases of COVID-19, voluntary social distancing was higher when individuals exhibit a higher sense of civic duty. </a:t>
            </a:r>
          </a:p>
          <a:p>
            <a:pPr lvl="1">
              <a:lnSpc>
                <a:spcPct val="110000"/>
              </a:lnSpc>
            </a:pPr>
            <a:r>
              <a:rPr lang="en-US" sz="1600" dirty="0"/>
              <a:t>This is true for U.S. individuals, U.S. counties, and European regions.</a:t>
            </a:r>
          </a:p>
        </p:txBody>
      </p:sp>
      <p:pic>
        <p:nvPicPr>
          <p:cNvPr id="9" name="Picture 8">
            <a:extLst>
              <a:ext uri="{FF2B5EF4-FFF2-40B4-BE49-F238E27FC236}">
                <a16:creationId xmlns:a16="http://schemas.microsoft.com/office/drawing/2014/main" id="{A7C65673-C92F-0F4E-95C3-806C01AB9B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513401" y="719455"/>
            <a:ext cx="3680298" cy="2596557"/>
          </a:xfrm>
          <a:prstGeom prst="rect">
            <a:avLst/>
          </a:prstGeom>
          <a:noFill/>
        </p:spPr>
      </p:pic>
      <p:cxnSp>
        <p:nvCxnSpPr>
          <p:cNvPr id="18" name="Straight Connector 17">
            <a:extLst>
              <a:ext uri="{FF2B5EF4-FFF2-40B4-BE49-F238E27FC236}">
                <a16:creationId xmlns:a16="http://schemas.microsoft.com/office/drawing/2014/main" id="{07AB7C5C-C091-4C25-B1BD-93E2F6948C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8546"/>
            <a:ext cx="571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237EE54-0E72-F64A-86FD-A1BDD1C9D7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7546243" y="3602695"/>
            <a:ext cx="3614614" cy="2535851"/>
          </a:xfrm>
          <a:prstGeom prst="rect">
            <a:avLst/>
          </a:prstGeom>
          <a:noFill/>
        </p:spPr>
      </p:pic>
      <p:sp>
        <p:nvSpPr>
          <p:cNvPr id="15" name="TextBox 14">
            <a:extLst>
              <a:ext uri="{FF2B5EF4-FFF2-40B4-BE49-F238E27FC236}">
                <a16:creationId xmlns:a16="http://schemas.microsoft.com/office/drawing/2014/main" id="{81469C15-F319-664C-BA1D-81D01A34285F}"/>
              </a:ext>
            </a:extLst>
          </p:cNvPr>
          <p:cNvSpPr txBox="1"/>
          <p:nvPr/>
        </p:nvSpPr>
        <p:spPr>
          <a:xfrm>
            <a:off x="8202829" y="3429000"/>
            <a:ext cx="3473599"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Percentage changes in distance traveled daily </a:t>
            </a:r>
            <a:endParaRPr kumimoji="0" lang="en-US" sz="1200" b="1" i="0" u="none" strike="noStrike" kern="1200" cap="none" spc="0" normalizeH="0" baseline="0" noProof="0" dirty="0">
              <a:ln>
                <a:noFill/>
              </a:ln>
              <a:solidFill>
                <a:srgbClr val="000000"/>
              </a:solidFill>
              <a:effectLst/>
              <a:uLnTx/>
              <a:uFillTx/>
              <a:latin typeface="Calisto MT"/>
              <a:ea typeface="+mn-ea"/>
              <a:cs typeface="+mn-cs"/>
            </a:endParaRPr>
          </a:p>
        </p:txBody>
      </p:sp>
      <p:sp>
        <p:nvSpPr>
          <p:cNvPr id="17" name="TextBox 16">
            <a:extLst>
              <a:ext uri="{FF2B5EF4-FFF2-40B4-BE49-F238E27FC236}">
                <a16:creationId xmlns:a16="http://schemas.microsoft.com/office/drawing/2014/main" id="{033CDB05-B231-8E43-9C0E-0E112E027889}"/>
              </a:ext>
            </a:extLst>
          </p:cNvPr>
          <p:cNvSpPr txBox="1"/>
          <p:nvPr/>
        </p:nvSpPr>
        <p:spPr>
          <a:xfrm>
            <a:off x="7811029" y="401092"/>
            <a:ext cx="3883611"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Percentage changes in visits to non-essential businesses </a:t>
            </a:r>
            <a:endParaRPr kumimoji="0" lang="en-US" sz="1200" b="1" i="0" u="none" strike="noStrike" kern="1200" cap="none" spc="0" normalizeH="0" baseline="0" noProof="0" dirty="0">
              <a:ln>
                <a:noFill/>
              </a:ln>
              <a:solidFill>
                <a:srgbClr val="000000"/>
              </a:solidFill>
              <a:effectLst/>
              <a:uLnTx/>
              <a:uFillTx/>
              <a:latin typeface="Calisto MT"/>
              <a:ea typeface="+mn-ea"/>
              <a:cs typeface="+mn-cs"/>
            </a:endParaRPr>
          </a:p>
        </p:txBody>
      </p:sp>
      <p:sp>
        <p:nvSpPr>
          <p:cNvPr id="19" name="TextBox 18">
            <a:extLst>
              <a:ext uri="{FF2B5EF4-FFF2-40B4-BE49-F238E27FC236}">
                <a16:creationId xmlns:a16="http://schemas.microsoft.com/office/drawing/2014/main" id="{2DA6D9D9-E162-3A49-892E-18CD44D83B7B}"/>
              </a:ext>
            </a:extLst>
          </p:cNvPr>
          <p:cNvSpPr txBox="1"/>
          <p:nvPr/>
        </p:nvSpPr>
        <p:spPr>
          <a:xfrm>
            <a:off x="8768356" y="6326110"/>
            <a:ext cx="3244740" cy="344325"/>
          </a:xfrm>
          <a:prstGeom prst="rect">
            <a:avLst/>
          </a:prstGeom>
          <a:noFill/>
        </p:spPr>
        <p:txBody>
          <a:bodyPr wrap="square">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sto MT"/>
                <a:ea typeface="+mn-ea"/>
                <a:cs typeface="+mn-cs"/>
              </a:rPr>
              <a:t>Figure</a:t>
            </a:r>
            <a:r>
              <a:rPr kumimoji="0" lang="en-US" sz="1600" b="1" i="0" u="none" strike="noStrike" kern="1200" cap="none" spc="0" normalizeH="0" baseline="0" noProof="0" dirty="0">
                <a:ln>
                  <a:noFill/>
                </a:ln>
                <a:solidFill>
                  <a:srgbClr val="000000"/>
                </a:solidFill>
                <a:effectLst/>
                <a:uLnTx/>
                <a:uFillTx/>
                <a:latin typeface="Calisto MT"/>
                <a:ea typeface="+mn-ea"/>
                <a:cs typeface="+mn-cs"/>
              </a:rPr>
              <a:t>: </a:t>
            </a:r>
            <a:r>
              <a:rPr kumimoji="0" lang="en-US" sz="1600" b="1" i="1" u="none" strike="noStrike" kern="1200" cap="none" spc="0" normalizeH="0" baseline="0" noProof="0" dirty="0">
                <a:ln>
                  <a:noFill/>
                </a:ln>
                <a:solidFill>
                  <a:srgbClr val="000000"/>
                </a:solidFill>
                <a:effectLst/>
                <a:uLnTx/>
                <a:uFillTx/>
                <a:latin typeface="Calisto MT"/>
                <a:ea typeface="+mn-ea"/>
                <a:cs typeface="+mn-cs"/>
              </a:rPr>
              <a:t>Barrios et al 2020</a:t>
            </a:r>
          </a:p>
        </p:txBody>
      </p:sp>
    </p:spTree>
    <p:extLst>
      <p:ext uri="{BB962C8B-B14F-4D97-AF65-F5344CB8AC3E}">
        <p14:creationId xmlns:p14="http://schemas.microsoft.com/office/powerpoint/2010/main" val="229755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7D3232A5-67B6-AE46-95EC-C3524BEE940C}"/>
              </a:ext>
            </a:extLst>
          </p:cNvPr>
          <p:cNvSpPr>
            <a:spLocks noGrp="1"/>
          </p:cNvSpPr>
          <p:nvPr>
            <p:ph type="title"/>
          </p:nvPr>
        </p:nvSpPr>
        <p:spPr>
          <a:xfrm>
            <a:off x="695325" y="897753"/>
            <a:ext cx="3635046" cy="1575391"/>
          </a:xfrm>
        </p:spPr>
        <p:txBody>
          <a:bodyPr>
            <a:normAutofit/>
          </a:bodyPr>
          <a:lstStyle/>
          <a:p>
            <a:pPr>
              <a:lnSpc>
                <a:spcPct val="90000"/>
              </a:lnSpc>
            </a:pPr>
            <a:r>
              <a:rPr lang="en-US" sz="3400"/>
              <a:t>Social Distancing and civic capital </a:t>
            </a:r>
          </a:p>
        </p:txBody>
      </p:sp>
      <p:cxnSp>
        <p:nvCxnSpPr>
          <p:cNvPr id="39" name="Straight Connector 38">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BB3C63-F9BD-2B4D-898B-D7B3B6D3EB9F}"/>
              </a:ext>
            </a:extLst>
          </p:cNvPr>
          <p:cNvSpPr>
            <a:spLocks noGrp="1"/>
          </p:cNvSpPr>
          <p:nvPr>
            <p:ph idx="1"/>
          </p:nvPr>
        </p:nvSpPr>
        <p:spPr>
          <a:xfrm>
            <a:off x="695325" y="2710035"/>
            <a:ext cx="3587668" cy="3500265"/>
          </a:xfrm>
        </p:spPr>
        <p:txBody>
          <a:bodyPr>
            <a:normAutofit/>
          </a:bodyPr>
          <a:lstStyle/>
          <a:p>
            <a:pPr marL="0" indent="0">
              <a:buNone/>
            </a:pPr>
            <a:r>
              <a:rPr lang="en-US"/>
              <a:t>Moreover, after U.S. states began re-opening, social distancing remained more prevalent in high civic capital counties.</a:t>
            </a:r>
          </a:p>
          <a:p>
            <a:pPr lvl="1"/>
            <a:endParaRPr lang="en-US"/>
          </a:p>
        </p:txBody>
      </p:sp>
      <p:pic>
        <p:nvPicPr>
          <p:cNvPr id="11" name="Picture 10">
            <a:extLst>
              <a:ext uri="{FF2B5EF4-FFF2-40B4-BE49-F238E27FC236}">
                <a16:creationId xmlns:a16="http://schemas.microsoft.com/office/drawing/2014/main" id="{94CF2C46-9A38-984B-A525-613F458DE55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76800" y="1059873"/>
            <a:ext cx="6515100" cy="4738254"/>
          </a:xfrm>
          <a:prstGeom prst="rect">
            <a:avLst/>
          </a:prstGeom>
        </p:spPr>
      </p:pic>
      <p:sp>
        <p:nvSpPr>
          <p:cNvPr id="19" name="TextBox 18">
            <a:extLst>
              <a:ext uri="{FF2B5EF4-FFF2-40B4-BE49-F238E27FC236}">
                <a16:creationId xmlns:a16="http://schemas.microsoft.com/office/drawing/2014/main" id="{9265E16E-135B-F941-9E32-0C1F15C3C1A3}"/>
              </a:ext>
            </a:extLst>
          </p:cNvPr>
          <p:cNvSpPr txBox="1"/>
          <p:nvPr/>
        </p:nvSpPr>
        <p:spPr>
          <a:xfrm>
            <a:off x="8947260" y="6164184"/>
            <a:ext cx="3244740" cy="344325"/>
          </a:xfrm>
          <a:prstGeom prst="rect">
            <a:avLst/>
          </a:prstGeom>
          <a:noFill/>
        </p:spPr>
        <p:txBody>
          <a:bodyPr wrap="square">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sto MT"/>
                <a:ea typeface="+mn-ea"/>
                <a:cs typeface="+mn-cs"/>
              </a:rPr>
              <a:t>Figure</a:t>
            </a:r>
            <a:r>
              <a:rPr kumimoji="0" lang="en-US" sz="1600" b="1" i="0" u="none" strike="noStrike" kern="1200" cap="none" spc="0" normalizeH="0" baseline="0" noProof="0" dirty="0">
                <a:ln>
                  <a:noFill/>
                </a:ln>
                <a:solidFill>
                  <a:srgbClr val="000000"/>
                </a:solidFill>
                <a:effectLst/>
                <a:uLnTx/>
                <a:uFillTx/>
                <a:latin typeface="Calisto MT"/>
                <a:ea typeface="+mn-ea"/>
                <a:cs typeface="+mn-cs"/>
              </a:rPr>
              <a:t>: </a:t>
            </a:r>
            <a:r>
              <a:rPr kumimoji="0" lang="en-US" sz="1600" b="1" i="1" u="none" strike="noStrike" kern="1200" cap="none" spc="0" normalizeH="0" baseline="0" noProof="0" dirty="0">
                <a:ln>
                  <a:noFill/>
                </a:ln>
                <a:solidFill>
                  <a:srgbClr val="000000"/>
                </a:solidFill>
                <a:effectLst/>
                <a:uLnTx/>
                <a:uFillTx/>
                <a:latin typeface="Calisto MT"/>
                <a:ea typeface="+mn-ea"/>
                <a:cs typeface="+mn-cs"/>
              </a:rPr>
              <a:t>Barrios et al 2020</a:t>
            </a:r>
          </a:p>
        </p:txBody>
      </p:sp>
    </p:spTree>
    <p:extLst>
      <p:ext uri="{BB962C8B-B14F-4D97-AF65-F5344CB8AC3E}">
        <p14:creationId xmlns:p14="http://schemas.microsoft.com/office/powerpoint/2010/main" val="3751589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CD443300-1F1A-7146-9536-FE9BEE23F80D}"/>
              </a:ext>
            </a:extLst>
          </p:cNvPr>
          <p:cNvSpPr>
            <a:spLocks noGrp="1"/>
          </p:cNvSpPr>
          <p:nvPr>
            <p:ph type="title"/>
          </p:nvPr>
        </p:nvSpPr>
        <p:spPr>
          <a:xfrm>
            <a:off x="695324" y="897752"/>
            <a:ext cx="3601757" cy="1955927"/>
          </a:xfrm>
        </p:spPr>
        <p:txBody>
          <a:bodyPr>
            <a:normAutofit/>
          </a:bodyPr>
          <a:lstStyle/>
          <a:p>
            <a:r>
              <a:rPr lang="en-US" dirty="0"/>
              <a:t>Health and Economic</a:t>
            </a:r>
          </a:p>
        </p:txBody>
      </p:sp>
      <p:cxnSp>
        <p:nvCxnSpPr>
          <p:cNvPr id="11" name="Straight Connector 1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3039B99-FEF5-9A4F-9F82-9B41B2AD2B53}"/>
              </a:ext>
            </a:extLst>
          </p:cNvPr>
          <p:cNvSpPr>
            <a:spLocks noGrp="1"/>
          </p:cNvSpPr>
          <p:nvPr>
            <p:ph idx="1"/>
          </p:nvPr>
        </p:nvSpPr>
        <p:spPr>
          <a:xfrm>
            <a:off x="683373" y="2853679"/>
            <a:ext cx="3613708" cy="3391733"/>
          </a:xfrm>
        </p:spPr>
        <p:txBody>
          <a:bodyPr>
            <a:normAutofit/>
          </a:bodyPr>
          <a:lstStyle/>
          <a:p>
            <a:r>
              <a:rPr lang="en-US" dirty="0"/>
              <a:t>The pandemic a health crisis led to uncertainty in much of our everyday economic activity</a:t>
            </a:r>
          </a:p>
          <a:p>
            <a:r>
              <a:rPr lang="en-US" dirty="0"/>
              <a:t>Health risk translates to economic risks</a:t>
            </a:r>
          </a:p>
        </p:txBody>
      </p:sp>
      <p:pic>
        <p:nvPicPr>
          <p:cNvPr id="5" name="Picture 4" descr="A row of samples for medical testing">
            <a:extLst>
              <a:ext uri="{FF2B5EF4-FFF2-40B4-BE49-F238E27FC236}">
                <a16:creationId xmlns:a16="http://schemas.microsoft.com/office/drawing/2014/main" id="{1DACFF00-6BB6-44B2-A837-BB9A9270516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76800" y="10"/>
            <a:ext cx="7315200" cy="6857990"/>
          </a:xfrm>
          <a:prstGeom prst="rect">
            <a:avLst/>
          </a:prstGeom>
        </p:spPr>
      </p:pic>
    </p:spTree>
    <p:extLst>
      <p:ext uri="{BB962C8B-B14F-4D97-AF65-F5344CB8AC3E}">
        <p14:creationId xmlns:p14="http://schemas.microsoft.com/office/powerpoint/2010/main" val="2998590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C922BA6E-FEE0-AA45-A7EB-D83D4A2EB804}"/>
              </a:ext>
            </a:extLst>
          </p:cNvPr>
          <p:cNvSpPr>
            <a:spLocks noGrp="1"/>
          </p:cNvSpPr>
          <p:nvPr>
            <p:ph type="title"/>
          </p:nvPr>
        </p:nvSpPr>
        <p:spPr>
          <a:xfrm>
            <a:off x="695325" y="4023657"/>
            <a:ext cx="3786178" cy="2110444"/>
          </a:xfrm>
        </p:spPr>
        <p:txBody>
          <a:bodyPr>
            <a:normAutofit/>
          </a:bodyPr>
          <a:lstStyle/>
          <a:p>
            <a:pPr>
              <a:lnSpc>
                <a:spcPct val="90000"/>
              </a:lnSpc>
            </a:pPr>
            <a:r>
              <a:rPr lang="en-US" sz="3400" dirty="0"/>
              <a:t>Business Closures Stay at Home Mandates</a:t>
            </a:r>
          </a:p>
        </p:txBody>
      </p:sp>
      <p:pic>
        <p:nvPicPr>
          <p:cNvPr id="1026" name="Picture 2" descr="Chart, line chart&#10;&#10;Description automatically generated">
            <a:extLst>
              <a:ext uri="{FF2B5EF4-FFF2-40B4-BE49-F238E27FC236}">
                <a16:creationId xmlns:a16="http://schemas.microsoft.com/office/drawing/2014/main" id="{C5654D6D-981B-9F4D-BFE4-18B8B037917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00100" y="182960"/>
            <a:ext cx="10591800" cy="3840697"/>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76800" y="4114590"/>
            <a:ext cx="9818" cy="2019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1CF49C-265C-A94C-BE7B-A962E170B30F}"/>
              </a:ext>
            </a:extLst>
          </p:cNvPr>
          <p:cNvSpPr>
            <a:spLocks noGrp="1"/>
          </p:cNvSpPr>
          <p:nvPr>
            <p:ph idx="1"/>
          </p:nvPr>
        </p:nvSpPr>
        <p:spPr>
          <a:xfrm>
            <a:off x="5563915" y="4088704"/>
            <a:ext cx="5922942" cy="2110445"/>
          </a:xfrm>
        </p:spPr>
        <p:txBody>
          <a:bodyPr>
            <a:normAutofit lnSpcReduction="10000"/>
          </a:bodyPr>
          <a:lstStyle/>
          <a:p>
            <a:pPr>
              <a:lnSpc>
                <a:spcPct val="110000"/>
              </a:lnSpc>
            </a:pPr>
            <a:r>
              <a:rPr lang="en-US" sz="1400" dirty="0"/>
              <a:t>Total foot traffic fell by </a:t>
            </a:r>
            <a:r>
              <a:rPr lang="en-US" sz="1400" b="1" i="1" dirty="0"/>
              <a:t>60 percentage </a:t>
            </a:r>
            <a:r>
              <a:rPr lang="en-US" sz="1400" dirty="0"/>
              <a:t>points, </a:t>
            </a:r>
          </a:p>
          <a:p>
            <a:pPr lvl="1">
              <a:lnSpc>
                <a:spcPct val="110000"/>
              </a:lnSpc>
            </a:pPr>
            <a:r>
              <a:rPr lang="en-US" sz="1400" i="1" dirty="0"/>
              <a:t>legal restrictions explain only around 7 % points of this declin</a:t>
            </a:r>
            <a:r>
              <a:rPr lang="en-US" sz="1400" dirty="0"/>
              <a:t>e. </a:t>
            </a:r>
          </a:p>
          <a:p>
            <a:pPr>
              <a:lnSpc>
                <a:spcPct val="110000"/>
              </a:lnSpc>
            </a:pPr>
            <a:r>
              <a:rPr lang="en-US" sz="1400" dirty="0"/>
              <a:t>In other words, people were staying home on their own, and when they did go shopping, the authors found that consumers avoided larger, high-traffic businesses.</a:t>
            </a:r>
          </a:p>
          <a:p>
            <a:pPr>
              <a:lnSpc>
                <a:spcPct val="110000"/>
              </a:lnSpc>
            </a:pPr>
            <a:r>
              <a:rPr lang="en-US" sz="1400" dirty="0"/>
              <a:t>Supporting a modest size of the estimated stay at home policy effects </a:t>
            </a:r>
          </a:p>
          <a:p>
            <a:pPr>
              <a:lnSpc>
                <a:spcPct val="110000"/>
              </a:lnSpc>
            </a:pPr>
            <a:r>
              <a:rPr lang="en-US" sz="1400" dirty="0"/>
              <a:t>Figure</a:t>
            </a:r>
            <a:r>
              <a:rPr lang="en-US" sz="1400" b="1" i="1" dirty="0"/>
              <a:t>: </a:t>
            </a:r>
            <a:r>
              <a:rPr lang="en-US" sz="1400" b="1" i="1" dirty="0" err="1"/>
              <a:t>Goolsbee</a:t>
            </a:r>
            <a:r>
              <a:rPr lang="en-US" sz="1400" b="1" i="1" dirty="0"/>
              <a:t> and </a:t>
            </a:r>
            <a:r>
              <a:rPr lang="en-US" sz="1400" b="1" i="1" dirty="0" err="1"/>
              <a:t>Syverson</a:t>
            </a:r>
            <a:r>
              <a:rPr lang="en-US" sz="1400" b="1" i="1" dirty="0"/>
              <a:t> 2020</a:t>
            </a:r>
          </a:p>
        </p:txBody>
      </p:sp>
    </p:spTree>
    <p:extLst>
      <p:ext uri="{BB962C8B-B14F-4D97-AF65-F5344CB8AC3E}">
        <p14:creationId xmlns:p14="http://schemas.microsoft.com/office/powerpoint/2010/main" val="3712873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9" name="Rectangle 28">
            <a:extLst>
              <a:ext uri="{FF2B5EF4-FFF2-40B4-BE49-F238E27FC236}">
                <a16:creationId xmlns:a16="http://schemas.microsoft.com/office/drawing/2014/main" id="{A5D67320-FCFD-4931-AAF7-C6C85332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18E6BEA4-12C7-8F49-9D9D-729D8387AD5B}"/>
              </a:ext>
            </a:extLst>
          </p:cNvPr>
          <p:cNvSpPr>
            <a:spLocks noGrp="1"/>
          </p:cNvSpPr>
          <p:nvPr>
            <p:ph type="title"/>
          </p:nvPr>
        </p:nvSpPr>
        <p:spPr>
          <a:xfrm>
            <a:off x="685800" y="908652"/>
            <a:ext cx="3620882" cy="1878358"/>
          </a:xfrm>
        </p:spPr>
        <p:txBody>
          <a:bodyPr vert="horz" lIns="91440" tIns="45720" rIns="91440" bIns="45720" rtlCol="0" anchor="t">
            <a:normAutofit/>
          </a:bodyPr>
          <a:lstStyle/>
          <a:p>
            <a:r>
              <a:rPr lang="en-US" sz="4000" dirty="0">
                <a:solidFill>
                  <a:schemeClr val="bg1"/>
                </a:solidFill>
              </a:rPr>
              <a:t>Economic Uncertainty</a:t>
            </a:r>
          </a:p>
        </p:txBody>
      </p:sp>
      <p:cxnSp>
        <p:nvCxnSpPr>
          <p:cNvPr id="31" name="Straight Connector 3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Graph on document with pen">
            <a:extLst>
              <a:ext uri="{FF2B5EF4-FFF2-40B4-BE49-F238E27FC236}">
                <a16:creationId xmlns:a16="http://schemas.microsoft.com/office/drawing/2014/main" id="{347D54B8-55B0-49C3-BD1D-FDF42B4973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876158" y="10"/>
            <a:ext cx="7315841" cy="6857990"/>
          </a:xfrm>
          <a:prstGeom prst="rect">
            <a:avLst/>
          </a:prstGeom>
        </p:spPr>
      </p:pic>
      <p:sp>
        <p:nvSpPr>
          <p:cNvPr id="4" name="Text Placeholder 2">
            <a:extLst>
              <a:ext uri="{FF2B5EF4-FFF2-40B4-BE49-F238E27FC236}">
                <a16:creationId xmlns:a16="http://schemas.microsoft.com/office/drawing/2014/main" id="{B464C0A3-4F11-8C4F-8921-2607AE8FB4CB}"/>
              </a:ext>
            </a:extLst>
          </p:cNvPr>
          <p:cNvSpPr txBox="1">
            <a:spLocks/>
          </p:cNvSpPr>
          <p:nvPr/>
        </p:nvSpPr>
        <p:spPr>
          <a:xfrm>
            <a:off x="715382" y="3399597"/>
            <a:ext cx="10632067" cy="244461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tint val="75000"/>
                </a:srgbClr>
              </a:solidFill>
              <a:effectLst/>
              <a:uLnTx/>
              <a:uFillTx/>
              <a:latin typeface="Calisto MT"/>
              <a:ea typeface="+mn-ea"/>
              <a:cs typeface="+mn-cs"/>
            </a:endParaRPr>
          </a:p>
        </p:txBody>
      </p:sp>
      <p:sp>
        <p:nvSpPr>
          <p:cNvPr id="22" name="Content Placeholder 2">
            <a:extLst>
              <a:ext uri="{FF2B5EF4-FFF2-40B4-BE49-F238E27FC236}">
                <a16:creationId xmlns:a16="http://schemas.microsoft.com/office/drawing/2014/main" id="{90BBA7CD-DC05-034F-82AE-F713E20C434E}"/>
              </a:ext>
            </a:extLst>
          </p:cNvPr>
          <p:cNvSpPr txBox="1">
            <a:spLocks/>
          </p:cNvSpPr>
          <p:nvPr/>
        </p:nvSpPr>
        <p:spPr>
          <a:xfrm>
            <a:off x="683373" y="2853679"/>
            <a:ext cx="3613708" cy="339173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tint val="75000"/>
                  </a:srgbClr>
                </a:solidFill>
                <a:effectLst/>
                <a:uLnTx/>
                <a:uFillTx/>
                <a:latin typeface="Calisto MT"/>
                <a:ea typeface="+mn-ea"/>
                <a:cs typeface="+mn-cs"/>
              </a:rPr>
              <a:t>Labor Market Effects</a:t>
            </a:r>
          </a:p>
          <a:p>
            <a:pPr marL="34290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tint val="75000"/>
                  </a:srgbClr>
                </a:solidFill>
                <a:effectLst/>
                <a:uLnTx/>
                <a:uFillTx/>
                <a:latin typeface="Calisto MT"/>
                <a:ea typeface="+mn-ea"/>
                <a:cs typeface="+mn-cs"/>
              </a:rPr>
              <a:t>Technological Changes</a:t>
            </a:r>
          </a:p>
        </p:txBody>
      </p:sp>
    </p:spTree>
    <p:extLst>
      <p:ext uri="{BB962C8B-B14F-4D97-AF65-F5344CB8AC3E}">
        <p14:creationId xmlns:p14="http://schemas.microsoft.com/office/powerpoint/2010/main" val="1428464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32269FC9-1201-B646-A42C-F2841C0E2137}"/>
              </a:ext>
            </a:extLst>
          </p:cNvPr>
          <p:cNvSpPr>
            <a:spLocks noGrp="1"/>
          </p:cNvSpPr>
          <p:nvPr>
            <p:ph type="title"/>
          </p:nvPr>
        </p:nvSpPr>
        <p:spPr>
          <a:xfrm>
            <a:off x="695325" y="897753"/>
            <a:ext cx="3635046" cy="1575391"/>
          </a:xfrm>
        </p:spPr>
        <p:txBody>
          <a:bodyPr>
            <a:normAutofit/>
          </a:bodyPr>
          <a:lstStyle/>
          <a:p>
            <a:pPr>
              <a:lnSpc>
                <a:spcPct val="90000"/>
              </a:lnSpc>
            </a:pPr>
            <a:r>
              <a:rPr lang="en-US" sz="2200" dirty="0"/>
              <a:t>US employment declined by about 21% between mid-February and late-April, 2020</a:t>
            </a:r>
          </a:p>
        </p:txBody>
      </p:sp>
      <p:cxnSp>
        <p:nvCxnSpPr>
          <p:cNvPr id="18" name="Straight Connector 17">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81BC57-0A30-1149-B2FB-A87C38BFA9F9}"/>
              </a:ext>
            </a:extLst>
          </p:cNvPr>
          <p:cNvSpPr>
            <a:spLocks noGrp="1"/>
          </p:cNvSpPr>
          <p:nvPr>
            <p:ph idx="1"/>
          </p:nvPr>
        </p:nvSpPr>
        <p:spPr>
          <a:xfrm>
            <a:off x="695325" y="2710035"/>
            <a:ext cx="3587668" cy="3500265"/>
          </a:xfrm>
        </p:spPr>
        <p:txBody>
          <a:bodyPr>
            <a:normAutofit/>
          </a:bodyPr>
          <a:lstStyle/>
          <a:p>
            <a:r>
              <a:rPr lang="en-US" dirty="0"/>
              <a:t>Employment declines were disproportionately concentrated among lower-wage workers: </a:t>
            </a:r>
          </a:p>
          <a:p>
            <a:pPr lvl="1"/>
            <a:r>
              <a:rPr lang="en-US" dirty="0"/>
              <a:t>30% of all workers in the bottom quintile of the wage distribution lost their job</a:t>
            </a:r>
          </a:p>
          <a:p>
            <a:pPr lvl="1"/>
            <a:r>
              <a:rPr lang="en-US" dirty="0"/>
              <a:t>workers in the top quintile was only 5%</a:t>
            </a:r>
          </a:p>
        </p:txBody>
      </p:sp>
      <p:pic>
        <p:nvPicPr>
          <p:cNvPr id="4" name="Picture 3">
            <a:extLst>
              <a:ext uri="{FF2B5EF4-FFF2-40B4-BE49-F238E27FC236}">
                <a16:creationId xmlns:a16="http://schemas.microsoft.com/office/drawing/2014/main" id="{D785882F-A003-D849-8DB6-3B2C2D7106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76800" y="729590"/>
            <a:ext cx="6515100" cy="5398820"/>
          </a:xfrm>
          <a:prstGeom prst="rect">
            <a:avLst/>
          </a:prstGeom>
        </p:spPr>
      </p:pic>
      <p:sp>
        <p:nvSpPr>
          <p:cNvPr id="7" name="TextBox 6">
            <a:extLst>
              <a:ext uri="{FF2B5EF4-FFF2-40B4-BE49-F238E27FC236}">
                <a16:creationId xmlns:a16="http://schemas.microsoft.com/office/drawing/2014/main" id="{08E5E06D-640A-C24A-B9AA-DCD0B0272B6B}"/>
              </a:ext>
            </a:extLst>
          </p:cNvPr>
          <p:cNvSpPr txBox="1"/>
          <p:nvPr/>
        </p:nvSpPr>
        <p:spPr>
          <a:xfrm>
            <a:off x="9457899" y="6338410"/>
            <a:ext cx="2334298" cy="315279"/>
          </a:xfrm>
          <a:prstGeom prst="rect">
            <a:avLst/>
          </a:prstGeom>
          <a:noFill/>
        </p:spPr>
        <p:txBody>
          <a:bodyPr wrap="square">
            <a:spAutoFit/>
          </a:bodyPr>
          <a:lstStyle/>
          <a:p>
            <a:pPr marL="0" marR="0" lvl="0" indent="0" algn="l" defTabSz="457200" rtl="0" eaLnBrk="1" fontAlgn="auto" latinLnBrk="0" hangingPunct="1">
              <a:lnSpc>
                <a:spcPct val="11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sto MT"/>
                <a:ea typeface="+mn-ea"/>
                <a:cs typeface="+mn-cs"/>
              </a:rPr>
              <a:t>Figure</a:t>
            </a:r>
            <a:r>
              <a:rPr kumimoji="0" lang="en-US" sz="1400" b="1" i="0" u="none" strike="noStrike" kern="1200" cap="none" spc="0" normalizeH="0" baseline="0" noProof="0" dirty="0">
                <a:ln>
                  <a:noFill/>
                </a:ln>
                <a:solidFill>
                  <a:srgbClr val="000000"/>
                </a:solidFill>
                <a:effectLst/>
                <a:uLnTx/>
                <a:uFillTx/>
                <a:latin typeface="Calisto MT"/>
                <a:ea typeface="+mn-ea"/>
                <a:cs typeface="+mn-cs"/>
              </a:rPr>
              <a:t>: </a:t>
            </a:r>
            <a:r>
              <a:rPr kumimoji="0" lang="en-US" sz="1400" b="1" i="1" u="none" strike="noStrike" kern="1200" cap="none" spc="0" normalizeH="0" baseline="0" noProof="0" dirty="0" err="1">
                <a:ln>
                  <a:noFill/>
                </a:ln>
                <a:solidFill>
                  <a:srgbClr val="000000"/>
                </a:solidFill>
                <a:effectLst/>
                <a:uLnTx/>
                <a:uFillTx/>
                <a:latin typeface="Calisto MT"/>
                <a:ea typeface="+mn-ea"/>
                <a:cs typeface="+mn-cs"/>
              </a:rPr>
              <a:t>Bartik</a:t>
            </a:r>
            <a:r>
              <a:rPr kumimoji="0" lang="en-US" sz="1400" b="1" i="1" u="none" strike="noStrike" kern="1200" cap="none" spc="0" normalizeH="0" baseline="0" noProof="0" dirty="0">
                <a:ln>
                  <a:noFill/>
                </a:ln>
                <a:solidFill>
                  <a:srgbClr val="000000"/>
                </a:solidFill>
                <a:effectLst/>
                <a:uLnTx/>
                <a:uFillTx/>
                <a:latin typeface="Calisto MT"/>
                <a:ea typeface="+mn-ea"/>
                <a:cs typeface="+mn-cs"/>
              </a:rPr>
              <a:t> et al 2020</a:t>
            </a:r>
            <a:endParaRPr kumimoji="0" lang="en-US" sz="1400" b="1" i="1" u="none" strike="noStrike" kern="1200" cap="none" spc="0" normalizeH="0" baseline="0" noProof="0">
              <a:ln>
                <a:noFill/>
              </a:ln>
              <a:solidFill>
                <a:srgbClr val="000000"/>
              </a:solidFill>
              <a:effectLst/>
              <a:uLnTx/>
              <a:uFillTx/>
              <a:latin typeface="Calisto MT"/>
              <a:ea typeface="+mn-ea"/>
              <a:cs typeface="+mn-cs"/>
            </a:endParaRPr>
          </a:p>
        </p:txBody>
      </p:sp>
      <p:sp>
        <p:nvSpPr>
          <p:cNvPr id="5" name="Rectangle 4">
            <a:extLst>
              <a:ext uri="{FF2B5EF4-FFF2-40B4-BE49-F238E27FC236}">
                <a16:creationId xmlns:a16="http://schemas.microsoft.com/office/drawing/2014/main" id="{A3E0AA3F-35D8-8840-9B4C-FB549A59B3D5}"/>
              </a:ext>
            </a:extLst>
          </p:cNvPr>
          <p:cNvSpPr/>
          <p:nvPr/>
        </p:nvSpPr>
        <p:spPr>
          <a:xfrm>
            <a:off x="10413990" y="5715387"/>
            <a:ext cx="950026" cy="51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Tree>
    <p:extLst>
      <p:ext uri="{BB962C8B-B14F-4D97-AF65-F5344CB8AC3E}">
        <p14:creationId xmlns:p14="http://schemas.microsoft.com/office/powerpoint/2010/main" val="1397458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67B86C70-E404-3C4F-ABB2-4B31667EE61A}"/>
              </a:ext>
            </a:extLst>
          </p:cNvPr>
          <p:cNvSpPr>
            <a:spLocks noGrp="1"/>
          </p:cNvSpPr>
          <p:nvPr>
            <p:ph type="title"/>
          </p:nvPr>
        </p:nvSpPr>
        <p:spPr>
          <a:xfrm>
            <a:off x="700635" y="922096"/>
            <a:ext cx="10691265" cy="864072"/>
          </a:xfrm>
        </p:spPr>
        <p:txBody>
          <a:bodyPr>
            <a:normAutofit/>
          </a:bodyPr>
          <a:lstStyle/>
          <a:p>
            <a:pPr>
              <a:lnSpc>
                <a:spcPct val="90000"/>
              </a:lnSpc>
            </a:pPr>
            <a:r>
              <a:rPr lang="en-US" sz="2800" dirty="0"/>
              <a:t>Labor market reallocation in the wake of Covid-19</a:t>
            </a:r>
            <a:br>
              <a:rPr lang="en-US" sz="2800" b="1" dirty="0"/>
            </a:br>
            <a:endParaRPr lang="en-US" sz="2800" dirty="0"/>
          </a:p>
        </p:txBody>
      </p:sp>
      <p:cxnSp>
        <p:nvCxnSpPr>
          <p:cNvPr id="15" name="Straight Connector 10">
            <a:extLst>
              <a:ext uri="{FF2B5EF4-FFF2-40B4-BE49-F238E27FC236}">
                <a16:creationId xmlns:a16="http://schemas.microsoft.com/office/drawing/2014/main" id="{5EF1A8C6-8F60-4EF2-B4D7-A5A5E94F69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CF698D3-395B-D041-A4D9-49D93E64BE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099" y="2551087"/>
            <a:ext cx="3398089" cy="2557061"/>
          </a:xfrm>
          <a:prstGeom prst="rect">
            <a:avLst/>
          </a:prstGeom>
        </p:spPr>
      </p:pic>
      <p:sp>
        <p:nvSpPr>
          <p:cNvPr id="3" name="Content Placeholder 2">
            <a:extLst>
              <a:ext uri="{FF2B5EF4-FFF2-40B4-BE49-F238E27FC236}">
                <a16:creationId xmlns:a16="http://schemas.microsoft.com/office/drawing/2014/main" id="{35DDB6BA-BC42-1D47-8333-98FE1854F0AC}"/>
              </a:ext>
            </a:extLst>
          </p:cNvPr>
          <p:cNvSpPr>
            <a:spLocks noGrp="1"/>
          </p:cNvSpPr>
          <p:nvPr>
            <p:ph idx="1"/>
          </p:nvPr>
        </p:nvSpPr>
        <p:spPr>
          <a:xfrm>
            <a:off x="4797971" y="1906418"/>
            <a:ext cx="6693941" cy="3923165"/>
          </a:xfrm>
        </p:spPr>
        <p:txBody>
          <a:bodyPr>
            <a:normAutofit/>
          </a:bodyPr>
          <a:lstStyle/>
          <a:p>
            <a:pPr>
              <a:lnSpc>
                <a:spcPct val="110000"/>
              </a:lnSpc>
            </a:pPr>
            <a:r>
              <a:rPr lang="en-US" dirty="0"/>
              <a:t>The Covid shock was asymmetric across sectors, contributing to a sharp recession (</a:t>
            </a:r>
            <a:r>
              <a:rPr lang="en-US" dirty="0" err="1"/>
              <a:t>Guerrieri</a:t>
            </a:r>
            <a:r>
              <a:rPr lang="en-US" dirty="0"/>
              <a:t> et al. 2020).</a:t>
            </a:r>
          </a:p>
          <a:p>
            <a:pPr lvl="1">
              <a:lnSpc>
                <a:spcPct val="110000"/>
              </a:lnSpc>
            </a:pPr>
            <a:r>
              <a:rPr lang="en-US" sz="1600" dirty="0"/>
              <a:t>sales and employment fell sharply in particular sectors (Bloom et al. 2020).</a:t>
            </a:r>
          </a:p>
          <a:p>
            <a:pPr>
              <a:lnSpc>
                <a:spcPct val="110000"/>
              </a:lnSpc>
            </a:pPr>
            <a:r>
              <a:rPr lang="en-US" dirty="0"/>
              <a:t>Excess reallocation </a:t>
            </a:r>
          </a:p>
          <a:p>
            <a:pPr lvl="1">
              <a:lnSpc>
                <a:spcPct val="110000"/>
              </a:lnSpc>
            </a:pPr>
            <a:r>
              <a:rPr lang="en-US" sz="1600" dirty="0"/>
              <a:t>quantifies the amount of firm-level employment or sales changes over and above the amount required to accommodate the net change in aggregate employment or sales</a:t>
            </a:r>
          </a:p>
          <a:p>
            <a:pPr>
              <a:lnSpc>
                <a:spcPct val="110000"/>
              </a:lnSpc>
            </a:pPr>
            <a:r>
              <a:rPr lang="en-US" sz="1800" dirty="0"/>
              <a:t>Since the inception of the Covid pandemic, excess job reallocation rates have approximately doubled in both countries. </a:t>
            </a:r>
          </a:p>
        </p:txBody>
      </p:sp>
      <p:cxnSp>
        <p:nvCxnSpPr>
          <p:cNvPr id="13" name="Straight Connector 12">
            <a:extLst>
              <a:ext uri="{FF2B5EF4-FFF2-40B4-BE49-F238E27FC236}">
                <a16:creationId xmlns:a16="http://schemas.microsoft.com/office/drawing/2014/main" id="{FD9760AA-CA3F-4C65-B688-B44307731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836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4" name="Picture 3" descr="The planet earth taken from the outer space">
            <a:extLst>
              <a:ext uri="{FF2B5EF4-FFF2-40B4-BE49-F238E27FC236}">
                <a16:creationId xmlns:a16="http://schemas.microsoft.com/office/drawing/2014/main" id="{402FE311-2C3D-4C3F-B1E6-3E26819E6D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E24E584E-A153-874C-BACF-890CDEA83695}"/>
              </a:ext>
            </a:extLst>
          </p:cNvPr>
          <p:cNvSpPr>
            <a:spLocks noGrp="1"/>
          </p:cNvSpPr>
          <p:nvPr>
            <p:ph type="ctrTitle"/>
          </p:nvPr>
        </p:nvSpPr>
        <p:spPr>
          <a:xfrm>
            <a:off x="647701" y="871759"/>
            <a:ext cx="5067300" cy="3497042"/>
          </a:xfrm>
        </p:spPr>
        <p:txBody>
          <a:bodyPr anchor="t">
            <a:normAutofit/>
          </a:bodyPr>
          <a:lstStyle/>
          <a:p>
            <a:r>
              <a:rPr lang="en-US">
                <a:solidFill>
                  <a:srgbClr val="FFFFFF"/>
                </a:solidFill>
              </a:rPr>
              <a:t>COVID-19</a:t>
            </a:r>
            <a:br>
              <a:rPr lang="en-US">
                <a:solidFill>
                  <a:srgbClr val="FFFFFF"/>
                </a:solidFill>
              </a:rPr>
            </a:br>
            <a:r>
              <a:rPr lang="en-US">
                <a:solidFill>
                  <a:srgbClr val="FFFFFF"/>
                </a:solidFill>
              </a:rPr>
              <a:t>Uncertainty </a:t>
            </a:r>
            <a:br>
              <a:rPr lang="en-US">
                <a:solidFill>
                  <a:srgbClr val="FFFFFF"/>
                </a:solidFill>
              </a:rPr>
            </a:br>
            <a:r>
              <a:rPr lang="en-US">
                <a:solidFill>
                  <a:srgbClr val="FFFFFF"/>
                </a:solidFill>
              </a:rPr>
              <a:t>&amp; </a:t>
            </a:r>
            <a:br>
              <a:rPr lang="en-US">
                <a:solidFill>
                  <a:srgbClr val="FFFFFF"/>
                </a:solidFill>
              </a:rPr>
            </a:br>
            <a:r>
              <a:rPr lang="en-US">
                <a:solidFill>
                  <a:srgbClr val="FFFFFF"/>
                </a:solidFill>
              </a:rPr>
              <a:t>Society</a:t>
            </a:r>
          </a:p>
        </p:txBody>
      </p:sp>
      <p:sp>
        <p:nvSpPr>
          <p:cNvPr id="3" name="Subtitle 2">
            <a:extLst>
              <a:ext uri="{FF2B5EF4-FFF2-40B4-BE49-F238E27FC236}">
                <a16:creationId xmlns:a16="http://schemas.microsoft.com/office/drawing/2014/main" id="{7DB07691-B393-094D-91E3-A403421F9CD1}"/>
              </a:ext>
            </a:extLst>
          </p:cNvPr>
          <p:cNvSpPr>
            <a:spLocks noGrp="1"/>
          </p:cNvSpPr>
          <p:nvPr>
            <p:ph type="subTitle" idx="1"/>
          </p:nvPr>
        </p:nvSpPr>
        <p:spPr>
          <a:xfrm>
            <a:off x="695325" y="5157694"/>
            <a:ext cx="5019676" cy="976406"/>
          </a:xfrm>
        </p:spPr>
        <p:txBody>
          <a:bodyPr anchor="t">
            <a:normAutofit/>
          </a:bodyPr>
          <a:lstStyle/>
          <a:p>
            <a:pPr>
              <a:lnSpc>
                <a:spcPct val="110000"/>
              </a:lnSpc>
            </a:pPr>
            <a:r>
              <a:rPr lang="en-US" sz="1100">
                <a:solidFill>
                  <a:srgbClr val="FFFFFF"/>
                </a:solidFill>
              </a:rPr>
              <a:t>John M. Barrios</a:t>
            </a:r>
          </a:p>
          <a:p>
            <a:pPr>
              <a:lnSpc>
                <a:spcPct val="110000"/>
              </a:lnSpc>
            </a:pPr>
            <a:r>
              <a:rPr lang="en-US" sz="1100">
                <a:solidFill>
                  <a:srgbClr val="FFFFFF"/>
                </a:solidFill>
              </a:rPr>
              <a:t>Washington University at St Louis</a:t>
            </a:r>
          </a:p>
          <a:p>
            <a:pPr>
              <a:lnSpc>
                <a:spcPct val="110000"/>
              </a:lnSpc>
            </a:pPr>
            <a:r>
              <a:rPr lang="en-US" sz="1100">
                <a:solidFill>
                  <a:srgbClr val="FFFFFF"/>
                </a:solidFill>
              </a:rPr>
              <a:t>NBER</a:t>
            </a:r>
          </a:p>
        </p:txBody>
      </p:sp>
      <p:cxnSp>
        <p:nvCxnSpPr>
          <p:cNvPr id="22" name="Straight Connector 21">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250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67B86C70-E404-3C4F-ABB2-4B31667EE61A}"/>
              </a:ext>
            </a:extLst>
          </p:cNvPr>
          <p:cNvSpPr>
            <a:spLocks noGrp="1"/>
          </p:cNvSpPr>
          <p:nvPr>
            <p:ph type="title"/>
          </p:nvPr>
        </p:nvSpPr>
        <p:spPr>
          <a:xfrm>
            <a:off x="6377111" y="909638"/>
            <a:ext cx="5014789" cy="1318062"/>
          </a:xfrm>
        </p:spPr>
        <p:txBody>
          <a:bodyPr>
            <a:normAutofit/>
          </a:bodyPr>
          <a:lstStyle/>
          <a:p>
            <a:pPr>
              <a:lnSpc>
                <a:spcPct val="90000"/>
              </a:lnSpc>
            </a:pPr>
            <a:r>
              <a:rPr lang="en-US" sz="2800"/>
              <a:t>Labor market reallocation in the wake of Covid-19</a:t>
            </a:r>
            <a:br>
              <a:rPr lang="en-US" sz="2800" b="1"/>
            </a:br>
            <a:endParaRPr lang="en-US" sz="2800"/>
          </a:p>
        </p:txBody>
      </p:sp>
      <p:pic>
        <p:nvPicPr>
          <p:cNvPr id="5" name="Picture 4">
            <a:extLst>
              <a:ext uri="{FF2B5EF4-FFF2-40B4-BE49-F238E27FC236}">
                <a16:creationId xmlns:a16="http://schemas.microsoft.com/office/drawing/2014/main" id="{8E97450A-09F0-C94A-BB4F-F184E58010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100" y="1643541"/>
            <a:ext cx="4976888" cy="3570917"/>
          </a:xfrm>
          <a:prstGeom prst="rect">
            <a:avLst/>
          </a:prstGeom>
        </p:spPr>
      </p:pic>
      <p:cxnSp>
        <p:nvCxnSpPr>
          <p:cNvPr id="22" name="Straight Connector 2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5100" y="723900"/>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5DDB6BA-BC42-1D47-8333-98FE1854F0AC}"/>
              </a:ext>
            </a:extLst>
          </p:cNvPr>
          <p:cNvSpPr>
            <a:spLocks noGrp="1"/>
          </p:cNvSpPr>
          <p:nvPr>
            <p:ph idx="1"/>
          </p:nvPr>
        </p:nvSpPr>
        <p:spPr>
          <a:xfrm>
            <a:off x="6415014" y="1957754"/>
            <a:ext cx="5014790" cy="4203747"/>
          </a:xfrm>
        </p:spPr>
        <p:txBody>
          <a:bodyPr>
            <a:normAutofit/>
          </a:bodyPr>
          <a:lstStyle/>
          <a:p>
            <a:pPr>
              <a:lnSpc>
                <a:spcPct val="110000"/>
              </a:lnSpc>
            </a:pPr>
            <a:r>
              <a:rPr lang="en-US" sz="1600" dirty="0"/>
              <a:t>Reallocation can take place between industrial sectors </a:t>
            </a:r>
          </a:p>
          <a:p>
            <a:pPr lvl="1">
              <a:lnSpc>
                <a:spcPct val="110000"/>
              </a:lnSpc>
            </a:pPr>
            <a:r>
              <a:rPr lang="en-US" sz="1600" dirty="0"/>
              <a:t>for example as the economy industrializes </a:t>
            </a:r>
          </a:p>
          <a:p>
            <a:pPr>
              <a:lnSpc>
                <a:spcPct val="110000"/>
              </a:lnSpc>
            </a:pPr>
            <a:r>
              <a:rPr lang="en-US" sz="1600" dirty="0"/>
              <a:t>Or between firms in the same sector, </a:t>
            </a:r>
          </a:p>
          <a:p>
            <a:pPr lvl="1">
              <a:lnSpc>
                <a:spcPct val="110000"/>
              </a:lnSpc>
            </a:pPr>
            <a:r>
              <a:rPr lang="en-US" sz="1600" dirty="0"/>
              <a:t>as resources flow from less to more efficient firms producing similar goods or services </a:t>
            </a:r>
          </a:p>
          <a:p>
            <a:pPr>
              <a:lnSpc>
                <a:spcPct val="110000"/>
              </a:lnSpc>
            </a:pPr>
            <a:r>
              <a:rPr lang="en-US" sz="1600" dirty="0"/>
              <a:t>As the pandemic unfolded, job and sales reallocation rose sharply </a:t>
            </a:r>
          </a:p>
          <a:p>
            <a:pPr>
              <a:lnSpc>
                <a:spcPct val="110000"/>
              </a:lnSpc>
            </a:pPr>
            <a:r>
              <a:rPr lang="en-US" sz="1600" dirty="0"/>
              <a:t>The between-industry share of excess job reallocation more than doubled relative to its pre-Covid average of around 10% in 2018 and 2019. The between-industry share of excess sales reallocation also rose, but more modestly.</a:t>
            </a:r>
          </a:p>
        </p:txBody>
      </p:sp>
    </p:spTree>
    <p:extLst>
      <p:ext uri="{BB962C8B-B14F-4D97-AF65-F5344CB8AC3E}">
        <p14:creationId xmlns:p14="http://schemas.microsoft.com/office/powerpoint/2010/main" val="2815132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4121-A60C-D747-BF4E-42FBCF1DA349}"/>
              </a:ext>
            </a:extLst>
          </p:cNvPr>
          <p:cNvSpPr>
            <a:spLocks noGrp="1"/>
          </p:cNvSpPr>
          <p:nvPr>
            <p:ph type="title"/>
          </p:nvPr>
        </p:nvSpPr>
        <p:spPr/>
        <p:txBody>
          <a:bodyPr/>
          <a:lstStyle/>
          <a:p>
            <a:r>
              <a:rPr lang="en-US" dirty="0"/>
              <a:t>Work from Home</a:t>
            </a:r>
          </a:p>
        </p:txBody>
      </p:sp>
      <p:sp>
        <p:nvSpPr>
          <p:cNvPr id="3" name="Content Placeholder 2">
            <a:extLst>
              <a:ext uri="{FF2B5EF4-FFF2-40B4-BE49-F238E27FC236}">
                <a16:creationId xmlns:a16="http://schemas.microsoft.com/office/drawing/2014/main" id="{FC81F534-0B2D-404C-A384-6CB87753D965}"/>
              </a:ext>
            </a:extLst>
          </p:cNvPr>
          <p:cNvSpPr>
            <a:spLocks noGrp="1"/>
          </p:cNvSpPr>
          <p:nvPr>
            <p:ph idx="1"/>
          </p:nvPr>
        </p:nvSpPr>
        <p:spPr/>
        <p:txBody>
          <a:bodyPr/>
          <a:lstStyle/>
          <a:p>
            <a:r>
              <a:rPr lang="en-US" dirty="0"/>
              <a:t>Working from home was already growing before the COVID-19 pandemic. </a:t>
            </a:r>
          </a:p>
          <a:p>
            <a:r>
              <a:rPr lang="en-US" dirty="0"/>
              <a:t>In the United States the proportion of employees who </a:t>
            </a:r>
            <a:r>
              <a:rPr lang="en-US" i="1" dirty="0"/>
              <a:t>primarily </a:t>
            </a:r>
            <a:r>
              <a:rPr lang="en-US" dirty="0"/>
              <a:t>worked from home had grown from 0.75% in 1980 to 2.4% in 2010 (</a:t>
            </a:r>
            <a:r>
              <a:rPr lang="en-US" dirty="0" err="1"/>
              <a:t>Mateyka</a:t>
            </a:r>
            <a:r>
              <a:rPr lang="en-US" dirty="0"/>
              <a:t> </a:t>
            </a:r>
            <a:r>
              <a:rPr lang="en-US" i="1" dirty="0"/>
              <a:t>et al. </a:t>
            </a:r>
            <a:r>
              <a:rPr lang="en-US" dirty="0"/>
              <a:t>2012) and 4.0% in 2018.</a:t>
            </a:r>
          </a:p>
          <a:p>
            <a:r>
              <a:rPr lang="en-US" dirty="0"/>
              <a:t>Post Pandemic: Bick, </a:t>
            </a:r>
            <a:r>
              <a:rPr lang="en-US" dirty="0" err="1"/>
              <a:t>Blandin</a:t>
            </a:r>
            <a:r>
              <a:rPr lang="en-US" dirty="0"/>
              <a:t>, and Mertens (2020) and Brynjolfsson et al. (2020) find that about half of all employed persons worked entirely or partly from home in May 2020. </a:t>
            </a:r>
          </a:p>
          <a:p>
            <a:r>
              <a:rPr lang="en-US" dirty="0"/>
              <a:t>A ten-fold-increase from pre-pandemic numbers. </a:t>
            </a:r>
          </a:p>
          <a:p>
            <a:endParaRPr lang="en-US" dirty="0"/>
          </a:p>
        </p:txBody>
      </p:sp>
    </p:spTree>
    <p:extLst>
      <p:ext uri="{BB962C8B-B14F-4D97-AF65-F5344CB8AC3E}">
        <p14:creationId xmlns:p14="http://schemas.microsoft.com/office/powerpoint/2010/main" val="3038973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3615EE-C559-4E03-999B-5477F1626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258FC123-62F8-F547-93E2-FFE2D75C19CB}"/>
              </a:ext>
            </a:extLst>
          </p:cNvPr>
          <p:cNvSpPr>
            <a:spLocks noGrp="1"/>
          </p:cNvSpPr>
          <p:nvPr>
            <p:ph type="title"/>
          </p:nvPr>
        </p:nvSpPr>
        <p:spPr>
          <a:xfrm>
            <a:off x="700088" y="909637"/>
            <a:ext cx="5958216" cy="1362073"/>
          </a:xfrm>
        </p:spPr>
        <p:txBody>
          <a:bodyPr>
            <a:normAutofit/>
          </a:bodyPr>
          <a:lstStyle/>
          <a:p>
            <a:r>
              <a:rPr lang="en-US" dirty="0"/>
              <a:t>Work from home</a:t>
            </a:r>
          </a:p>
        </p:txBody>
      </p:sp>
      <p:cxnSp>
        <p:nvCxnSpPr>
          <p:cNvPr id="12" name="Straight Connector 11">
            <a:extLst>
              <a:ext uri="{FF2B5EF4-FFF2-40B4-BE49-F238E27FC236}">
                <a16:creationId xmlns:a16="http://schemas.microsoft.com/office/drawing/2014/main" id="{799A8EBD-049C-48E6-97ED-C9102D78FC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52710"/>
            <a:ext cx="5715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6CF324F-43D5-DF4A-98DE-48948E42C918}"/>
              </a:ext>
            </a:extLst>
          </p:cNvPr>
          <p:cNvSpPr>
            <a:spLocks noGrp="1"/>
          </p:cNvSpPr>
          <p:nvPr>
            <p:ph idx="1"/>
          </p:nvPr>
        </p:nvSpPr>
        <p:spPr>
          <a:xfrm>
            <a:off x="700088" y="2276474"/>
            <a:ext cx="6000258" cy="3553109"/>
          </a:xfrm>
        </p:spPr>
        <p:txBody>
          <a:bodyPr>
            <a:normAutofit/>
          </a:bodyPr>
          <a:lstStyle/>
          <a:p>
            <a:r>
              <a:rPr lang="en-US" dirty="0"/>
              <a:t>Desires to work from home and cut commuting have strengthened as the pandemic has lingered, and many workers have become increasingly comfortable with remote human interactions. </a:t>
            </a:r>
          </a:p>
          <a:p>
            <a:r>
              <a:rPr lang="en-US" dirty="0"/>
              <a:t>Nearly 80% of U.S. Employees want to work from home at least one day a week</a:t>
            </a:r>
          </a:p>
          <a:p>
            <a:r>
              <a:rPr lang="en-US" dirty="0"/>
              <a:t>Most want to work 2.5 days a week on average. </a:t>
            </a:r>
          </a:p>
        </p:txBody>
      </p:sp>
      <p:pic>
        <p:nvPicPr>
          <p:cNvPr id="5" name="Picture 4">
            <a:extLst>
              <a:ext uri="{FF2B5EF4-FFF2-40B4-BE49-F238E27FC236}">
                <a16:creationId xmlns:a16="http://schemas.microsoft.com/office/drawing/2014/main" id="{36D80B90-AA4B-4447-B353-4617026623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57242" y="3925345"/>
            <a:ext cx="4076700" cy="2536151"/>
          </a:xfrm>
          <a:prstGeom prst="rect">
            <a:avLst/>
          </a:prstGeom>
        </p:spPr>
      </p:pic>
      <p:cxnSp>
        <p:nvCxnSpPr>
          <p:cNvPr id="14" name="Straight Connector 13">
            <a:extLst>
              <a:ext uri="{FF2B5EF4-FFF2-40B4-BE49-F238E27FC236}">
                <a16:creationId xmlns:a16="http://schemas.microsoft.com/office/drawing/2014/main" id="{07AB7C5C-C091-4C25-B1BD-93E2F6948C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8546"/>
            <a:ext cx="571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E91E361-E895-D344-9C4C-7BB305A37F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57242" y="694747"/>
            <a:ext cx="4066707" cy="2535851"/>
          </a:xfrm>
          <a:prstGeom prst="rect">
            <a:avLst/>
          </a:prstGeom>
        </p:spPr>
      </p:pic>
      <p:sp>
        <p:nvSpPr>
          <p:cNvPr id="6" name="TextBox 5">
            <a:extLst>
              <a:ext uri="{FF2B5EF4-FFF2-40B4-BE49-F238E27FC236}">
                <a16:creationId xmlns:a16="http://schemas.microsoft.com/office/drawing/2014/main" id="{8E66A403-C619-FB4F-8C32-007A6F756591}"/>
              </a:ext>
            </a:extLst>
          </p:cNvPr>
          <p:cNvSpPr txBox="1"/>
          <p:nvPr/>
        </p:nvSpPr>
        <p:spPr>
          <a:xfrm>
            <a:off x="9788577" y="6461496"/>
            <a:ext cx="264055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Calisto MT"/>
                <a:ea typeface="+mn-ea"/>
                <a:cs typeface="+mn-cs"/>
              </a:rPr>
              <a:t>Figures from </a:t>
            </a:r>
            <a:r>
              <a:rPr kumimoji="0" lang="en-US" sz="1100" b="1" i="1" u="none" strike="noStrike" kern="1200" cap="none" spc="0" normalizeH="0" baseline="0" noProof="0" dirty="0" err="1">
                <a:ln>
                  <a:noFill/>
                </a:ln>
                <a:solidFill>
                  <a:srgbClr val="000000"/>
                </a:solidFill>
                <a:effectLst/>
                <a:uLnTx/>
                <a:uFillTx/>
                <a:latin typeface="Calisto MT"/>
                <a:ea typeface="+mn-ea"/>
                <a:cs typeface="+mn-cs"/>
              </a:rPr>
              <a:t>Barrero</a:t>
            </a:r>
            <a:r>
              <a:rPr kumimoji="0" lang="en-US" sz="1100" b="1" i="1" u="none" strike="noStrike" kern="1200" cap="none" spc="0" normalizeH="0" baseline="0" noProof="0" dirty="0">
                <a:ln>
                  <a:noFill/>
                </a:ln>
                <a:solidFill>
                  <a:srgbClr val="000000"/>
                </a:solidFill>
                <a:effectLst/>
                <a:uLnTx/>
                <a:uFillTx/>
                <a:latin typeface="Calisto MT"/>
                <a:ea typeface="+mn-ea"/>
                <a:cs typeface="+mn-cs"/>
              </a:rPr>
              <a:t> et al 2021</a:t>
            </a:r>
          </a:p>
        </p:txBody>
      </p:sp>
    </p:spTree>
    <p:extLst>
      <p:ext uri="{BB962C8B-B14F-4D97-AF65-F5344CB8AC3E}">
        <p14:creationId xmlns:p14="http://schemas.microsoft.com/office/powerpoint/2010/main" val="1521573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C2FC5F68-6AC6-A14A-A0F6-6EEFEDB02EC7}"/>
              </a:ext>
            </a:extLst>
          </p:cNvPr>
          <p:cNvSpPr>
            <a:spLocks noGrp="1"/>
          </p:cNvSpPr>
          <p:nvPr>
            <p:ph type="title"/>
          </p:nvPr>
        </p:nvSpPr>
        <p:spPr>
          <a:xfrm>
            <a:off x="695325" y="897753"/>
            <a:ext cx="3635046" cy="1575391"/>
          </a:xfrm>
        </p:spPr>
        <p:txBody>
          <a:bodyPr>
            <a:normAutofit/>
          </a:bodyPr>
          <a:lstStyle/>
          <a:p>
            <a:pPr>
              <a:lnSpc>
                <a:spcPct val="90000"/>
              </a:lnSpc>
            </a:pPr>
            <a:r>
              <a:rPr lang="en-US" sz="3400"/>
              <a:t>COVID-19 Results in Wave of Early Retirement</a:t>
            </a:r>
          </a:p>
        </p:txBody>
      </p:sp>
      <p:cxnSp>
        <p:nvCxnSpPr>
          <p:cNvPr id="11" name="Straight Connector 1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0ED611-D0B9-FA44-8D69-194EC7072F6B}"/>
              </a:ext>
            </a:extLst>
          </p:cNvPr>
          <p:cNvSpPr>
            <a:spLocks noGrp="1"/>
          </p:cNvSpPr>
          <p:nvPr>
            <p:ph idx="1"/>
          </p:nvPr>
        </p:nvSpPr>
        <p:spPr>
          <a:xfrm>
            <a:off x="695325" y="2710035"/>
            <a:ext cx="3587668" cy="3500265"/>
          </a:xfrm>
        </p:spPr>
        <p:txBody>
          <a:bodyPr>
            <a:normAutofit/>
          </a:bodyPr>
          <a:lstStyle/>
          <a:p>
            <a:pPr>
              <a:lnSpc>
                <a:spcPct val="110000"/>
              </a:lnSpc>
            </a:pPr>
            <a:r>
              <a:rPr lang="en-US" sz="1600" dirty="0"/>
              <a:t>The share of Americans not actively looking for work because of retirement increased by 7 percentage points between January and early April of 2020.</a:t>
            </a:r>
          </a:p>
          <a:p>
            <a:pPr>
              <a:lnSpc>
                <a:spcPct val="110000"/>
              </a:lnSpc>
            </a:pPr>
            <a:r>
              <a:rPr lang="en-US" sz="1600" dirty="0"/>
              <a:t>This increase is more than twice as large among women as among men. </a:t>
            </a:r>
          </a:p>
          <a:p>
            <a:pPr>
              <a:lnSpc>
                <a:spcPct val="110000"/>
              </a:lnSpc>
            </a:pPr>
            <a:r>
              <a:rPr lang="en-US" sz="1600" dirty="0"/>
              <a:t>This makes early retirement a major force in accounting for the decline in the labor-force participation.</a:t>
            </a:r>
          </a:p>
        </p:txBody>
      </p:sp>
      <p:pic>
        <p:nvPicPr>
          <p:cNvPr id="4" name="Picture 3">
            <a:extLst>
              <a:ext uri="{FF2B5EF4-FFF2-40B4-BE49-F238E27FC236}">
                <a16:creationId xmlns:a16="http://schemas.microsoft.com/office/drawing/2014/main" id="{5EEBDA85-EDBA-9A41-8A26-BB4BA0CAD4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6800" y="806672"/>
            <a:ext cx="6515100" cy="5244655"/>
          </a:xfrm>
          <a:prstGeom prst="rect">
            <a:avLst/>
          </a:prstGeom>
        </p:spPr>
      </p:pic>
      <p:sp>
        <p:nvSpPr>
          <p:cNvPr id="7" name="TextBox 6">
            <a:extLst>
              <a:ext uri="{FF2B5EF4-FFF2-40B4-BE49-F238E27FC236}">
                <a16:creationId xmlns:a16="http://schemas.microsoft.com/office/drawing/2014/main" id="{9F2AE02A-1A0A-2C4E-BAD5-09FC6B6943C3}"/>
              </a:ext>
            </a:extLst>
          </p:cNvPr>
          <p:cNvSpPr txBox="1"/>
          <p:nvPr/>
        </p:nvSpPr>
        <p:spPr>
          <a:xfrm>
            <a:off x="9788577" y="6461496"/>
            <a:ext cx="264055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Calisto MT"/>
                <a:ea typeface="+mn-ea"/>
                <a:cs typeface="+mn-cs"/>
              </a:rPr>
              <a:t>Figures from </a:t>
            </a:r>
            <a:r>
              <a:rPr kumimoji="0" lang="en-US" sz="1100" b="1" i="1" u="none" strike="noStrike" kern="1200" cap="none" spc="0" normalizeH="0" baseline="0" noProof="0" dirty="0" err="1">
                <a:ln>
                  <a:noFill/>
                </a:ln>
                <a:solidFill>
                  <a:srgbClr val="000000"/>
                </a:solidFill>
                <a:effectLst/>
                <a:uLnTx/>
                <a:uFillTx/>
                <a:latin typeface="Calisto MT"/>
                <a:ea typeface="+mn-ea"/>
                <a:cs typeface="+mn-cs"/>
              </a:rPr>
              <a:t>Coibion</a:t>
            </a:r>
            <a:r>
              <a:rPr kumimoji="0" lang="en-US" sz="1100" b="1" i="1" u="none" strike="noStrike" kern="1200" cap="none" spc="0" normalizeH="0" baseline="0" noProof="0" dirty="0">
                <a:ln>
                  <a:noFill/>
                </a:ln>
                <a:solidFill>
                  <a:srgbClr val="000000"/>
                </a:solidFill>
                <a:effectLst/>
                <a:uLnTx/>
                <a:uFillTx/>
                <a:latin typeface="Calisto MT"/>
                <a:ea typeface="+mn-ea"/>
                <a:cs typeface="+mn-cs"/>
              </a:rPr>
              <a:t> et al 2021</a:t>
            </a:r>
          </a:p>
        </p:txBody>
      </p:sp>
    </p:spTree>
    <p:extLst>
      <p:ext uri="{BB962C8B-B14F-4D97-AF65-F5344CB8AC3E}">
        <p14:creationId xmlns:p14="http://schemas.microsoft.com/office/powerpoint/2010/main" val="1936847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62EC1518-771E-E44B-8D89-DBFD306D3008}"/>
              </a:ext>
            </a:extLst>
          </p:cNvPr>
          <p:cNvSpPr>
            <a:spLocks noGrp="1"/>
          </p:cNvSpPr>
          <p:nvPr>
            <p:ph type="title"/>
          </p:nvPr>
        </p:nvSpPr>
        <p:spPr>
          <a:xfrm>
            <a:off x="695325" y="907037"/>
            <a:ext cx="3819821" cy="1955690"/>
          </a:xfrm>
        </p:spPr>
        <p:txBody>
          <a:bodyPr>
            <a:normAutofit/>
          </a:bodyPr>
          <a:lstStyle/>
          <a:p>
            <a:r>
              <a:rPr lang="en-US"/>
              <a:t>Covid as technological shock</a:t>
            </a:r>
          </a:p>
        </p:txBody>
      </p:sp>
      <p:cxnSp>
        <p:nvCxnSpPr>
          <p:cNvPr id="27" name="Straight Connector 19">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35287"/>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Content Placeholder 7">
            <a:extLst>
              <a:ext uri="{FF2B5EF4-FFF2-40B4-BE49-F238E27FC236}">
                <a16:creationId xmlns:a16="http://schemas.microsoft.com/office/drawing/2014/main" id="{C3CEAA82-480C-4747-862D-63E7AC0D072F}"/>
              </a:ext>
            </a:extLst>
          </p:cNvPr>
          <p:cNvSpPr>
            <a:spLocks noGrp="1"/>
          </p:cNvSpPr>
          <p:nvPr>
            <p:ph idx="1"/>
          </p:nvPr>
        </p:nvSpPr>
        <p:spPr>
          <a:xfrm>
            <a:off x="695325" y="2862726"/>
            <a:ext cx="3911844" cy="3713920"/>
          </a:xfrm>
        </p:spPr>
        <p:txBody>
          <a:bodyPr>
            <a:normAutofit fontScale="32500" lnSpcReduction="20000"/>
          </a:bodyPr>
          <a:lstStyle/>
          <a:p>
            <a:r>
              <a:rPr lang="en-US" sz="4600" dirty="0"/>
              <a:t>Covid is accelerating the adoption of certain technologies </a:t>
            </a:r>
          </a:p>
          <a:p>
            <a:r>
              <a:rPr lang="en-US" sz="4600" dirty="0"/>
              <a:t>Epidemic exposure is associated with an increase in remote-access (online/mobile) banking and substitution from bank branch-based to ATM-based activity. </a:t>
            </a:r>
          </a:p>
          <a:p>
            <a:r>
              <a:rPr lang="en-US" sz="4600" dirty="0"/>
              <a:t>heterogeneity in this response centers on the age, income and employment of respondents. Young, high-income earners in full-time employment have the greatest propensity to shift to online/mobile transactions in response to epidemics. </a:t>
            </a:r>
          </a:p>
          <a:p>
            <a:endParaRPr lang="en-US" dirty="0"/>
          </a:p>
        </p:txBody>
      </p:sp>
      <p:sp>
        <p:nvSpPr>
          <p:cNvPr id="15" name="TextBox 14">
            <a:extLst>
              <a:ext uri="{FF2B5EF4-FFF2-40B4-BE49-F238E27FC236}">
                <a16:creationId xmlns:a16="http://schemas.microsoft.com/office/drawing/2014/main" id="{82CE08E6-7537-9A42-8B23-D1FB9569E0A1}"/>
              </a:ext>
            </a:extLst>
          </p:cNvPr>
          <p:cNvSpPr txBox="1"/>
          <p:nvPr/>
        </p:nvSpPr>
        <p:spPr>
          <a:xfrm>
            <a:off x="9170456" y="6184128"/>
            <a:ext cx="264055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Calisto MT"/>
                <a:ea typeface="+mn-ea"/>
                <a:cs typeface="+mn-cs"/>
              </a:rPr>
              <a:t>Figures from </a:t>
            </a:r>
            <a:r>
              <a:rPr kumimoji="0" lang="en-US" sz="1100" b="1" i="1" u="none" strike="noStrike" kern="1200" cap="none" spc="0" normalizeH="0" baseline="0" noProof="0" dirty="0">
                <a:ln>
                  <a:noFill/>
                </a:ln>
                <a:solidFill>
                  <a:srgbClr val="000000"/>
                </a:solidFill>
                <a:effectLst/>
                <a:uLnTx/>
                <a:uFillTx/>
                <a:latin typeface="Calisto MT"/>
                <a:ea typeface="+mn-ea"/>
                <a:cs typeface="+mn-cs"/>
              </a:rPr>
              <a:t>Saka et al 2021</a:t>
            </a:r>
          </a:p>
        </p:txBody>
      </p:sp>
      <p:pic>
        <p:nvPicPr>
          <p:cNvPr id="1025" name="Picture 1" descr="page21image51220544">
            <a:extLst>
              <a:ext uri="{FF2B5EF4-FFF2-40B4-BE49-F238E27FC236}">
                <a16:creationId xmlns:a16="http://schemas.microsoft.com/office/drawing/2014/main" id="{C0C105A3-3DB0-0D45-8963-A3328E82B73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54880" y="412262"/>
            <a:ext cx="6477000" cy="519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112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62EC1518-771E-E44B-8D89-DBFD306D3008}"/>
              </a:ext>
            </a:extLst>
          </p:cNvPr>
          <p:cNvSpPr>
            <a:spLocks noGrp="1"/>
          </p:cNvSpPr>
          <p:nvPr>
            <p:ph type="title"/>
          </p:nvPr>
        </p:nvSpPr>
        <p:spPr>
          <a:xfrm>
            <a:off x="695325" y="907037"/>
            <a:ext cx="3819821" cy="1955690"/>
          </a:xfrm>
        </p:spPr>
        <p:txBody>
          <a:bodyPr>
            <a:normAutofit/>
          </a:bodyPr>
          <a:lstStyle/>
          <a:p>
            <a:r>
              <a:rPr lang="en-US"/>
              <a:t>Covid as technological shock</a:t>
            </a:r>
          </a:p>
        </p:txBody>
      </p:sp>
      <p:cxnSp>
        <p:nvCxnSpPr>
          <p:cNvPr id="27" name="Straight Connector 19">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35287"/>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Content Placeholder 7">
            <a:extLst>
              <a:ext uri="{FF2B5EF4-FFF2-40B4-BE49-F238E27FC236}">
                <a16:creationId xmlns:a16="http://schemas.microsoft.com/office/drawing/2014/main" id="{C3CEAA82-480C-4747-862D-63E7AC0D072F}"/>
              </a:ext>
            </a:extLst>
          </p:cNvPr>
          <p:cNvSpPr>
            <a:spLocks noGrp="1"/>
          </p:cNvSpPr>
          <p:nvPr>
            <p:ph idx="1"/>
          </p:nvPr>
        </p:nvSpPr>
        <p:spPr>
          <a:xfrm>
            <a:off x="695325" y="2862727"/>
            <a:ext cx="3706113" cy="3372250"/>
          </a:xfrm>
        </p:spPr>
        <p:txBody>
          <a:bodyPr>
            <a:normAutofit fontScale="85000" lnSpcReduction="20000"/>
          </a:bodyPr>
          <a:lstStyle/>
          <a:p>
            <a:r>
              <a:rPr lang="en-US" dirty="0"/>
              <a:t>Covid is accelerating the adoption of certain technologies by firms</a:t>
            </a:r>
          </a:p>
          <a:p>
            <a:r>
              <a:rPr lang="en-US" dirty="0"/>
              <a:t>Companies are also preparing themselves for potential large-scale issues like data breaches and natural disasters.</a:t>
            </a:r>
          </a:p>
          <a:p>
            <a:pPr lvl="1"/>
            <a:r>
              <a:rPr lang="en-US" dirty="0"/>
              <a:t>increase their cybersecurity to help compensate for the existence of a mobile workforce, employees using personal devices, and to ensure that workplace data remains secure. </a:t>
            </a:r>
          </a:p>
        </p:txBody>
      </p:sp>
      <p:pic>
        <p:nvPicPr>
          <p:cNvPr id="4" name="Content Placeholder 3" descr="Diagram&#10;&#10;Description automatically generated">
            <a:extLst>
              <a:ext uri="{FF2B5EF4-FFF2-40B4-BE49-F238E27FC236}">
                <a16:creationId xmlns:a16="http://schemas.microsoft.com/office/drawing/2014/main" id="{E8BCE5EA-29CA-4947-BFCC-BED7D5A940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
          <a:stretch/>
        </p:blipFill>
        <p:spPr>
          <a:xfrm>
            <a:off x="4896140" y="735287"/>
            <a:ext cx="6914866" cy="4826846"/>
          </a:xfrm>
          <a:prstGeom prst="rect">
            <a:avLst/>
          </a:prstGeom>
        </p:spPr>
      </p:pic>
      <p:sp>
        <p:nvSpPr>
          <p:cNvPr id="15" name="TextBox 14">
            <a:extLst>
              <a:ext uri="{FF2B5EF4-FFF2-40B4-BE49-F238E27FC236}">
                <a16:creationId xmlns:a16="http://schemas.microsoft.com/office/drawing/2014/main" id="{82CE08E6-7537-9A42-8B23-D1FB9569E0A1}"/>
              </a:ext>
            </a:extLst>
          </p:cNvPr>
          <p:cNvSpPr txBox="1"/>
          <p:nvPr/>
        </p:nvSpPr>
        <p:spPr>
          <a:xfrm>
            <a:off x="9170456" y="6184128"/>
            <a:ext cx="264055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Calisto MT"/>
                <a:ea typeface="+mn-ea"/>
                <a:cs typeface="+mn-cs"/>
              </a:rPr>
              <a:t>Figures from </a:t>
            </a:r>
            <a:r>
              <a:rPr kumimoji="0" lang="en-US" sz="1100" b="1" i="1" u="none" strike="noStrike" kern="1200" cap="none" spc="0" normalizeH="0" baseline="0" noProof="0" dirty="0">
                <a:ln>
                  <a:noFill/>
                </a:ln>
                <a:solidFill>
                  <a:srgbClr val="000000"/>
                </a:solidFill>
                <a:effectLst/>
                <a:uLnTx/>
                <a:uFillTx/>
                <a:latin typeface="Calisto MT"/>
                <a:ea typeface="+mn-ea"/>
                <a:cs typeface="+mn-cs"/>
              </a:rPr>
              <a:t>IEEE Survey</a:t>
            </a:r>
          </a:p>
        </p:txBody>
      </p:sp>
    </p:spTree>
    <p:extLst>
      <p:ext uri="{BB962C8B-B14F-4D97-AF65-F5344CB8AC3E}">
        <p14:creationId xmlns:p14="http://schemas.microsoft.com/office/powerpoint/2010/main" val="2116371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7B0EE24E-664C-D247-8BC6-05081DB92F3D}"/>
              </a:ext>
            </a:extLst>
          </p:cNvPr>
          <p:cNvSpPr>
            <a:spLocks noGrp="1"/>
          </p:cNvSpPr>
          <p:nvPr>
            <p:ph type="title"/>
          </p:nvPr>
        </p:nvSpPr>
        <p:spPr>
          <a:xfrm>
            <a:off x="695324" y="871758"/>
            <a:ext cx="10283452" cy="3871143"/>
          </a:xfrm>
        </p:spPr>
        <p:txBody>
          <a:bodyPr vert="horz" lIns="91440" tIns="45720" rIns="91440" bIns="45720" rtlCol="0" anchor="t">
            <a:normAutofit/>
          </a:bodyPr>
          <a:lstStyle/>
          <a:p>
            <a:r>
              <a:rPr lang="en-US" sz="5400" dirty="0">
                <a:solidFill>
                  <a:schemeClr val="bg2"/>
                </a:solidFill>
              </a:rPr>
              <a:t>Open Questions</a:t>
            </a:r>
          </a:p>
        </p:txBody>
      </p:sp>
      <p:cxnSp>
        <p:nvCxnSpPr>
          <p:cNvPr id="14" name="Straight Connector 13">
            <a:extLst>
              <a:ext uri="{FF2B5EF4-FFF2-40B4-BE49-F238E27FC236}">
                <a16:creationId xmlns:a16="http://schemas.microsoft.com/office/drawing/2014/main" id="{9CA98CE3-81A7-4FFE-A047-9AA65998D8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D91C2B-BDB9-49BE-9C44-E0CFE597A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714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532-6708-5241-ACEC-6DF89705169E}"/>
              </a:ext>
            </a:extLst>
          </p:cNvPr>
          <p:cNvSpPr>
            <a:spLocks noGrp="1"/>
          </p:cNvSpPr>
          <p:nvPr>
            <p:ph type="title"/>
          </p:nvPr>
        </p:nvSpPr>
        <p:spPr/>
        <p:txBody>
          <a:bodyPr/>
          <a:lstStyle/>
          <a:p>
            <a:r>
              <a:rPr lang="en-US" dirty="0"/>
              <a:t>Reallocation</a:t>
            </a:r>
          </a:p>
        </p:txBody>
      </p:sp>
      <p:sp>
        <p:nvSpPr>
          <p:cNvPr id="3" name="Content Placeholder 2">
            <a:extLst>
              <a:ext uri="{FF2B5EF4-FFF2-40B4-BE49-F238E27FC236}">
                <a16:creationId xmlns:a16="http://schemas.microsoft.com/office/drawing/2014/main" id="{D408D894-B9C4-1E4A-B35D-B7D9BBCAF70E}"/>
              </a:ext>
            </a:extLst>
          </p:cNvPr>
          <p:cNvSpPr>
            <a:spLocks noGrp="1"/>
          </p:cNvSpPr>
          <p:nvPr>
            <p:ph idx="1"/>
          </p:nvPr>
        </p:nvSpPr>
        <p:spPr/>
        <p:txBody>
          <a:bodyPr/>
          <a:lstStyle/>
          <a:p>
            <a:r>
              <a:rPr lang="en-US" dirty="0"/>
              <a:t>As the recovery proceeds, a key question is whether demand will return to the same places where it fell, or whether some firms and sectors will lose demand and thus shed jobs permanently. </a:t>
            </a:r>
          </a:p>
          <a:p>
            <a:pPr lvl="1"/>
            <a:r>
              <a:rPr lang="en-US" dirty="0"/>
              <a:t>reallocation may prove to be costly, as firms and workers rebuild human, physical and organizational capital.</a:t>
            </a:r>
          </a:p>
          <a:p>
            <a:r>
              <a:rPr lang="en-US" dirty="0"/>
              <a:t>How will the new economy look after the pandemic</a:t>
            </a:r>
          </a:p>
          <a:p>
            <a:pPr lvl="1"/>
            <a:r>
              <a:rPr lang="en-US" dirty="0"/>
              <a:t>Supply chain issues</a:t>
            </a:r>
          </a:p>
          <a:p>
            <a:pPr lvl="1"/>
            <a:r>
              <a:rPr lang="en-US" dirty="0"/>
              <a:t>Data protection</a:t>
            </a:r>
          </a:p>
          <a:p>
            <a:pPr lvl="1"/>
            <a:r>
              <a:rPr lang="en-US" dirty="0"/>
              <a:t>Travel</a:t>
            </a:r>
          </a:p>
        </p:txBody>
      </p:sp>
    </p:spTree>
    <p:extLst>
      <p:ext uri="{BB962C8B-B14F-4D97-AF65-F5344CB8AC3E}">
        <p14:creationId xmlns:p14="http://schemas.microsoft.com/office/powerpoint/2010/main" val="1011139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3615EE-C559-4E03-999B-5477F1626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258FC123-62F8-F547-93E2-FFE2D75C19CB}"/>
              </a:ext>
            </a:extLst>
          </p:cNvPr>
          <p:cNvSpPr>
            <a:spLocks noGrp="1"/>
          </p:cNvSpPr>
          <p:nvPr>
            <p:ph type="title"/>
          </p:nvPr>
        </p:nvSpPr>
        <p:spPr>
          <a:xfrm>
            <a:off x="700088" y="909637"/>
            <a:ext cx="5958216" cy="1362073"/>
          </a:xfrm>
        </p:spPr>
        <p:txBody>
          <a:bodyPr>
            <a:normAutofit/>
          </a:bodyPr>
          <a:lstStyle/>
          <a:p>
            <a:r>
              <a:rPr lang="en-US" dirty="0"/>
              <a:t>Work from home- Here to stay?</a:t>
            </a:r>
          </a:p>
        </p:txBody>
      </p:sp>
      <p:cxnSp>
        <p:nvCxnSpPr>
          <p:cNvPr id="12" name="Straight Connector 11">
            <a:extLst>
              <a:ext uri="{FF2B5EF4-FFF2-40B4-BE49-F238E27FC236}">
                <a16:creationId xmlns:a16="http://schemas.microsoft.com/office/drawing/2014/main" id="{799A8EBD-049C-48E6-97ED-C9102D78FC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52710"/>
            <a:ext cx="5715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6CF324F-43D5-DF4A-98DE-48948E42C918}"/>
              </a:ext>
            </a:extLst>
          </p:cNvPr>
          <p:cNvSpPr>
            <a:spLocks noGrp="1"/>
          </p:cNvSpPr>
          <p:nvPr>
            <p:ph idx="1"/>
          </p:nvPr>
        </p:nvSpPr>
        <p:spPr>
          <a:xfrm>
            <a:off x="700088" y="2276474"/>
            <a:ext cx="6000258" cy="3553109"/>
          </a:xfrm>
        </p:spPr>
        <p:txBody>
          <a:bodyPr>
            <a:normAutofit fontScale="92500"/>
          </a:bodyPr>
          <a:lstStyle/>
          <a:p>
            <a:r>
              <a:rPr lang="en-US" dirty="0"/>
              <a:t> Goldman Sachs and JPMorgan want bankers back in the office five days a week (Verlaine and Benoit 2021). </a:t>
            </a:r>
          </a:p>
          <a:p>
            <a:r>
              <a:rPr lang="en-US" dirty="0"/>
              <a:t>Other firms, like Apple and Google, want employees onsite only part of the week (Tilley 2021). </a:t>
            </a:r>
          </a:p>
          <a:p>
            <a:r>
              <a:rPr lang="en-US" dirty="0"/>
              <a:t>According to the </a:t>
            </a:r>
            <a:r>
              <a:rPr lang="en-US" i="1" dirty="0"/>
              <a:t>Wall Street Journal</a:t>
            </a:r>
            <a:r>
              <a:rPr lang="en-US" dirty="0"/>
              <a:t>, “Remote work is the new signing bonus” and “Workers have moved on” from restaurants and bars to jobs with higher pay and more flexible working arrangements (Cutter and Dill 2021, Haddon et al. 2021).</a:t>
            </a:r>
          </a:p>
        </p:txBody>
      </p:sp>
      <p:cxnSp>
        <p:nvCxnSpPr>
          <p:cNvPr id="14" name="Straight Connector 13">
            <a:extLst>
              <a:ext uri="{FF2B5EF4-FFF2-40B4-BE49-F238E27FC236}">
                <a16:creationId xmlns:a16="http://schemas.microsoft.com/office/drawing/2014/main" id="{07AB7C5C-C091-4C25-B1BD-93E2F6948C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8546"/>
            <a:ext cx="571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E66A403-C619-FB4F-8C32-007A6F756591}"/>
              </a:ext>
            </a:extLst>
          </p:cNvPr>
          <p:cNvSpPr txBox="1"/>
          <p:nvPr/>
        </p:nvSpPr>
        <p:spPr>
          <a:xfrm>
            <a:off x="9788577" y="6461496"/>
            <a:ext cx="264055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Calisto MT"/>
                <a:ea typeface="+mn-ea"/>
                <a:cs typeface="+mn-cs"/>
              </a:rPr>
              <a:t>Figures from </a:t>
            </a:r>
            <a:r>
              <a:rPr kumimoji="0" lang="en-US" sz="1100" b="1" i="1" u="none" strike="noStrike" kern="1200" cap="none" spc="0" normalizeH="0" baseline="0" noProof="0" dirty="0" err="1">
                <a:ln>
                  <a:noFill/>
                </a:ln>
                <a:solidFill>
                  <a:srgbClr val="000000"/>
                </a:solidFill>
                <a:effectLst/>
                <a:uLnTx/>
                <a:uFillTx/>
                <a:latin typeface="Calisto MT"/>
                <a:ea typeface="+mn-ea"/>
                <a:cs typeface="+mn-cs"/>
              </a:rPr>
              <a:t>Barrero</a:t>
            </a:r>
            <a:r>
              <a:rPr kumimoji="0" lang="en-US" sz="1100" b="1" i="1" u="none" strike="noStrike" kern="1200" cap="none" spc="0" normalizeH="0" baseline="0" noProof="0" dirty="0">
                <a:ln>
                  <a:noFill/>
                </a:ln>
                <a:solidFill>
                  <a:srgbClr val="000000"/>
                </a:solidFill>
                <a:effectLst/>
                <a:uLnTx/>
                <a:uFillTx/>
                <a:latin typeface="Calisto MT"/>
                <a:ea typeface="+mn-ea"/>
                <a:cs typeface="+mn-cs"/>
              </a:rPr>
              <a:t> et al 2021</a:t>
            </a:r>
          </a:p>
        </p:txBody>
      </p:sp>
      <p:pic>
        <p:nvPicPr>
          <p:cNvPr id="7" name="Picture 6">
            <a:extLst>
              <a:ext uri="{FF2B5EF4-FFF2-40B4-BE49-F238E27FC236}">
                <a16:creationId xmlns:a16="http://schemas.microsoft.com/office/drawing/2014/main" id="{E452B0BF-91AB-9B42-B7C8-17B4F92F91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5233" y="2122321"/>
            <a:ext cx="4887001" cy="3553109"/>
          </a:xfrm>
          <a:prstGeom prst="rect">
            <a:avLst/>
          </a:prstGeom>
        </p:spPr>
      </p:pic>
      <p:sp>
        <p:nvSpPr>
          <p:cNvPr id="13" name="TextBox 12">
            <a:extLst>
              <a:ext uri="{FF2B5EF4-FFF2-40B4-BE49-F238E27FC236}">
                <a16:creationId xmlns:a16="http://schemas.microsoft.com/office/drawing/2014/main" id="{A4D365F4-AA89-0642-AB61-C011B3FE5753}"/>
              </a:ext>
            </a:extLst>
          </p:cNvPr>
          <p:cNvSpPr txBox="1"/>
          <p:nvPr/>
        </p:nvSpPr>
        <p:spPr>
          <a:xfrm>
            <a:off x="6907398" y="1263753"/>
            <a:ext cx="5284602" cy="52322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Calisto MT"/>
                <a:ea typeface="+mn-ea"/>
                <a:cs typeface="+mn-cs"/>
              </a:rPr>
              <a:t>How would you respond if your employer announced that all employees must return to the worksite 5+ days a week starting on 1 August 2021?</a:t>
            </a:r>
          </a:p>
        </p:txBody>
      </p:sp>
    </p:spTree>
    <p:extLst>
      <p:ext uri="{BB962C8B-B14F-4D97-AF65-F5344CB8AC3E}">
        <p14:creationId xmlns:p14="http://schemas.microsoft.com/office/powerpoint/2010/main" val="4088133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7056-DEB3-6C49-80A8-33E3FE701BA9}"/>
              </a:ext>
            </a:extLst>
          </p:cNvPr>
          <p:cNvSpPr>
            <a:spLocks noGrp="1"/>
          </p:cNvSpPr>
          <p:nvPr>
            <p:ph type="title"/>
          </p:nvPr>
        </p:nvSpPr>
        <p:spPr/>
        <p:txBody>
          <a:bodyPr/>
          <a:lstStyle/>
          <a:p>
            <a:r>
              <a:rPr lang="en-US" dirty="0"/>
              <a:t>Work from Home – Accounting not Immune</a:t>
            </a:r>
          </a:p>
        </p:txBody>
      </p:sp>
      <p:sp>
        <p:nvSpPr>
          <p:cNvPr id="3" name="Content Placeholder 2">
            <a:extLst>
              <a:ext uri="{FF2B5EF4-FFF2-40B4-BE49-F238E27FC236}">
                <a16:creationId xmlns:a16="http://schemas.microsoft.com/office/drawing/2014/main" id="{177D39CC-885B-EF4A-9812-C610311C3089}"/>
              </a:ext>
            </a:extLst>
          </p:cNvPr>
          <p:cNvSpPr>
            <a:spLocks noGrp="1"/>
          </p:cNvSpPr>
          <p:nvPr>
            <p:ph idx="1"/>
          </p:nvPr>
        </p:nvSpPr>
        <p:spPr/>
        <p:txBody>
          <a:bodyPr>
            <a:normAutofit lnSpcReduction="10000"/>
          </a:bodyPr>
          <a:lstStyle/>
          <a:p>
            <a:r>
              <a:rPr lang="en-US" sz="1800" dirty="0"/>
              <a:t>PwC Announces 40,000 U.S. Employees Will Work From Home: How This Can Cause A Chain Reaction Of Companies Offering Competing Remote Options</a:t>
            </a:r>
          </a:p>
          <a:p>
            <a:pPr lvl="1"/>
            <a:r>
              <a:rPr lang="en-US" sz="1600" dirty="0"/>
              <a:t>If an auditor or tax accountant decides to relocate from New York City, for example, and relocate to a lower cost location, the person will suffer a pay cut to match the current compensation levels where they now reside.</a:t>
            </a:r>
          </a:p>
          <a:p>
            <a:r>
              <a:rPr lang="en-US" sz="1800" dirty="0"/>
              <a:t>Australia’s largest accounting firms are open to allowing staff to continue working from home now that the extended COVID-19 lockdowns in NSW and Victoria have ended, but warn that serving clients and working with colleagues is still best done in person.</a:t>
            </a:r>
          </a:p>
          <a:p>
            <a:r>
              <a:rPr lang="en-US" sz="1800" dirty="0"/>
              <a:t>We are in the midst of the Great Resignation </a:t>
            </a:r>
          </a:p>
          <a:p>
            <a:r>
              <a:rPr lang="en-US" sz="1800" dirty="0"/>
              <a:t>Companies are battling the war for talent to attract and retain key personnel.</a:t>
            </a:r>
          </a:p>
          <a:p>
            <a:pPr lvl="1"/>
            <a:r>
              <a:rPr lang="en-US" sz="1600" dirty="0"/>
              <a:t> A completely remote, working-outside-of-the-office approach is the big weapon. </a:t>
            </a:r>
          </a:p>
        </p:txBody>
      </p:sp>
    </p:spTree>
    <p:extLst>
      <p:ext uri="{BB962C8B-B14F-4D97-AF65-F5344CB8AC3E}">
        <p14:creationId xmlns:p14="http://schemas.microsoft.com/office/powerpoint/2010/main" val="2948763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1A9D-E77F-BD43-BC00-25958F97103C}"/>
              </a:ext>
            </a:extLst>
          </p:cNvPr>
          <p:cNvSpPr>
            <a:spLocks noGrp="1"/>
          </p:cNvSpPr>
          <p:nvPr>
            <p:ph type="title"/>
          </p:nvPr>
        </p:nvSpPr>
        <p:spPr/>
        <p:txBody>
          <a:bodyPr/>
          <a:lstStyle/>
          <a:p>
            <a:r>
              <a:rPr lang="en-US" dirty="0"/>
              <a:t>The COVID-19 Pandemic</a:t>
            </a:r>
          </a:p>
        </p:txBody>
      </p:sp>
      <p:sp>
        <p:nvSpPr>
          <p:cNvPr id="3" name="Content Placeholder 2">
            <a:extLst>
              <a:ext uri="{FF2B5EF4-FFF2-40B4-BE49-F238E27FC236}">
                <a16:creationId xmlns:a16="http://schemas.microsoft.com/office/drawing/2014/main" id="{5D08EBC6-4AD9-D24D-9ECE-702F85133394}"/>
              </a:ext>
            </a:extLst>
          </p:cNvPr>
          <p:cNvSpPr>
            <a:spLocks noGrp="1"/>
          </p:cNvSpPr>
          <p:nvPr>
            <p:ph idx="1"/>
          </p:nvPr>
        </p:nvSpPr>
        <p:spPr/>
        <p:txBody>
          <a:bodyPr>
            <a:normAutofit fontScale="77500" lnSpcReduction="20000"/>
          </a:bodyPr>
          <a:lstStyle/>
          <a:p>
            <a:r>
              <a:rPr lang="en-US" sz="2800" dirty="0"/>
              <a:t>Changed our collective calculus of </a:t>
            </a:r>
            <a:r>
              <a:rPr lang="en-US" sz="2800" i="1" dirty="0"/>
              <a:t>uncertainty</a:t>
            </a:r>
            <a:endParaRPr lang="en-US" sz="2800" dirty="0"/>
          </a:p>
          <a:p>
            <a:pPr lvl="1"/>
            <a:r>
              <a:rPr lang="en-US" sz="2600" dirty="0"/>
              <a:t>No reference case for the COVID-19 crisis in living memory</a:t>
            </a:r>
          </a:p>
          <a:p>
            <a:r>
              <a:rPr lang="en-US" sz="2800" dirty="0"/>
              <a:t>The COVID-19 crisis erupted and unfolded with tremendous speed. </a:t>
            </a:r>
          </a:p>
          <a:p>
            <a:pPr lvl="1"/>
            <a:r>
              <a:rPr lang="en-US" sz="2300" dirty="0"/>
              <a:t>The US case as an example. </a:t>
            </a:r>
          </a:p>
          <a:p>
            <a:pPr lvl="1"/>
            <a:r>
              <a:rPr lang="en-US" sz="2300" dirty="0"/>
              <a:t>In February 2020, the unemployment rate stood at 3.5%, the lowest rate in the past 67 years. </a:t>
            </a:r>
          </a:p>
          <a:p>
            <a:pPr lvl="1"/>
            <a:r>
              <a:rPr lang="en-US" sz="2300" dirty="0"/>
              <a:t>Six weeks later, the outlook has shifted profoundly: </a:t>
            </a:r>
          </a:p>
          <a:p>
            <a:pPr lvl="2"/>
            <a:r>
              <a:rPr lang="en-US" sz="2100" dirty="0"/>
              <a:t>Nearly ten million Americans filed for unemployment benefits in the first two weeks of April 2020 (Chaney and Morath 2020). Millions more lost jobs but did not file. </a:t>
            </a:r>
          </a:p>
          <a:p>
            <a:r>
              <a:rPr lang="en-US" sz="2800" dirty="0"/>
              <a:t>The suddenness in the change which not only was a health event but also introduced a massive amount of economic uncertainty. Affecting all aspects of society !</a:t>
            </a:r>
          </a:p>
        </p:txBody>
      </p:sp>
    </p:spTree>
    <p:extLst>
      <p:ext uri="{BB962C8B-B14F-4D97-AF65-F5344CB8AC3E}">
        <p14:creationId xmlns:p14="http://schemas.microsoft.com/office/powerpoint/2010/main" val="2566332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01243-8A8A-C34F-B3FC-D797D924C20D}"/>
              </a:ext>
            </a:extLst>
          </p:cNvPr>
          <p:cNvSpPr>
            <a:spLocks noGrp="1"/>
          </p:cNvSpPr>
          <p:nvPr>
            <p:ph type="title"/>
          </p:nvPr>
        </p:nvSpPr>
        <p:spPr/>
        <p:txBody>
          <a:bodyPr/>
          <a:lstStyle/>
          <a:p>
            <a:r>
              <a:rPr lang="en-US" dirty="0"/>
              <a:t>Accounting and Finance Not immune to other Changing Factors</a:t>
            </a:r>
          </a:p>
        </p:txBody>
      </p:sp>
      <p:sp>
        <p:nvSpPr>
          <p:cNvPr id="3" name="Content Placeholder 2">
            <a:extLst>
              <a:ext uri="{FF2B5EF4-FFF2-40B4-BE49-F238E27FC236}">
                <a16:creationId xmlns:a16="http://schemas.microsoft.com/office/drawing/2014/main" id="{D798F394-9D6A-7445-A9CD-266A354E6385}"/>
              </a:ext>
            </a:extLst>
          </p:cNvPr>
          <p:cNvSpPr>
            <a:spLocks noGrp="1"/>
          </p:cNvSpPr>
          <p:nvPr>
            <p:ph idx="1"/>
          </p:nvPr>
        </p:nvSpPr>
        <p:spPr/>
        <p:txBody>
          <a:bodyPr>
            <a:normAutofit lnSpcReduction="10000"/>
          </a:bodyPr>
          <a:lstStyle/>
          <a:p>
            <a:r>
              <a:rPr lang="en-US" dirty="0"/>
              <a:t>Financial services firms are also accelerating their digital transformation and cloud enablement</a:t>
            </a:r>
          </a:p>
          <a:p>
            <a:pPr lvl="1"/>
            <a:r>
              <a:rPr lang="en-US" dirty="0"/>
              <a:t>Investments in data protection </a:t>
            </a:r>
          </a:p>
          <a:p>
            <a:r>
              <a:rPr lang="en-US" dirty="0"/>
              <a:t>Retail banks find themselves juggling some big priorities</a:t>
            </a:r>
          </a:p>
          <a:p>
            <a:pPr lvl="1"/>
            <a:r>
              <a:rPr lang="en-US" dirty="0"/>
              <a:t>Central banks, large universal banks, small to medium-sized regional banks, </a:t>
            </a:r>
            <a:r>
              <a:rPr lang="en-US" dirty="0" err="1"/>
              <a:t>fintechs</a:t>
            </a:r>
            <a:r>
              <a:rPr lang="en-US" dirty="0"/>
              <a:t> and challenger banks, are all facing unprecedented challenges and risks. </a:t>
            </a:r>
          </a:p>
          <a:p>
            <a:pPr lvl="1"/>
            <a:r>
              <a:rPr lang="en-US" dirty="0"/>
              <a:t>Digital currency and </a:t>
            </a:r>
            <a:r>
              <a:rPr lang="en-US" dirty="0" err="1"/>
              <a:t>Fintec</a:t>
            </a:r>
            <a:r>
              <a:rPr lang="en-US" dirty="0"/>
              <a:t> to </a:t>
            </a:r>
            <a:r>
              <a:rPr lang="en-US" dirty="0" err="1"/>
              <a:t>DeFi</a:t>
            </a:r>
            <a:endParaRPr lang="en-US" dirty="0"/>
          </a:p>
          <a:p>
            <a:r>
              <a:rPr lang="en-US" dirty="0"/>
              <a:t>Auditors are facing new and unique challenges performing audits.</a:t>
            </a:r>
          </a:p>
          <a:p>
            <a:pPr lvl="1"/>
            <a:r>
              <a:rPr lang="en-US" dirty="0"/>
              <a:t>Tele audits and verifiability</a:t>
            </a:r>
          </a:p>
          <a:p>
            <a:pPr lvl="1"/>
            <a:r>
              <a:rPr lang="en-US" dirty="0"/>
              <a:t>Risk assessments in a Covid world</a:t>
            </a:r>
          </a:p>
        </p:txBody>
      </p:sp>
    </p:spTree>
    <p:extLst>
      <p:ext uri="{BB962C8B-B14F-4D97-AF65-F5344CB8AC3E}">
        <p14:creationId xmlns:p14="http://schemas.microsoft.com/office/powerpoint/2010/main" val="1241280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18" name="Picture 17" descr="Many question marks on black background">
            <a:extLst>
              <a:ext uri="{FF2B5EF4-FFF2-40B4-BE49-F238E27FC236}">
                <a16:creationId xmlns:a16="http://schemas.microsoft.com/office/drawing/2014/main" id="{763B93AC-6613-4DAF-B11A-378C5B9E09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AF62501D-F7BA-5341-8395-824D8CCCEC49}"/>
              </a:ext>
            </a:extLst>
          </p:cNvPr>
          <p:cNvSpPr>
            <a:spLocks noGrp="1"/>
          </p:cNvSpPr>
          <p:nvPr>
            <p:ph type="title"/>
          </p:nvPr>
        </p:nvSpPr>
        <p:spPr>
          <a:xfrm>
            <a:off x="647701" y="871759"/>
            <a:ext cx="5067300" cy="3497042"/>
          </a:xfrm>
        </p:spPr>
        <p:txBody>
          <a:bodyPr vert="horz" lIns="91440" tIns="45720" rIns="91440" bIns="45720" rtlCol="0" anchor="t">
            <a:normAutofit/>
          </a:bodyPr>
          <a:lstStyle/>
          <a:p>
            <a:r>
              <a:rPr lang="en-US" sz="5400" dirty="0">
                <a:solidFill>
                  <a:srgbClr val="FFFFFF"/>
                </a:solidFill>
              </a:rPr>
              <a:t>Questions</a:t>
            </a:r>
          </a:p>
        </p:txBody>
      </p:sp>
      <p:cxnSp>
        <p:nvCxnSpPr>
          <p:cNvPr id="30" name="Straight Connector 2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52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9266" y="346647"/>
            <a:ext cx="8229600" cy="1714202"/>
          </a:xfrm>
        </p:spPr>
        <p:txBody>
          <a:bodyPr>
            <a:noAutofit/>
          </a:bodyPr>
          <a:lstStyle/>
          <a:p>
            <a:r>
              <a:rPr lang="en-CA" sz="3200" dirty="0">
                <a:solidFill>
                  <a:prstClr val="white"/>
                </a:solidFill>
                <a:latin typeface="Times New Roman" panose="02020603050405020304" pitchFamily="18" charset="0"/>
              </a:rPr>
              <a:t>PAC ANNUAL CONFERENCE</a:t>
            </a:r>
            <a:br>
              <a:rPr lang="en-US" sz="2800" dirty="0"/>
            </a:br>
            <a:r>
              <a:rPr lang="en-CA" sz="3600" b="1" cap="small" dirty="0">
                <a:latin typeface="Times New Roman" panose="02020603050405020304" pitchFamily="18" charset="0"/>
              </a:rPr>
              <a:t>Professional Accounting Futures</a:t>
            </a:r>
            <a:r>
              <a:rPr lang="en-CA" sz="2000" dirty="0">
                <a:solidFill>
                  <a:prstClr val="white"/>
                </a:solidFill>
                <a:latin typeface="Times New Roman" panose="02020603050405020304" pitchFamily="18" charset="0"/>
              </a:rPr>
              <a:t> </a:t>
            </a:r>
            <a:br>
              <a:rPr lang="en-CA" sz="2000" dirty="0">
                <a:solidFill>
                  <a:prstClr val="white"/>
                </a:solidFill>
                <a:latin typeface="Times New Roman" panose="02020603050405020304" pitchFamily="18" charset="0"/>
              </a:rPr>
            </a:br>
            <a:r>
              <a:rPr lang="en-CA" sz="2400" dirty="0">
                <a:solidFill>
                  <a:prstClr val="white"/>
                </a:solidFill>
                <a:latin typeface="Times New Roman" panose="02020603050405020304" pitchFamily="18" charset="0"/>
              </a:rPr>
              <a:t>October 28 &amp; 29, 2021</a:t>
            </a:r>
            <a:endParaRPr lang="en-US" sz="4000" dirty="0"/>
          </a:p>
        </p:txBody>
      </p:sp>
      <p:sp>
        <p:nvSpPr>
          <p:cNvPr id="3" name="Content Placeholder 2"/>
          <p:cNvSpPr>
            <a:spLocks noGrp="1"/>
          </p:cNvSpPr>
          <p:nvPr>
            <p:ph idx="1"/>
          </p:nvPr>
        </p:nvSpPr>
        <p:spPr>
          <a:xfrm>
            <a:off x="1981200" y="2276873"/>
            <a:ext cx="8229600" cy="2448273"/>
          </a:xfrm>
        </p:spPr>
        <p:txBody>
          <a:bodyPr>
            <a:noAutofit/>
          </a:bodyPr>
          <a:lstStyle/>
          <a:p>
            <a:pPr marL="0" indent="0" algn="ctr">
              <a:buNone/>
            </a:pPr>
            <a:r>
              <a:rPr lang="en-US" dirty="0"/>
              <a:t>Thank you for attending</a:t>
            </a:r>
            <a:br>
              <a:rPr lang="en-US" dirty="0"/>
            </a:br>
            <a:endParaRPr lang="en-US" sz="1400" dirty="0"/>
          </a:p>
          <a:p>
            <a:pPr marL="0" indent="0" algn="ctr">
              <a:buNone/>
            </a:pPr>
            <a:r>
              <a:rPr lang="en-US" dirty="0"/>
              <a:t>Visit our PAC website at </a:t>
            </a:r>
          </a:p>
          <a:p>
            <a:pPr marL="0" indent="0" algn="ctr">
              <a:buNone/>
            </a:pPr>
            <a:r>
              <a:rPr lang="en-US" dirty="0"/>
              <a:t>https://www.utm.utoronto.ca/pac/</a:t>
            </a:r>
            <a:br>
              <a:rPr lang="en-US" dirty="0"/>
            </a:br>
            <a:endParaRPr lang="en-US" sz="1400" dirty="0"/>
          </a:p>
          <a:p>
            <a:pPr marL="0" indent="0" algn="ctr">
              <a:buNone/>
            </a:pPr>
            <a:r>
              <a:rPr lang="en-US" dirty="0"/>
              <a:t>Please join us next year</a:t>
            </a:r>
          </a:p>
        </p:txBody>
      </p:sp>
      <p:pic>
        <p:nvPicPr>
          <p:cNvPr id="1026" name="Picture 2" descr="D:\My Docs\z Ryan's Stuff\Branding + Logos\PAC-logo-KO-redon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49770" y="5301208"/>
            <a:ext cx="5328592" cy="127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573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1A9D-E77F-BD43-BC00-25958F97103C}"/>
              </a:ext>
            </a:extLst>
          </p:cNvPr>
          <p:cNvSpPr>
            <a:spLocks noGrp="1"/>
          </p:cNvSpPr>
          <p:nvPr>
            <p:ph type="title"/>
          </p:nvPr>
        </p:nvSpPr>
        <p:spPr/>
        <p:txBody>
          <a:bodyPr/>
          <a:lstStyle/>
          <a:p>
            <a:r>
              <a:rPr lang="en-US" dirty="0"/>
              <a:t>The COVID-19 Pandemic</a:t>
            </a:r>
          </a:p>
        </p:txBody>
      </p:sp>
      <p:sp>
        <p:nvSpPr>
          <p:cNvPr id="3" name="Content Placeholder 2">
            <a:extLst>
              <a:ext uri="{FF2B5EF4-FFF2-40B4-BE49-F238E27FC236}">
                <a16:creationId xmlns:a16="http://schemas.microsoft.com/office/drawing/2014/main" id="{5D08EBC6-4AD9-D24D-9ECE-702F85133394}"/>
              </a:ext>
            </a:extLst>
          </p:cNvPr>
          <p:cNvSpPr>
            <a:spLocks noGrp="1"/>
          </p:cNvSpPr>
          <p:nvPr>
            <p:ph idx="1"/>
          </p:nvPr>
        </p:nvSpPr>
        <p:spPr>
          <a:xfrm>
            <a:off x="700635" y="1828800"/>
            <a:ext cx="10691265" cy="4100414"/>
          </a:xfrm>
        </p:spPr>
        <p:txBody>
          <a:bodyPr>
            <a:normAutofit fontScale="92500"/>
          </a:bodyPr>
          <a:lstStyle/>
          <a:p>
            <a:r>
              <a:rPr lang="en-US" sz="1800" dirty="0"/>
              <a:t>Major uncertainties surround almost every aspect of our society: </a:t>
            </a:r>
          </a:p>
          <a:p>
            <a:pPr lvl="1"/>
            <a:r>
              <a:rPr lang="en-US" sz="1600" dirty="0"/>
              <a:t>the infectiousness, prevalence, and lethality of the virus </a:t>
            </a:r>
          </a:p>
          <a:p>
            <a:pPr lvl="1"/>
            <a:r>
              <a:rPr lang="en-US" sz="1600" dirty="0"/>
              <a:t>the availability and deployment of antigen and antibody tests </a:t>
            </a:r>
          </a:p>
          <a:p>
            <a:pPr lvl="1"/>
            <a:r>
              <a:rPr lang="en-US" sz="1600" dirty="0"/>
              <a:t>the capacity of healthcare systems to meet an extraordinary challenge </a:t>
            </a:r>
          </a:p>
          <a:p>
            <a:pPr lvl="1"/>
            <a:r>
              <a:rPr lang="en-US" sz="1600" dirty="0"/>
              <a:t>how long it will take to develop and deploy safe, effective vaccines </a:t>
            </a:r>
          </a:p>
          <a:p>
            <a:pPr lvl="1"/>
            <a:r>
              <a:rPr lang="en-US" sz="1600" dirty="0"/>
              <a:t>the ultimate size of the mortality shock </a:t>
            </a:r>
          </a:p>
          <a:p>
            <a:pPr lvl="1"/>
            <a:r>
              <a:rPr lang="en-US" sz="1600" dirty="0"/>
              <a:t>the duration and effectiveness of social distancing, market lockdowns, and other mitigation and containment strategies </a:t>
            </a:r>
          </a:p>
          <a:p>
            <a:pPr lvl="1"/>
            <a:r>
              <a:rPr lang="en-US" sz="1600" dirty="0"/>
              <a:t>the near-term economic impact of the pandemic and policy responses </a:t>
            </a:r>
          </a:p>
          <a:p>
            <a:pPr lvl="1"/>
            <a:r>
              <a:rPr lang="en-US" sz="1600" dirty="0"/>
              <a:t>the speed of recovery as the pandemic recedes; whether ‘temporary’ government interventions and policies will persist </a:t>
            </a:r>
          </a:p>
          <a:p>
            <a:pPr lvl="1"/>
            <a:r>
              <a:rPr lang="en-US" sz="1600" dirty="0"/>
              <a:t>the extent to which pandemic-induced shifts in consumer spending patterns will persist </a:t>
            </a:r>
          </a:p>
          <a:p>
            <a:pPr lvl="1"/>
            <a:r>
              <a:rPr lang="en-US" sz="1600" dirty="0"/>
              <a:t>the impact on business survival, new business formation, R&amp;D, human capital investment, and other factors that affect productivity over the medium and long term.</a:t>
            </a:r>
            <a:endParaRPr lang="en-US" sz="2400" dirty="0"/>
          </a:p>
        </p:txBody>
      </p:sp>
    </p:spTree>
    <p:extLst>
      <p:ext uri="{BB962C8B-B14F-4D97-AF65-F5344CB8AC3E}">
        <p14:creationId xmlns:p14="http://schemas.microsoft.com/office/powerpoint/2010/main" val="2348782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1A9D-E77F-BD43-BC00-25958F97103C}"/>
              </a:ext>
            </a:extLst>
          </p:cNvPr>
          <p:cNvSpPr>
            <a:spLocks noGrp="1"/>
          </p:cNvSpPr>
          <p:nvPr>
            <p:ph type="title"/>
          </p:nvPr>
        </p:nvSpPr>
        <p:spPr/>
        <p:txBody>
          <a:bodyPr/>
          <a:lstStyle/>
          <a:p>
            <a:r>
              <a:rPr lang="en-US" dirty="0"/>
              <a:t>The COVID-19 Pandemic</a:t>
            </a:r>
          </a:p>
        </p:txBody>
      </p:sp>
      <p:sp>
        <p:nvSpPr>
          <p:cNvPr id="3" name="Content Placeholder 2">
            <a:extLst>
              <a:ext uri="{FF2B5EF4-FFF2-40B4-BE49-F238E27FC236}">
                <a16:creationId xmlns:a16="http://schemas.microsoft.com/office/drawing/2014/main" id="{5D08EBC6-4AD9-D24D-9ECE-702F85133394}"/>
              </a:ext>
            </a:extLst>
          </p:cNvPr>
          <p:cNvSpPr>
            <a:spLocks noGrp="1"/>
          </p:cNvSpPr>
          <p:nvPr>
            <p:ph idx="1"/>
          </p:nvPr>
        </p:nvSpPr>
        <p:spPr/>
        <p:txBody>
          <a:bodyPr>
            <a:normAutofit/>
          </a:bodyPr>
          <a:lstStyle/>
          <a:p>
            <a:r>
              <a:rPr lang="en-US" sz="2800" dirty="0"/>
              <a:t>Because the outlook changed with such suddenness, methods based on backward-looking statistical analyses and historic data are not suitable to gauge uncertainty</a:t>
            </a:r>
          </a:p>
          <a:p>
            <a:r>
              <a:rPr lang="en-US" sz="2800" dirty="0"/>
              <a:t>Many of the forward-looking measures of uncertainty reflected this great deal of uncertainty</a:t>
            </a:r>
          </a:p>
          <a:p>
            <a:endParaRPr lang="en-US" sz="2800" dirty="0"/>
          </a:p>
        </p:txBody>
      </p:sp>
    </p:spTree>
    <p:extLst>
      <p:ext uri="{BB962C8B-B14F-4D97-AF65-F5344CB8AC3E}">
        <p14:creationId xmlns:p14="http://schemas.microsoft.com/office/powerpoint/2010/main" val="757179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0CAC1A9D-E77F-BD43-BC00-25958F97103C}"/>
              </a:ext>
            </a:extLst>
          </p:cNvPr>
          <p:cNvSpPr>
            <a:spLocks noGrp="1"/>
          </p:cNvSpPr>
          <p:nvPr>
            <p:ph type="title"/>
          </p:nvPr>
        </p:nvSpPr>
        <p:spPr>
          <a:xfrm>
            <a:off x="695325" y="897753"/>
            <a:ext cx="3635046" cy="1575391"/>
          </a:xfrm>
        </p:spPr>
        <p:txBody>
          <a:bodyPr>
            <a:normAutofit/>
          </a:bodyPr>
          <a:lstStyle/>
          <a:p>
            <a:pPr>
              <a:lnSpc>
                <a:spcPct val="90000"/>
              </a:lnSpc>
            </a:pPr>
            <a:r>
              <a:rPr lang="en-US" sz="2500"/>
              <a:t>The COVID-19 Pandemic: Stock market volatility </a:t>
            </a:r>
            <a:br>
              <a:rPr lang="en-US" sz="2500" b="1"/>
            </a:br>
            <a:endParaRPr lang="en-US" sz="2500"/>
          </a:p>
        </p:txBody>
      </p:sp>
      <p:cxnSp>
        <p:nvCxnSpPr>
          <p:cNvPr id="26" name="Straight Connector 1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15D9A5A0-BC56-4880-8B30-9360BEF1E92F}"/>
              </a:ext>
            </a:extLst>
          </p:cNvPr>
          <p:cNvSpPr>
            <a:spLocks noGrp="1"/>
          </p:cNvSpPr>
          <p:nvPr>
            <p:ph idx="1"/>
          </p:nvPr>
        </p:nvSpPr>
        <p:spPr>
          <a:xfrm>
            <a:off x="695325" y="2710035"/>
            <a:ext cx="3587668" cy="3500265"/>
          </a:xfrm>
        </p:spPr>
        <p:txBody>
          <a:bodyPr>
            <a:normAutofit/>
          </a:bodyPr>
          <a:lstStyle/>
          <a:p>
            <a:r>
              <a:rPr lang="en-US" dirty="0"/>
              <a:t>BOW Volatility Index (VIX), which reflects the forward-looking volatility implied by options on the S&amp;P 500 index.</a:t>
            </a:r>
          </a:p>
          <a:p>
            <a:r>
              <a:rPr lang="en-US" dirty="0"/>
              <a:t>the COVID-19 shock increased the VIX by about 500% from 15 January 2020 to 31 March 2020</a:t>
            </a:r>
          </a:p>
        </p:txBody>
      </p:sp>
      <p:pic>
        <p:nvPicPr>
          <p:cNvPr id="4" name="Content Placeholder 3" descr="Chart, line chart&#10;&#10;Description automatically generated">
            <a:extLst>
              <a:ext uri="{FF2B5EF4-FFF2-40B4-BE49-F238E27FC236}">
                <a16:creationId xmlns:a16="http://schemas.microsoft.com/office/drawing/2014/main" id="{6D7177F7-AC2B-144E-8004-4891B6D35C05}"/>
              </a:ext>
            </a:extLst>
          </p:cNvPr>
          <p:cNvPicPr>
            <a:picLocks noChangeAspect="1"/>
          </p:cNvPicPr>
          <p:nvPr/>
        </p:nvPicPr>
        <p:blipFill>
          <a:blip r:embed="rId3"/>
          <a:stretch>
            <a:fillRect/>
          </a:stretch>
        </p:blipFill>
        <p:spPr>
          <a:xfrm>
            <a:off x="4876800" y="1360454"/>
            <a:ext cx="6515100" cy="4137092"/>
          </a:xfrm>
          <a:prstGeom prst="rect">
            <a:avLst/>
          </a:prstGeom>
        </p:spPr>
      </p:pic>
      <p:sp>
        <p:nvSpPr>
          <p:cNvPr id="24" name="TextBox 23">
            <a:extLst>
              <a:ext uri="{FF2B5EF4-FFF2-40B4-BE49-F238E27FC236}">
                <a16:creationId xmlns:a16="http://schemas.microsoft.com/office/drawing/2014/main" id="{434CA8ED-A5F3-DA40-B340-79074CFA669F}"/>
              </a:ext>
            </a:extLst>
          </p:cNvPr>
          <p:cNvSpPr txBox="1"/>
          <p:nvPr/>
        </p:nvSpPr>
        <p:spPr>
          <a:xfrm>
            <a:off x="8430425" y="6038137"/>
            <a:ext cx="3244740" cy="344325"/>
          </a:xfrm>
          <a:prstGeom prst="rect">
            <a:avLst/>
          </a:prstGeom>
          <a:noFill/>
        </p:spPr>
        <p:txBody>
          <a:bodyPr wrap="square">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sto MT"/>
                <a:ea typeface="+mn-ea"/>
                <a:cs typeface="+mn-cs"/>
              </a:rPr>
              <a:t>Figure</a:t>
            </a:r>
            <a:r>
              <a:rPr kumimoji="0" lang="en-US" sz="1600" b="1" i="0" u="none" strike="noStrike" kern="1200" cap="none" spc="0" normalizeH="0" baseline="0" noProof="0" dirty="0">
                <a:ln>
                  <a:noFill/>
                </a:ln>
                <a:solidFill>
                  <a:srgbClr val="000000"/>
                </a:solidFill>
                <a:effectLst/>
                <a:uLnTx/>
                <a:uFillTx/>
                <a:latin typeface="Calisto MT"/>
                <a:ea typeface="+mn-ea"/>
                <a:cs typeface="+mn-cs"/>
              </a:rPr>
              <a:t>: </a:t>
            </a:r>
            <a:r>
              <a:rPr kumimoji="0" lang="en-US" sz="1600" b="1" i="1" u="none" strike="noStrike" kern="1200" cap="none" spc="0" normalizeH="0" baseline="0" noProof="0" dirty="0">
                <a:ln>
                  <a:noFill/>
                </a:ln>
                <a:solidFill>
                  <a:srgbClr val="000000"/>
                </a:solidFill>
                <a:effectLst/>
                <a:uLnTx/>
                <a:uFillTx/>
                <a:latin typeface="Calisto MT"/>
                <a:ea typeface="+mn-ea"/>
                <a:cs typeface="+mn-cs"/>
              </a:rPr>
              <a:t>Baker et al 2020</a:t>
            </a:r>
          </a:p>
        </p:txBody>
      </p:sp>
      <p:sp>
        <p:nvSpPr>
          <p:cNvPr id="3" name="Rectangle 2">
            <a:extLst>
              <a:ext uri="{FF2B5EF4-FFF2-40B4-BE49-F238E27FC236}">
                <a16:creationId xmlns:a16="http://schemas.microsoft.com/office/drawing/2014/main" id="{DE5BF6C6-6644-DC44-B94C-29D77EA22480}"/>
              </a:ext>
            </a:extLst>
          </p:cNvPr>
          <p:cNvSpPr/>
          <p:nvPr/>
        </p:nvSpPr>
        <p:spPr>
          <a:xfrm>
            <a:off x="10918209" y="1360454"/>
            <a:ext cx="473691" cy="4137092"/>
          </a:xfrm>
          <a:prstGeom prst="rect">
            <a:avLst/>
          </a:prstGeom>
          <a:solidFill>
            <a:schemeClr val="accent6">
              <a:lumMod val="40000"/>
              <a:lumOff val="60000"/>
              <a:alpha val="159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Tree>
    <p:extLst>
      <p:ext uri="{BB962C8B-B14F-4D97-AF65-F5344CB8AC3E}">
        <p14:creationId xmlns:p14="http://schemas.microsoft.com/office/powerpoint/2010/main" val="3204310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F6A89462-4B47-0644-BD9B-2513E491863B}"/>
              </a:ext>
            </a:extLst>
          </p:cNvPr>
          <p:cNvSpPr>
            <a:spLocks noGrp="1"/>
          </p:cNvSpPr>
          <p:nvPr>
            <p:ph type="title"/>
          </p:nvPr>
        </p:nvSpPr>
        <p:spPr>
          <a:xfrm>
            <a:off x="695325" y="907037"/>
            <a:ext cx="3819821" cy="1955690"/>
          </a:xfrm>
        </p:spPr>
        <p:txBody>
          <a:bodyPr>
            <a:normAutofit/>
          </a:bodyPr>
          <a:lstStyle/>
          <a:p>
            <a:pPr>
              <a:lnSpc>
                <a:spcPct val="90000"/>
              </a:lnSpc>
            </a:pPr>
            <a:r>
              <a:rPr lang="en-US" sz="2800"/>
              <a:t>The COVID-19 Pandemic: Business Expectations Surveys</a:t>
            </a:r>
          </a:p>
        </p:txBody>
      </p:sp>
      <p:cxnSp>
        <p:nvCxnSpPr>
          <p:cNvPr id="18" name="Straight Connector 1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35287"/>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A41242AA-C848-4793-B1CB-099DD024EEF9}"/>
              </a:ext>
            </a:extLst>
          </p:cNvPr>
          <p:cNvSpPr>
            <a:spLocks noGrp="1"/>
          </p:cNvSpPr>
          <p:nvPr>
            <p:ph idx="1"/>
          </p:nvPr>
        </p:nvSpPr>
        <p:spPr>
          <a:xfrm>
            <a:off x="695325" y="2862727"/>
            <a:ext cx="3706113" cy="3372250"/>
          </a:xfrm>
        </p:spPr>
        <p:txBody>
          <a:bodyPr>
            <a:normAutofit lnSpcReduction="10000"/>
          </a:bodyPr>
          <a:lstStyle/>
          <a:p>
            <a:r>
              <a:rPr lang="en-US" dirty="0"/>
              <a:t>US monthly panel Survey of Business Uncertainty and the UK monthly Decision Maker Panel</a:t>
            </a:r>
          </a:p>
          <a:p>
            <a:r>
              <a:rPr lang="en-US" dirty="0"/>
              <a:t>Both countries exhibit a pronounced spike in uncertainty in March 2020, well above any previous peak in their (short) histories.</a:t>
            </a:r>
          </a:p>
        </p:txBody>
      </p:sp>
      <p:pic>
        <p:nvPicPr>
          <p:cNvPr id="4" name="Content Placeholder 3" descr="Graphical user interface, chart, application&#10;&#10;Description automatically generated">
            <a:extLst>
              <a:ext uri="{FF2B5EF4-FFF2-40B4-BE49-F238E27FC236}">
                <a16:creationId xmlns:a16="http://schemas.microsoft.com/office/drawing/2014/main" id="{A47352B9-8CD9-1C4F-A7F2-E05EAC7568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69" r="-276"/>
          <a:stretch/>
        </p:blipFill>
        <p:spPr>
          <a:xfrm>
            <a:off x="4559821" y="1242231"/>
            <a:ext cx="7491151" cy="4230521"/>
          </a:xfrm>
          <a:prstGeom prst="rect">
            <a:avLst/>
          </a:prstGeom>
        </p:spPr>
      </p:pic>
      <p:sp>
        <p:nvSpPr>
          <p:cNvPr id="7" name="Rectangle 6">
            <a:extLst>
              <a:ext uri="{FF2B5EF4-FFF2-40B4-BE49-F238E27FC236}">
                <a16:creationId xmlns:a16="http://schemas.microsoft.com/office/drawing/2014/main" id="{53BE5E84-07E7-AC41-A219-F34868553C6C}"/>
              </a:ext>
            </a:extLst>
          </p:cNvPr>
          <p:cNvSpPr/>
          <p:nvPr/>
        </p:nvSpPr>
        <p:spPr>
          <a:xfrm>
            <a:off x="11325533" y="1242231"/>
            <a:ext cx="473691" cy="2912288"/>
          </a:xfrm>
          <a:prstGeom prst="rect">
            <a:avLst/>
          </a:prstGeom>
          <a:solidFill>
            <a:schemeClr val="accent6">
              <a:lumMod val="40000"/>
              <a:lumOff val="60000"/>
              <a:alpha val="159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9" name="Rectangle 8">
            <a:extLst>
              <a:ext uri="{FF2B5EF4-FFF2-40B4-BE49-F238E27FC236}">
                <a16:creationId xmlns:a16="http://schemas.microsoft.com/office/drawing/2014/main" id="{E7BCF983-9E5E-F241-973E-83A0B5FF0A95}"/>
              </a:ext>
            </a:extLst>
          </p:cNvPr>
          <p:cNvSpPr/>
          <p:nvPr/>
        </p:nvSpPr>
        <p:spPr>
          <a:xfrm>
            <a:off x="7823027" y="1242231"/>
            <a:ext cx="473691" cy="2839318"/>
          </a:xfrm>
          <a:prstGeom prst="rect">
            <a:avLst/>
          </a:prstGeom>
          <a:solidFill>
            <a:schemeClr val="accent6">
              <a:lumMod val="40000"/>
              <a:lumOff val="60000"/>
              <a:alpha val="159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Tree>
    <p:extLst>
      <p:ext uri="{BB962C8B-B14F-4D97-AF65-F5344CB8AC3E}">
        <p14:creationId xmlns:p14="http://schemas.microsoft.com/office/powerpoint/2010/main" val="323104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1A9D-E77F-BD43-BC00-25958F97103C}"/>
              </a:ext>
            </a:extLst>
          </p:cNvPr>
          <p:cNvSpPr>
            <a:spLocks noGrp="1"/>
          </p:cNvSpPr>
          <p:nvPr>
            <p:ph type="title"/>
          </p:nvPr>
        </p:nvSpPr>
        <p:spPr/>
        <p:txBody>
          <a:bodyPr/>
          <a:lstStyle/>
          <a:p>
            <a:r>
              <a:rPr lang="en-US" dirty="0"/>
              <a:t>The COVID-19 Pandemic</a:t>
            </a:r>
          </a:p>
        </p:txBody>
      </p:sp>
      <p:sp>
        <p:nvSpPr>
          <p:cNvPr id="3" name="Content Placeholder 2">
            <a:extLst>
              <a:ext uri="{FF2B5EF4-FFF2-40B4-BE49-F238E27FC236}">
                <a16:creationId xmlns:a16="http://schemas.microsoft.com/office/drawing/2014/main" id="{5D08EBC6-4AD9-D24D-9ECE-702F85133394}"/>
              </a:ext>
            </a:extLst>
          </p:cNvPr>
          <p:cNvSpPr>
            <a:spLocks noGrp="1"/>
          </p:cNvSpPr>
          <p:nvPr>
            <p:ph idx="1"/>
          </p:nvPr>
        </p:nvSpPr>
        <p:spPr/>
        <p:txBody>
          <a:bodyPr>
            <a:normAutofit/>
          </a:bodyPr>
          <a:lstStyle/>
          <a:p>
            <a:r>
              <a:rPr lang="en-US" sz="2800" dirty="0"/>
              <a:t>The pandemic was not only a health event for society it also has led to massive economic changes in our economy </a:t>
            </a:r>
          </a:p>
          <a:p>
            <a:pPr lvl="2"/>
            <a:r>
              <a:rPr lang="en-US" sz="2000" dirty="0"/>
              <a:t>generated both demand and supply shocks reverberating across the global economy </a:t>
            </a:r>
          </a:p>
          <a:p>
            <a:r>
              <a:rPr lang="en-US" sz="2800" dirty="0"/>
              <a:t>The pandemic has transformed many facets of our markets</a:t>
            </a:r>
          </a:p>
        </p:txBody>
      </p:sp>
    </p:spTree>
    <p:extLst>
      <p:ext uri="{BB962C8B-B14F-4D97-AF65-F5344CB8AC3E}">
        <p14:creationId xmlns:p14="http://schemas.microsoft.com/office/powerpoint/2010/main" val="3458141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6B19F025-FC0C-3D4E-8877-6573FAFD3C6F}"/>
              </a:ext>
            </a:extLst>
          </p:cNvPr>
          <p:cNvSpPr>
            <a:spLocks noGrp="1"/>
          </p:cNvSpPr>
          <p:nvPr>
            <p:ph type="title"/>
          </p:nvPr>
        </p:nvSpPr>
        <p:spPr>
          <a:xfrm>
            <a:off x="711273" y="559063"/>
            <a:ext cx="3396420" cy="5256025"/>
          </a:xfrm>
        </p:spPr>
        <p:txBody>
          <a:bodyPr>
            <a:normAutofit/>
          </a:bodyPr>
          <a:lstStyle/>
          <a:p>
            <a:r>
              <a:rPr lang="en-US" dirty="0"/>
              <a:t>Outline</a:t>
            </a:r>
          </a:p>
        </p:txBody>
      </p:sp>
      <p:cxnSp>
        <p:nvCxnSpPr>
          <p:cNvPr id="10" name="Straight Connector 9">
            <a:extLst>
              <a:ext uri="{FF2B5EF4-FFF2-40B4-BE49-F238E27FC236}">
                <a16:creationId xmlns:a16="http://schemas.microsoft.com/office/drawing/2014/main" id="{0AFF0B6C-73E2-4B40-9280-938C14922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68629" y="723900"/>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BD750F-D28F-B845-9675-FAD48B699520}"/>
              </a:ext>
            </a:extLst>
          </p:cNvPr>
          <p:cNvSpPr>
            <a:spLocks noGrp="1"/>
          </p:cNvSpPr>
          <p:nvPr>
            <p:ph idx="1"/>
          </p:nvPr>
        </p:nvSpPr>
        <p:spPr>
          <a:xfrm>
            <a:off x="5582891" y="622249"/>
            <a:ext cx="5809009" cy="5639712"/>
          </a:xfrm>
        </p:spPr>
        <p:txBody>
          <a:bodyPr>
            <a:normAutofit/>
          </a:bodyPr>
          <a:lstStyle/>
          <a:p>
            <a:pPr>
              <a:lnSpc>
                <a:spcPct val="110000"/>
              </a:lnSpc>
            </a:pPr>
            <a:r>
              <a:rPr lang="en-US" dirty="0"/>
              <a:t>Review various facts of the pandemic when it comes to individuals’ behavior from both a healthcare and economic perspective</a:t>
            </a:r>
            <a:endParaRPr lang="en-US"/>
          </a:p>
          <a:p>
            <a:pPr>
              <a:lnSpc>
                <a:spcPct val="110000"/>
              </a:lnSpc>
            </a:pPr>
            <a:r>
              <a:rPr lang="en-US" dirty="0"/>
              <a:t>Health and the Pandemic</a:t>
            </a:r>
            <a:endParaRPr lang="en-US"/>
          </a:p>
          <a:p>
            <a:pPr lvl="1">
              <a:lnSpc>
                <a:spcPct val="110000"/>
              </a:lnSpc>
            </a:pPr>
            <a:r>
              <a:rPr lang="en-US" dirty="0"/>
              <a:t>Social Distancing  &amp; Stay at Home Mandates</a:t>
            </a:r>
            <a:endParaRPr lang="en-US"/>
          </a:p>
          <a:p>
            <a:pPr lvl="1">
              <a:lnSpc>
                <a:spcPct val="110000"/>
              </a:lnSpc>
            </a:pPr>
            <a:r>
              <a:rPr lang="en-US" dirty="0"/>
              <a:t>Uncertainty, risk : the role or partisanship and culture</a:t>
            </a:r>
            <a:endParaRPr lang="en-US"/>
          </a:p>
          <a:p>
            <a:pPr>
              <a:lnSpc>
                <a:spcPct val="110000"/>
              </a:lnSpc>
            </a:pPr>
            <a:r>
              <a:rPr lang="en-US" dirty="0"/>
              <a:t>Economic Implications  of the Pandemic</a:t>
            </a:r>
            <a:endParaRPr lang="en-US"/>
          </a:p>
          <a:p>
            <a:pPr lvl="2">
              <a:lnSpc>
                <a:spcPct val="110000"/>
              </a:lnSpc>
            </a:pPr>
            <a:r>
              <a:rPr lang="en-US" dirty="0"/>
              <a:t>Business</a:t>
            </a:r>
            <a:endParaRPr lang="en-US"/>
          </a:p>
          <a:p>
            <a:pPr lvl="2">
              <a:lnSpc>
                <a:spcPct val="110000"/>
              </a:lnSpc>
            </a:pPr>
            <a:r>
              <a:rPr lang="en-US" dirty="0"/>
              <a:t>Labor Market</a:t>
            </a:r>
            <a:endParaRPr lang="en-US"/>
          </a:p>
          <a:p>
            <a:pPr>
              <a:lnSpc>
                <a:spcPct val="110000"/>
              </a:lnSpc>
            </a:pPr>
            <a:r>
              <a:rPr lang="en-US" dirty="0"/>
              <a:t>Technological Change, the pandemic and the future of work</a:t>
            </a:r>
            <a:endParaRPr lang="en-US"/>
          </a:p>
          <a:p>
            <a:pPr>
              <a:lnSpc>
                <a:spcPct val="110000"/>
              </a:lnSpc>
            </a:pPr>
            <a:r>
              <a:rPr lang="en-US" dirty="0"/>
              <a:t>Finish off with some general insight about the pandemic and what it means for the accounting and the financial sector</a:t>
            </a:r>
            <a:endParaRPr lang="en-US"/>
          </a:p>
        </p:txBody>
      </p:sp>
    </p:spTree>
    <p:extLst>
      <p:ext uri="{BB962C8B-B14F-4D97-AF65-F5344CB8AC3E}">
        <p14:creationId xmlns:p14="http://schemas.microsoft.com/office/powerpoint/2010/main" val="1841627812"/>
      </p:ext>
    </p:extLst>
  </p:cSld>
  <p:clrMapOvr>
    <a:masterClrMapping/>
  </p:clrMapOvr>
</p:sld>
</file>

<file path=ppt/theme/theme1.xml><?xml version="1.0" encoding="utf-8"?>
<a:theme xmlns:a="http://schemas.openxmlformats.org/drawingml/2006/main" name="Blue Them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1_ChronicleVTI">
  <a:themeElements>
    <a:clrScheme name="AnalogousFromDarkSeedLeftStep">
      <a:dk1>
        <a:srgbClr val="000000"/>
      </a:dk1>
      <a:lt1>
        <a:srgbClr val="FFFFFF"/>
      </a:lt1>
      <a:dk2>
        <a:srgbClr val="1C2732"/>
      </a:dk2>
      <a:lt2>
        <a:srgbClr val="F1F3F0"/>
      </a:lt2>
      <a:accent1>
        <a:srgbClr val="A44DC3"/>
      </a:accent1>
      <a:accent2>
        <a:srgbClr val="633EB3"/>
      </a:accent2>
      <a:accent3>
        <a:srgbClr val="4D59C3"/>
      </a:accent3>
      <a:accent4>
        <a:srgbClr val="3B78B1"/>
      </a:accent4>
      <a:accent5>
        <a:srgbClr val="4DBBC3"/>
      </a:accent5>
      <a:accent6>
        <a:srgbClr val="3BB188"/>
      </a:accent6>
      <a:hlink>
        <a:srgbClr val="3B95B1"/>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4989</Words>
  <Application>Microsoft Office PowerPoint</Application>
  <PresentationFormat>Widescreen</PresentationFormat>
  <Paragraphs>243</Paragraphs>
  <Slides>32</Slides>
  <Notes>21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32</vt:i4>
      </vt:variant>
    </vt:vector>
  </HeadingPairs>
  <TitlesOfParts>
    <vt:vector size="43" baseType="lpstr">
      <vt:lpstr>Arial</vt:lpstr>
      <vt:lpstr>Calibri</vt:lpstr>
      <vt:lpstr>Calisto MT</vt:lpstr>
      <vt:lpstr>EYInterstate</vt:lpstr>
      <vt:lpstr>EYInterstate Light</vt:lpstr>
      <vt:lpstr>Georgia</vt:lpstr>
      <vt:lpstr>Times New Roman</vt:lpstr>
      <vt:lpstr>Univers Condensed</vt:lpstr>
      <vt:lpstr>Blue Theme Template</vt:lpstr>
      <vt:lpstr>EY dark background</vt:lpstr>
      <vt:lpstr>1_ChronicleVTI</vt:lpstr>
      <vt:lpstr>PAC ANNUAL CONFERENCE Professional Accounting Futures  October 29, 2021</vt:lpstr>
      <vt:lpstr>COVID-19 Uncertainty  &amp;  Society</vt:lpstr>
      <vt:lpstr>The COVID-19 Pandemic</vt:lpstr>
      <vt:lpstr>The COVID-19 Pandemic</vt:lpstr>
      <vt:lpstr>The COVID-19 Pandemic</vt:lpstr>
      <vt:lpstr>The COVID-19 Pandemic: Stock market volatility  </vt:lpstr>
      <vt:lpstr>The COVID-19 Pandemic: Business Expectations Surveys</vt:lpstr>
      <vt:lpstr>The COVID-19 Pandemic</vt:lpstr>
      <vt:lpstr>Outline</vt:lpstr>
      <vt:lpstr>Health Uncertainty</vt:lpstr>
      <vt:lpstr>Trends in social distancing as the pandemic began</vt:lpstr>
      <vt:lpstr>Social distancing and Partisanship </vt:lpstr>
      <vt:lpstr>Social Distancing and civic capital </vt:lpstr>
      <vt:lpstr>Social Distancing and civic capital </vt:lpstr>
      <vt:lpstr>Health and Economic</vt:lpstr>
      <vt:lpstr>Business Closures Stay at Home Mandates</vt:lpstr>
      <vt:lpstr>Economic Uncertainty</vt:lpstr>
      <vt:lpstr>US employment declined by about 21% between mid-February and late-April, 2020</vt:lpstr>
      <vt:lpstr>Labor market reallocation in the wake of Covid-19 </vt:lpstr>
      <vt:lpstr>Labor market reallocation in the wake of Covid-19 </vt:lpstr>
      <vt:lpstr>Work from Home</vt:lpstr>
      <vt:lpstr>Work from home</vt:lpstr>
      <vt:lpstr>COVID-19 Results in Wave of Early Retirement</vt:lpstr>
      <vt:lpstr>Covid as technological shock</vt:lpstr>
      <vt:lpstr>Covid as technological shock</vt:lpstr>
      <vt:lpstr>Open Questions</vt:lpstr>
      <vt:lpstr>Reallocation</vt:lpstr>
      <vt:lpstr>Work from home- Here to stay?</vt:lpstr>
      <vt:lpstr>Work from Home – Accounting not Immune</vt:lpstr>
      <vt:lpstr>Accounting and Finance Not immune to other Changing Factors</vt:lpstr>
      <vt:lpstr>Questions</vt:lpstr>
      <vt:lpstr>PAC ANNUAL CONFERENCE Professional Accounting Futures  October 28 &amp; 29,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 ANNUAL CONFERENCE on Professional Accounting Futures  October 28 &amp; 29, 2021</dc:title>
  <dc:creator>Nadine Mcharafie</dc:creator>
  <cp:lastModifiedBy>Abdullah Qaisar</cp:lastModifiedBy>
  <cp:revision>9</cp:revision>
  <dcterms:created xsi:type="dcterms:W3CDTF">2021-10-26T18:26:49Z</dcterms:created>
  <dcterms:modified xsi:type="dcterms:W3CDTF">2021-11-03T17:16:04Z</dcterms:modified>
</cp:coreProperties>
</file>