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9"/>
  </p:notesMasterIdLst>
  <p:sldIdLst>
    <p:sldId id="278" r:id="rId3"/>
    <p:sldId id="12105" r:id="rId4"/>
    <p:sldId id="12106" r:id="rId5"/>
    <p:sldId id="12107" r:id="rId6"/>
    <p:sldId id="12108" r:id="rId7"/>
    <p:sldId id="27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C4D39D-4D16-4E56-AB47-F9D4395E57CA}" type="datetimeFigureOut">
              <a:rPr lang="en-CA" smtClean="0"/>
              <a:t>2021-11-03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600200-537B-47FC-8714-7A41C605131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8947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C788D7D-8F27-4797-987F-7BD8B9A681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B96D157C-B746-4CF1-8374-FB34DB11B3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9E195852-5212-4BA9-B454-CF347850C8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FCB0646-420D-4F6A-A783-37CC407F6DE0}" type="slidenum">
              <a:rPr kumimoji="0" lang="en-C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CA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r>
              <a:rPr lang="en-CA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PAC Professional Accounting Futures 2021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BD0D-169D-4E79-8896-91849D654F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4579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PAC Professional Accounting Futures 2019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BD0D-169D-4E79-8896-91849D654F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4771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CA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PAC Professional Accounting Futures 2019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BD0D-169D-4E79-8896-91849D654F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72447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7E08DA-A793-4A18-9F41-016ECE0F6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AD0A0-6515-4690-9DB8-5C9C21E05AB7}" type="datetime1">
              <a:rPr lang="en-US"/>
              <a:pPr>
                <a:defRPr/>
              </a:pPr>
              <a:t>11/3/2021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15369-B36A-46A6-B272-27A1833BE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C0CF01-533C-4863-AC94-65961A9B8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B05B8-AD0A-464D-A3B2-71DF43553E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9814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E5C2B6-6AC3-46B9-BAE7-FC3A7AD8D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C9380-9DFB-445F-9517-A3C76CD337C8}" type="datetime1">
              <a:rPr lang="en-US"/>
              <a:pPr>
                <a:defRPr/>
              </a:pPr>
              <a:t>11/3/2021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55768-D8C8-4E6D-8351-536040B39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541BFF-2E63-4688-B73E-2B8A42D9D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03293-E2E6-4409-B867-706D476598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56708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/>
          <a:lstStyle>
            <a:lvl1pPr marL="0" indent="0" algn="l">
              <a:buNone/>
              <a:defRPr sz="15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B755CD-11E1-4E57-BC48-F7FC12D92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EE01B-AEF5-4F72-B47C-4BA9917C4AA5}" type="datetime1">
              <a:rPr lang="en-US"/>
              <a:pPr>
                <a:defRPr/>
              </a:pPr>
              <a:t>11/3/2021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92F041-970B-4CAF-B714-0F5387491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B53BB-72EB-42B5-B607-5ADDD178E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DE704-0210-48AB-80CB-48D4364718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05534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8108CCA-9281-4DD2-9E5C-83167F697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957D9-13CF-4EC6-973D-0D83D2C8C429}" type="datetime1">
              <a:rPr lang="en-US"/>
              <a:pPr>
                <a:defRPr/>
              </a:pPr>
              <a:t>11/3/2021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A0BD436-4BC3-4283-B72A-E730E2920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85C52F0-E0DF-48BC-8F81-D1424C6A6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125D4-A027-42F7-AC9D-59525F760A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08907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4A6C092-7B45-4419-9923-52F18AD9A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20021-AB49-4050-B7D8-3FD3843FA1C2}" type="datetime1">
              <a:rPr lang="en-US"/>
              <a:pPr>
                <a:defRPr/>
              </a:pPr>
              <a:t>11/3/2021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97656C7-7150-4D7D-B219-FF6094D97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CBA786F-4CFC-433F-A133-8A708B019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F536C-3FE0-4843-8C96-5B0DD6411D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90370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DF7C9EC-695E-4F23-9B31-D8B458399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C1AEF-F731-4241-9D0F-EF035AD07016}" type="datetime1">
              <a:rPr lang="en-US"/>
              <a:pPr>
                <a:defRPr/>
              </a:pPr>
              <a:t>11/3/2021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9D868B0-170D-4470-BEAB-A67A8A8B6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EAD443E-3BF9-4ABE-A945-94C717B20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61E0B-3FD0-489E-A2D8-A095CA08B2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74101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FC25B02-B840-42E6-9ECB-1B9F7BF14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70F5D-5757-4F03-B49B-14B94094C8E9}" type="datetime1">
              <a:rPr lang="en-US"/>
              <a:pPr>
                <a:defRPr/>
              </a:pPr>
              <a:t>11/3/2021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E296868-A393-48CD-9EBF-7275ED98B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95549FC-2B6D-4D71-9FB8-0F0E131BA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96552-B738-4E3C-AF42-8362AE8E10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78942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2"/>
            <a:ext cx="3401063" cy="2895599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B0511DF-93CE-4FBD-B9EC-68482643A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5F608-CA4F-4DAF-9C2C-D1450DD74F16}" type="datetime1">
              <a:rPr lang="en-US"/>
              <a:pPr>
                <a:defRPr/>
              </a:pPr>
              <a:t>11/3/2021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5EF611E-5F8D-4318-A9B8-0582A9C51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78B7745-C032-4FA9-8161-D48C725B3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58818-98D0-41F1-9913-E2AE5C4F20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819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56107" y="6356351"/>
            <a:ext cx="4052821" cy="365125"/>
          </a:xfrm>
        </p:spPr>
        <p:txBody>
          <a:bodyPr/>
          <a:lstStyle/>
          <a:p>
            <a:r>
              <a:rPr lang="en-US" dirty="0"/>
              <a:t>PAC   Professional Accounting Futures   2021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BD0D-169D-4E79-8896-91849D654F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07491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0AB1972-C900-49EB-A1A8-2AA76CB28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1E60E-2FF5-4384-9ED3-F5C9BADE8BBF}" type="datetime1">
              <a:rPr lang="en-US"/>
              <a:pPr>
                <a:defRPr/>
              </a:pPr>
              <a:t>11/3/2021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8FD56E8-F27B-4E4E-A9F7-2286D8B19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A5C9AF7-210F-4248-8FDE-F0325F38F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28F9B-3C67-4E67-A53F-053AA028AC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87051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13221D2-CBF6-41BD-BFC4-01B7171A8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B7E42-F860-495C-8716-576E6403DB47}" type="datetime1">
              <a:rPr lang="en-US"/>
              <a:pPr>
                <a:defRPr/>
              </a:pPr>
              <a:t>11/3/2021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5D2908B-9A39-4016-B46E-B30E6FE36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F6F8213-3240-4EEE-86FB-690260A98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52F7E-6B73-4829-9EBA-B454EEE4BF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6230357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E8E85A-3020-4693-AEA2-A257CE933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CDC0F-B4E5-4D87-B9C3-12000E437AA9}" type="datetime1">
              <a:rPr lang="en-US"/>
              <a:pPr>
                <a:defRPr/>
              </a:pPr>
              <a:t>11/3/2021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0A1E4-ADE6-448C-BBEC-B182B7884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30D36-3BC3-4AB4-B938-27027E490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2169F-CCEC-4FF5-8573-A9EE9C88F7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1543610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F2EB922-8BC7-4678-9921-B70FF688C7DB}"/>
              </a:ext>
            </a:extLst>
          </p:cNvPr>
          <p:cNvSpPr txBox="1"/>
          <p:nvPr/>
        </p:nvSpPr>
        <p:spPr>
          <a:xfrm>
            <a:off x="898525" y="971552"/>
            <a:ext cx="801688" cy="1500411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150" dirty="0"/>
              <a:t>“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9AAC96-C69C-462B-9567-F4833948F7F1}"/>
              </a:ext>
            </a:extLst>
          </p:cNvPr>
          <p:cNvSpPr txBox="1"/>
          <p:nvPr/>
        </p:nvSpPr>
        <p:spPr>
          <a:xfrm>
            <a:off x="9329739" y="2613027"/>
            <a:ext cx="803275" cy="1500411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15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1" y="3771174"/>
            <a:ext cx="7279649" cy="342174"/>
          </a:xfrm>
        </p:spPr>
        <p:txBody>
          <a:bodyPr rtlCol="0">
            <a:normAutofit/>
          </a:bodyPr>
          <a:lstStyle>
            <a:lvl1pPr marL="0" indent="0">
              <a:buNone/>
              <a:defRPr lang="en-US" sz="105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8C332F4-64E4-4E14-B92D-D55CB1412E51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7FA37-1A45-4D95-9743-CCC1B20F2895}" type="datetime1">
              <a:rPr lang="en-US"/>
              <a:pPr>
                <a:defRPr/>
              </a:pPr>
              <a:t>11/3/2021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B905ABB-B04F-482E-A68F-B207B4D6014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87A9EAA-D547-4CC1-A4D5-622CC8E8DA9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0CBE366-E8F0-49F3-B0B4-CE998FE949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461676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60" cy="165318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/>
          <a:lstStyle>
            <a:lvl1pPr marL="0" indent="0" algn="l">
              <a:buNone/>
              <a:defRPr sz="15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34AF3B-1724-4E87-B9C9-974F4E61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C6915-7A01-4E04-94CF-0A6A13714BD2}" type="datetime1">
              <a:rPr lang="en-US"/>
              <a:pPr>
                <a:defRPr/>
              </a:pPr>
              <a:t>11/3/2021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0779B1-E275-49AE-B6A6-FF6C732E8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47E98C-BF4E-40D1-AEA6-539F4F2F7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FF1D4-C969-4614-83D7-6D00D602C3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2233572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D701CFE-153E-455A-8275-21CA7CC2A44F}"/>
              </a:ext>
            </a:extLst>
          </p:cNvPr>
          <p:cNvCxnSpPr/>
          <p:nvPr/>
        </p:nvCxnSpPr>
        <p:spPr>
          <a:xfrm>
            <a:off x="3725863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4C18B6A-0407-4DBF-AF54-BAF6706C3129}"/>
              </a:ext>
            </a:extLst>
          </p:cNvPr>
          <p:cNvCxnSpPr/>
          <p:nvPr/>
        </p:nvCxnSpPr>
        <p:spPr>
          <a:xfrm>
            <a:off x="6962775" y="2133601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3FA62D5C-7DFC-46C8-821F-777765566CC7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17BAA-3DAF-4C4E-88BC-4DA3DAA65FD0}" type="datetime1">
              <a:rPr lang="en-US"/>
              <a:pPr>
                <a:defRPr/>
              </a:pPr>
              <a:t>11/3/2021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58E6EFE1-8E6C-4939-82E8-A7DC867D9DCF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72F0AC86-2136-42CA-878D-91A4FA551086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BC8B82-1AF3-488F-8BE1-BFBBC332C7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3514035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5C116E7-50BE-471A-8856-0B54F184096A}"/>
              </a:ext>
            </a:extLst>
          </p:cNvPr>
          <p:cNvCxnSpPr/>
          <p:nvPr/>
        </p:nvCxnSpPr>
        <p:spPr>
          <a:xfrm>
            <a:off x="3725863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C149EC1-6577-46FE-83E5-5AE0E2854AB4}"/>
              </a:ext>
            </a:extLst>
          </p:cNvPr>
          <p:cNvCxnSpPr/>
          <p:nvPr/>
        </p:nvCxnSpPr>
        <p:spPr>
          <a:xfrm>
            <a:off x="6962775" y="2133601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B6C4C17E-C469-4DEB-91CC-0AD96FFD9C69}"/>
              </a:ext>
            </a:extLst>
          </p:cNvPr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BB4C3-AA19-42EE-BE91-6ABE21202F6E}" type="datetime1">
              <a:rPr lang="en-US"/>
              <a:pPr>
                <a:defRPr/>
              </a:pPr>
              <a:t>11/3/2021</a:t>
            </a:fld>
            <a:endParaRPr lang="en-US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D02E0DD0-DEA9-4F41-9812-4159DCE422B6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183C65BE-084A-408C-8ED5-B5A8EF328511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A588D18-8B84-4A05-AF8E-24CFEDC7FD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9834375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E9006-0FA3-43EE-8C3A-A095EC320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26BBD-2E45-46B7-931F-576BE27A0172}" type="datetime1">
              <a:rPr lang="en-US"/>
              <a:pPr>
                <a:defRPr/>
              </a:pPr>
              <a:t>11/3/2021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A6820B-854F-4BC1-AA0F-5652115EA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51978A-8912-4774-93DC-02F98E820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A2631-6696-494B-A1B8-2628623AE7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26873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90D6A5-7D6F-4756-970C-3ACB0D07E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FF7B1-BED7-487D-97D2-E1FD295DB1CA}" type="datetime1">
              <a:rPr lang="en-US"/>
              <a:pPr>
                <a:defRPr/>
              </a:pPr>
              <a:t>11/3/2021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7056A2-595A-4B08-A8BB-4BE38E1C2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14186-5CF4-4AE8-A48B-1542078B3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6D38E-26D1-4990-A449-13F8763384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4797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PAC Professional Accounting Futures 2021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BD0D-169D-4E79-8896-91849D654F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247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PAC Professional Accounting Futures 2021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BD0D-169D-4E79-8896-91849D654F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72786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PAC Professional Accounting Futures 2021</a:t>
            </a:r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BD0D-169D-4E79-8896-91849D654F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31661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PAC Professional Accounting Futures 2021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BD0D-169D-4E79-8896-91849D654F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85639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PAC Professional Accounting Futures 2021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BD0D-169D-4E79-8896-91849D654F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00133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PAC Professional Accounting Futures 2019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BD0D-169D-4E79-8896-91849D654F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5070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PAC Professional Accounting Futures 2019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BD0D-169D-4E79-8896-91849D654F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6204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image" Target="../media/image6.png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PAC Professional Accounting Futures 2021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2BD0D-169D-4E79-8896-91849D654F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885796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>
            <a:extLst>
              <a:ext uri="{FF2B5EF4-FFF2-40B4-BE49-F238E27FC236}">
                <a16:creationId xmlns:a16="http://schemas.microsoft.com/office/drawing/2014/main" id="{0D5B775A-8A98-4F71-AEEF-7324CD7FC5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>
            <a:fillRect/>
          </a:stretch>
        </p:blipFill>
        <p:spPr bwMode="auto">
          <a:xfrm>
            <a:off x="0" y="2670177"/>
            <a:ext cx="4037013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6">
            <a:extLst>
              <a:ext uri="{FF2B5EF4-FFF2-40B4-BE49-F238E27FC236}">
                <a16:creationId xmlns:a16="http://schemas.microsoft.com/office/drawing/2014/main" id="{4CE3DC6A-07DC-41EF-82C3-5478DBECF0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>
            <a:fillRect/>
          </a:stretch>
        </p:blipFill>
        <p:spPr bwMode="auto">
          <a:xfrm>
            <a:off x="0" y="2892427"/>
            <a:ext cx="1522413" cy="236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Oval 15">
            <a:extLst>
              <a:ext uri="{FF2B5EF4-FFF2-40B4-BE49-F238E27FC236}">
                <a16:creationId xmlns:a16="http://schemas.microsoft.com/office/drawing/2014/main" id="{E958B8C5-0B55-4D64-A87B-48756E91EABF}"/>
              </a:ext>
            </a:extLst>
          </p:cNvPr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031" name="Picture 8">
            <a:extLst>
              <a:ext uri="{FF2B5EF4-FFF2-40B4-BE49-F238E27FC236}">
                <a16:creationId xmlns:a16="http://schemas.microsoft.com/office/drawing/2014/main" id="{D6476FAB-B9BB-4FB1-A6E1-00DE18404D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>
            <a:fillRect/>
          </a:stretch>
        </p:blipFill>
        <p:spPr bwMode="auto">
          <a:xfrm>
            <a:off x="7999414" y="2"/>
            <a:ext cx="1603375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9">
            <a:extLst>
              <a:ext uri="{FF2B5EF4-FFF2-40B4-BE49-F238E27FC236}">
                <a16:creationId xmlns:a16="http://schemas.microsoft.com/office/drawing/2014/main" id="{4B912F6E-BF19-4583-9F3F-76EDD5C1FD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>
            <a:fillRect/>
          </a:stretch>
        </p:blipFill>
        <p:spPr bwMode="auto">
          <a:xfrm>
            <a:off x="8605839" y="6096000"/>
            <a:ext cx="9937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6D681A63-58A6-4921-B12A-04D4EB936F9B}"/>
              </a:ext>
            </a:extLst>
          </p:cNvPr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34" name="Title Placeholder 1">
            <a:extLst>
              <a:ext uri="{FF2B5EF4-FFF2-40B4-BE49-F238E27FC236}">
                <a16:creationId xmlns:a16="http://schemas.microsoft.com/office/drawing/2014/main" id="{46F1C916-F0C0-49B5-9F95-E39372EDD7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46114" y="452440"/>
            <a:ext cx="9404351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5" name="Text Placeholder 2">
            <a:extLst>
              <a:ext uri="{FF2B5EF4-FFF2-40B4-BE49-F238E27FC236}">
                <a16:creationId xmlns:a16="http://schemas.microsoft.com/office/drawing/2014/main" id="{21CBBEAF-C258-4DBC-8BB5-6305A3349A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03314" y="2052638"/>
            <a:ext cx="8947151" cy="419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CD012-15E6-4708-B3D5-12F36B6CF7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155237" y="1790700"/>
            <a:ext cx="990600" cy="3048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825" b="0" i="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1C5C93D-79D5-4A4A-8D71-7F0CD9326348}" type="datetime1">
              <a:rPr lang="en-US"/>
              <a:pPr>
                <a:defRPr/>
              </a:pPr>
              <a:t>11/3/2021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E3A53E-3FC7-49E7-866D-7E7CBBB67E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8951119" y="3225007"/>
            <a:ext cx="3859213" cy="3048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825" b="0" i="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1A09AD-D435-4C80-B6A4-C32707C1B5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10352088" y="295275"/>
            <a:ext cx="838200" cy="768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21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514AFE7-316C-4427-A1CF-E5DC1E7BE3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72456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hdr="0" ftr="0" dt="0"/>
  <p:txStyles>
    <p:titleStyle>
      <a:lvl1pPr algn="l" defTabSz="342900" rtl="0" eaLnBrk="0" fontAlgn="base" hangingPunct="0">
        <a:spcBef>
          <a:spcPct val="0"/>
        </a:spcBef>
        <a:spcAft>
          <a:spcPct val="0"/>
        </a:spcAft>
        <a:defRPr sz="3150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342900" rtl="0" eaLnBrk="0" fontAlgn="base" hangingPunct="0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Century Gothic" panose="020B0502020202020204" pitchFamily="34" charset="0"/>
        </a:defRPr>
      </a:lvl2pPr>
      <a:lvl3pPr algn="l" defTabSz="342900" rtl="0" eaLnBrk="0" fontAlgn="base" hangingPunct="0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Century Gothic" panose="020B0502020202020204" pitchFamily="34" charset="0"/>
        </a:defRPr>
      </a:lvl3pPr>
      <a:lvl4pPr algn="l" defTabSz="342900" rtl="0" eaLnBrk="0" fontAlgn="base" hangingPunct="0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Century Gothic" panose="020B0502020202020204" pitchFamily="34" charset="0"/>
        </a:defRPr>
      </a:lvl4pPr>
      <a:lvl5pPr algn="l" defTabSz="342900" rtl="0" eaLnBrk="0" fontAlgn="base" hangingPunct="0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0" fontAlgn="base" hangingPunct="0">
        <a:spcBef>
          <a:spcPts val="75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500" kern="1200">
          <a:solidFill>
            <a:schemeClr val="tx1"/>
          </a:solidFill>
          <a:latin typeface="+mj-lt"/>
          <a:ea typeface="+mj-ea"/>
          <a:cs typeface="+mj-cs"/>
        </a:defRPr>
      </a:lvl1pPr>
      <a:lvl2pPr marL="557213" indent="-214313" algn="l" defTabSz="342900" rtl="0" eaLnBrk="0" fontAlgn="base" hangingPunct="0">
        <a:spcBef>
          <a:spcPts val="75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kern="1200">
          <a:solidFill>
            <a:schemeClr val="tx1"/>
          </a:solidFill>
          <a:latin typeface="+mj-lt"/>
          <a:ea typeface="+mj-ea"/>
          <a:cs typeface="+mj-cs"/>
        </a:defRPr>
      </a:lvl2pPr>
      <a:lvl3pPr marL="857250" indent="-171450" algn="l" defTabSz="342900" rtl="0" eaLnBrk="0" fontAlgn="base" hangingPunct="0">
        <a:spcBef>
          <a:spcPts val="75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200" kern="1200">
          <a:solidFill>
            <a:schemeClr val="tx1"/>
          </a:solidFill>
          <a:latin typeface="+mj-lt"/>
          <a:ea typeface="+mj-ea"/>
          <a:cs typeface="+mj-cs"/>
        </a:defRPr>
      </a:lvl3pPr>
      <a:lvl4pPr marL="1200150" indent="-171450" algn="l" defTabSz="342900" rtl="0" eaLnBrk="0" fontAlgn="base" hangingPunct="0">
        <a:spcBef>
          <a:spcPts val="75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050" kern="1200">
          <a:solidFill>
            <a:schemeClr val="tx1"/>
          </a:solidFill>
          <a:latin typeface="+mj-lt"/>
          <a:ea typeface="+mj-ea"/>
          <a:cs typeface="+mj-cs"/>
        </a:defRPr>
      </a:lvl4pPr>
      <a:lvl5pPr marL="1543050" indent="-171450" algn="l" defTabSz="342900" rtl="0" eaLnBrk="0" fontAlgn="base" hangingPunct="0">
        <a:spcBef>
          <a:spcPts val="75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050" kern="1200">
          <a:solidFill>
            <a:schemeClr val="tx1"/>
          </a:solidFill>
          <a:latin typeface="+mj-lt"/>
          <a:ea typeface="+mj-ea"/>
          <a:cs typeface="+mj-cs"/>
        </a:defRPr>
      </a:lvl5pPr>
      <a:lvl6pPr marL="187950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05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9266" y="346647"/>
            <a:ext cx="8229600" cy="1714202"/>
          </a:xfrm>
        </p:spPr>
        <p:txBody>
          <a:bodyPr>
            <a:noAutofit/>
          </a:bodyPr>
          <a:lstStyle/>
          <a:p>
            <a:r>
              <a:rPr lang="en-CA" sz="3200" dirty="0">
                <a:solidFill>
                  <a:prstClr val="white"/>
                </a:solidFill>
                <a:latin typeface="Times New Roman" panose="02020603050405020304" pitchFamily="18" charset="0"/>
              </a:rPr>
              <a:t>PAC ANNUAL CONFERENCE</a:t>
            </a:r>
            <a:br>
              <a:rPr lang="en-US" sz="2800" dirty="0"/>
            </a:br>
            <a:r>
              <a:rPr lang="en-CA" sz="3600" b="1" cap="small" dirty="0">
                <a:latin typeface="Times New Roman" panose="02020603050405020304" pitchFamily="18" charset="0"/>
              </a:rPr>
              <a:t>Professional Acc9unting Futures</a:t>
            </a:r>
            <a:r>
              <a:rPr lang="en-CA" sz="2000" dirty="0">
                <a:solidFill>
                  <a:prstClr val="white"/>
                </a:solidFill>
                <a:latin typeface="Times New Roman" panose="02020603050405020304" pitchFamily="18" charset="0"/>
              </a:rPr>
              <a:t> </a:t>
            </a:r>
            <a:br>
              <a:rPr lang="en-CA" sz="2000" dirty="0">
                <a:solidFill>
                  <a:prstClr val="white"/>
                </a:solidFill>
                <a:latin typeface="Times New Roman" panose="02020603050405020304" pitchFamily="18" charset="0"/>
              </a:rPr>
            </a:br>
            <a:r>
              <a:rPr lang="en-CA" sz="2400" dirty="0">
                <a:solidFill>
                  <a:prstClr val="white"/>
                </a:solidFill>
                <a:latin typeface="Times New Roman" panose="02020603050405020304" pitchFamily="18" charset="0"/>
              </a:rPr>
              <a:t>October 29, 2021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1504" y="2060850"/>
            <a:ext cx="8928992" cy="244827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dirty="0"/>
              <a:t>Governance Challenges Under Extreme Uncertainty:</a:t>
            </a:r>
          </a:p>
          <a:p>
            <a:pPr marL="0" indent="0" algn="ctr">
              <a:buNone/>
            </a:pPr>
            <a:r>
              <a:rPr lang="en-US" dirty="0"/>
              <a:t>An Audit Committee Perspective</a:t>
            </a:r>
          </a:p>
          <a:p>
            <a:pPr marL="0" indent="0" algn="ctr">
              <a:buNone/>
            </a:pPr>
            <a:br>
              <a:rPr lang="en-US" sz="1800" dirty="0"/>
            </a:br>
            <a:r>
              <a:rPr lang="en-US" dirty="0"/>
              <a:t>John Gordon </a:t>
            </a:r>
          </a:p>
          <a:p>
            <a:pPr marL="0" indent="0" algn="ctr">
              <a:buNone/>
            </a:pPr>
            <a:r>
              <a:rPr lang="en-US" dirty="0"/>
              <a:t>Audit Committee Member</a:t>
            </a:r>
          </a:p>
          <a:p>
            <a:pPr marL="0" indent="0" algn="ctr">
              <a:buNone/>
            </a:pPr>
            <a:r>
              <a:rPr lang="en-US" dirty="0"/>
              <a:t>Topaz Energy &amp; Cardinal Energy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1026" name="Picture 2" descr="D:\My Docs\z Ryan's Stuff\Branding + Logos\PAC-logo-KO-redon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70" y="5301208"/>
            <a:ext cx="5328592" cy="1278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4104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7B2DCD0E-BE6B-4581-9609-6E29801FA7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390775" y="1943101"/>
            <a:ext cx="7786688" cy="187523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en-US" sz="4050" dirty="0"/>
              <a:t>Governance Challenges </a:t>
            </a:r>
            <a:br>
              <a:rPr lang="en-US" altLang="en-US" sz="4050" dirty="0"/>
            </a:br>
            <a:r>
              <a:rPr lang="en-US" altLang="en-US" sz="4050" dirty="0"/>
              <a:t>Under Extreme Uncertainty:</a:t>
            </a:r>
            <a:br>
              <a:rPr lang="en-US" altLang="en-US" sz="4050" dirty="0"/>
            </a:br>
            <a:r>
              <a:rPr lang="en-US" altLang="en-US" sz="4050" dirty="0"/>
              <a:t>an Audit Committee perspective</a:t>
            </a:r>
            <a:endParaRPr lang="en-CA" altLang="en-US" sz="405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C0C3BD-AF76-4F43-A7B7-EF5602CF8B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90776" y="4333875"/>
            <a:ext cx="6618685" cy="64651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defRPr/>
            </a:pPr>
            <a:r>
              <a:rPr lang="en-US" dirty="0"/>
              <a:t>John Gordon, FCPA, FCA, ICD.D</a:t>
            </a:r>
          </a:p>
          <a:p>
            <a:pPr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defRPr/>
            </a:pPr>
            <a:r>
              <a:rPr lang="en-US" dirty="0"/>
              <a:t>Audit Committee Member, Topaz Energy &amp; Cardinal Energy</a:t>
            </a:r>
          </a:p>
          <a:p>
            <a:pPr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D467CDD9-7829-4433-8F76-BE13DE7639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Governance Challenges Under Extreme Uncertainty: An Audit Committee Perspective</a:t>
            </a:r>
            <a:br>
              <a:rPr lang="en-US" altLang="en-US" sz="2400"/>
            </a:br>
            <a:endParaRPr lang="en-CA" altLang="en-US" sz="2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24F9A-F798-403B-9A10-D0C66E817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sz="1800" dirty="0"/>
              <a:t>Learn from the past, but focus on the future</a:t>
            </a:r>
          </a:p>
          <a:p>
            <a:pPr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sz="1800" dirty="0"/>
              <a:t>Board/committee composition is critical </a:t>
            </a:r>
          </a:p>
          <a:p>
            <a:pPr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sz="1800" dirty="0"/>
              <a:t>Succession plans and depth of talent are critical</a:t>
            </a:r>
          </a:p>
          <a:p>
            <a:pPr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r>
              <a:rPr lang="en-US" sz="1800" dirty="0"/>
              <a:t>Relationships among board members and senior management </a:t>
            </a:r>
          </a:p>
          <a:p>
            <a:pPr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Char char=""/>
              <a:defRPr/>
            </a:pPr>
            <a:endParaRPr lang="en-CA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16D05829-EFF2-4C71-BA11-54757EF37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75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5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557213" indent="-214313">
              <a:spcBef>
                <a:spcPts val="75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857250" indent="-171450">
              <a:spcBef>
                <a:spcPts val="75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200150" indent="-171450">
              <a:spcBef>
                <a:spcPts val="75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05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1543050" indent="-171450">
              <a:spcBef>
                <a:spcPts val="75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05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1885950" indent="-171450" defTabSz="342900" eaLnBrk="0" fontAlgn="base" hangingPunct="0">
              <a:spcBef>
                <a:spcPts val="75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05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228850" indent="-171450" defTabSz="342900" eaLnBrk="0" fontAlgn="base" hangingPunct="0">
              <a:spcBef>
                <a:spcPts val="75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05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2571750" indent="-171450" defTabSz="342900" eaLnBrk="0" fontAlgn="base" hangingPunct="0">
              <a:spcBef>
                <a:spcPts val="75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05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2914650" indent="-171450" defTabSz="342900" eaLnBrk="0" fontAlgn="base" hangingPunct="0">
              <a:spcBef>
                <a:spcPts val="75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05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marL="0" marR="0" lvl="0" indent="0" algn="ctr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3" panose="05040102010807070707" pitchFamily="18" charset="2"/>
              <a:buNone/>
              <a:tabLst/>
              <a:defRPr/>
            </a:pPr>
            <a:fld id="{68CD9377-8120-44ED-9121-844BAED5D6C3}" type="slidenum">
              <a:rPr kumimoji="0" lang="en-US" altLang="en-US" sz="21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ctr" defTabSz="3429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 3" panose="05040102010807070707" pitchFamily="18" charset="2"/>
                <a:buNone/>
                <a:tabLst/>
                <a:defRPr/>
              </a:pPr>
              <a:t>3</a:t>
            </a:fld>
            <a:endParaRPr kumimoji="0" lang="en-US" altLang="en-US" sz="2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380C0DEC-0BED-4032-951B-9CA5056127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Governance Challenges Under Extreme Uncertainty: An Audit Committee Perspective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1CF89-3AC2-4CEF-B123-D459B30CD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1800" dirty="0"/>
              <a:t>Some possible future uncertainties worth considering:</a:t>
            </a:r>
          </a:p>
          <a:p>
            <a:pPr eaLnBrk="1" hangingPunct="1">
              <a:defRPr/>
            </a:pPr>
            <a:r>
              <a:rPr lang="en-US" sz="1800" dirty="0"/>
              <a:t>Increasing influence of populism and short-term thinking on decision makers</a:t>
            </a:r>
          </a:p>
          <a:p>
            <a:pPr eaLnBrk="1" hangingPunct="1">
              <a:defRPr/>
            </a:pPr>
            <a:r>
              <a:rPr lang="en-US" sz="1800" dirty="0"/>
              <a:t>Unprecedented level of informal transparency on operations, decision making and governance</a:t>
            </a:r>
          </a:p>
          <a:p>
            <a:pPr eaLnBrk="1" hangingPunct="1">
              <a:defRPr/>
            </a:pPr>
            <a:r>
              <a:rPr lang="en-US" sz="1800" dirty="0"/>
              <a:t>Cyber related risk, on data and physical operations </a:t>
            </a: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74ECE806-6EB9-4420-B757-67FD2CC0C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75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5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557213" indent="-214313">
              <a:spcBef>
                <a:spcPts val="75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857250" indent="-171450">
              <a:spcBef>
                <a:spcPts val="75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200150" indent="-171450">
              <a:spcBef>
                <a:spcPts val="75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05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1543050" indent="-171450">
              <a:spcBef>
                <a:spcPts val="75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05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1885950" indent="-171450" defTabSz="342900" eaLnBrk="0" fontAlgn="base" hangingPunct="0">
              <a:spcBef>
                <a:spcPts val="75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05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228850" indent="-171450" defTabSz="342900" eaLnBrk="0" fontAlgn="base" hangingPunct="0">
              <a:spcBef>
                <a:spcPts val="75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05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2571750" indent="-171450" defTabSz="342900" eaLnBrk="0" fontAlgn="base" hangingPunct="0">
              <a:spcBef>
                <a:spcPts val="75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05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2914650" indent="-171450" defTabSz="342900" eaLnBrk="0" fontAlgn="base" hangingPunct="0">
              <a:spcBef>
                <a:spcPts val="75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05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marL="0" marR="0" lvl="0" indent="0" algn="ctr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3" panose="05040102010807070707" pitchFamily="18" charset="2"/>
              <a:buNone/>
              <a:tabLst/>
              <a:defRPr/>
            </a:pPr>
            <a:fld id="{39ED49A2-A950-4413-988C-60919F218254}" type="slidenum">
              <a:rPr kumimoji="0" lang="en-US" altLang="en-US" sz="21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ctr" defTabSz="3429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 3" panose="05040102010807070707" pitchFamily="18" charset="2"/>
                <a:buNone/>
                <a:tabLst/>
                <a:defRPr/>
              </a:pPr>
              <a:t>4</a:t>
            </a:fld>
            <a:endParaRPr kumimoji="0" lang="en-US" altLang="en-US" sz="2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F4F28716-283A-44B8-BEA9-409675A3C9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>
                <a:solidFill>
                  <a:srgbClr val="EBEBEB"/>
                </a:solidFill>
              </a:rPr>
              <a:t>Governance Challenges Under Extreme Uncertainty: An Audit Committee Perspective</a:t>
            </a:r>
            <a:endParaRPr lang="en-US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83285-2E22-4EEA-BBBE-2B3C4C5EE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1800" dirty="0"/>
              <a:t>Enhance considerations for Audit Committee roles</a:t>
            </a:r>
          </a:p>
          <a:p>
            <a:pPr eaLnBrk="1" hangingPunct="1">
              <a:defRPr/>
            </a:pPr>
            <a:r>
              <a:rPr lang="en-US" sz="1800" dirty="0"/>
              <a:t>Oversight of controls </a:t>
            </a:r>
          </a:p>
          <a:p>
            <a:pPr lvl="1" eaLnBrk="1" hangingPunct="1">
              <a:defRPr/>
            </a:pPr>
            <a:r>
              <a:rPr lang="en-US" dirty="0"/>
              <a:t>Impact of changing work environment, training, monitoring</a:t>
            </a:r>
          </a:p>
          <a:p>
            <a:pPr eaLnBrk="1" hangingPunct="1">
              <a:defRPr/>
            </a:pPr>
            <a:r>
              <a:rPr lang="en-US" sz="1800" dirty="0"/>
              <a:t>Accounting and Reporting matters</a:t>
            </a:r>
          </a:p>
          <a:p>
            <a:pPr lvl="1" eaLnBrk="1" hangingPunct="1">
              <a:defRPr/>
            </a:pPr>
            <a:r>
              <a:rPr lang="en-US" dirty="0"/>
              <a:t>Management are making judgements on matters that they haven’t encountered before</a:t>
            </a:r>
          </a:p>
          <a:p>
            <a:pPr eaLnBrk="1" hangingPunct="1">
              <a:defRPr/>
            </a:pPr>
            <a:r>
              <a:rPr lang="en-US" sz="1800" dirty="0"/>
              <a:t>Oversight of external audit</a:t>
            </a:r>
          </a:p>
          <a:p>
            <a:pPr lvl="1" eaLnBrk="1" hangingPunct="1">
              <a:defRPr/>
            </a:pPr>
            <a:r>
              <a:rPr lang="en-US" dirty="0"/>
              <a:t>Impact of changing work dynamics on audit team, and effectiveness of their work</a:t>
            </a:r>
          </a:p>
          <a:p>
            <a:pPr eaLnBrk="1" hangingPunct="1">
              <a:defRPr/>
            </a:pPr>
            <a:r>
              <a:rPr lang="en-US" sz="1800" dirty="0"/>
              <a:t>Oversight of internal audit</a:t>
            </a:r>
          </a:p>
          <a:p>
            <a:pPr lvl="1" eaLnBrk="1" hangingPunct="1">
              <a:defRPr/>
            </a:pPr>
            <a:r>
              <a:rPr lang="en-US" dirty="0"/>
              <a:t>Changing areas of focus, work protocols 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2C5A7351-6728-4A47-B91D-427C6F957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75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5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557213" indent="-214313">
              <a:spcBef>
                <a:spcPts val="75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857250" indent="-171450">
              <a:spcBef>
                <a:spcPts val="75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200150" indent="-171450">
              <a:spcBef>
                <a:spcPts val="75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05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1543050" indent="-171450">
              <a:spcBef>
                <a:spcPts val="75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05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1885950" indent="-171450" defTabSz="342900" eaLnBrk="0" fontAlgn="base" hangingPunct="0">
              <a:spcBef>
                <a:spcPts val="75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05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228850" indent="-171450" defTabSz="342900" eaLnBrk="0" fontAlgn="base" hangingPunct="0">
              <a:spcBef>
                <a:spcPts val="75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05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2571750" indent="-171450" defTabSz="342900" eaLnBrk="0" fontAlgn="base" hangingPunct="0">
              <a:spcBef>
                <a:spcPts val="75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05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2914650" indent="-171450" defTabSz="342900" eaLnBrk="0" fontAlgn="base" hangingPunct="0">
              <a:spcBef>
                <a:spcPts val="75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05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marL="0" marR="0" lvl="0" indent="0" algn="ctr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3" panose="05040102010807070707" pitchFamily="18" charset="2"/>
              <a:buNone/>
              <a:tabLst/>
              <a:defRPr/>
            </a:pPr>
            <a:fld id="{EE3FDA01-24D0-4C48-87DD-D98BDBCDA480}" type="slidenum">
              <a:rPr kumimoji="0" lang="en-US" altLang="en-US" sz="21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ctr" defTabSz="3429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 3" panose="05040102010807070707" pitchFamily="18" charset="2"/>
                <a:buNone/>
                <a:tabLst/>
                <a:defRPr/>
              </a:pPr>
              <a:t>5</a:t>
            </a:fld>
            <a:endParaRPr kumimoji="0" lang="en-US" altLang="en-US" sz="2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9266" y="346647"/>
            <a:ext cx="8229600" cy="1714202"/>
          </a:xfrm>
        </p:spPr>
        <p:txBody>
          <a:bodyPr>
            <a:noAutofit/>
          </a:bodyPr>
          <a:lstStyle/>
          <a:p>
            <a:r>
              <a:rPr lang="en-CA" sz="3200" dirty="0">
                <a:solidFill>
                  <a:prstClr val="white"/>
                </a:solidFill>
                <a:latin typeface="Times New Roman" panose="02020603050405020304" pitchFamily="18" charset="0"/>
              </a:rPr>
              <a:t>PAC ANNUAL CONFERENCE</a:t>
            </a:r>
            <a:br>
              <a:rPr lang="en-US" sz="2800" dirty="0"/>
            </a:br>
            <a:r>
              <a:rPr lang="en-CA" sz="3600" b="1" cap="small" dirty="0">
                <a:latin typeface="Times New Roman" panose="02020603050405020304" pitchFamily="18" charset="0"/>
              </a:rPr>
              <a:t>Professional Accounting Futures</a:t>
            </a:r>
            <a:r>
              <a:rPr lang="en-CA" sz="2000" dirty="0">
                <a:solidFill>
                  <a:prstClr val="white"/>
                </a:solidFill>
                <a:latin typeface="Times New Roman" panose="02020603050405020304" pitchFamily="18" charset="0"/>
              </a:rPr>
              <a:t> </a:t>
            </a:r>
            <a:br>
              <a:rPr lang="en-CA" sz="2000" dirty="0">
                <a:solidFill>
                  <a:prstClr val="white"/>
                </a:solidFill>
                <a:latin typeface="Times New Roman" panose="02020603050405020304" pitchFamily="18" charset="0"/>
              </a:rPr>
            </a:br>
            <a:r>
              <a:rPr lang="en-CA" sz="2400" dirty="0">
                <a:solidFill>
                  <a:prstClr val="white"/>
                </a:solidFill>
                <a:latin typeface="Times New Roman" panose="02020603050405020304" pitchFamily="18" charset="0"/>
              </a:rPr>
              <a:t>October 28 &amp; 29, 2021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276873"/>
            <a:ext cx="8229600" cy="244827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dirty="0"/>
              <a:t>Thank you for attending</a:t>
            </a:r>
            <a:br>
              <a:rPr lang="en-US" dirty="0"/>
            </a:br>
            <a:endParaRPr lang="en-US" sz="1400" dirty="0"/>
          </a:p>
          <a:p>
            <a:pPr marL="0" indent="0" algn="ctr">
              <a:buNone/>
            </a:pPr>
            <a:r>
              <a:rPr lang="en-US" dirty="0"/>
              <a:t>Visit our PAC website at </a:t>
            </a:r>
          </a:p>
          <a:p>
            <a:pPr marL="0" indent="0" algn="ctr">
              <a:buNone/>
            </a:pPr>
            <a:r>
              <a:rPr lang="en-US" dirty="0"/>
              <a:t>https://www.utm.utoronto.ca/pac/</a:t>
            </a:r>
            <a:br>
              <a:rPr lang="en-US" dirty="0"/>
            </a:br>
            <a:endParaRPr lang="en-US" sz="1400" dirty="0"/>
          </a:p>
          <a:p>
            <a:pPr marL="0" indent="0" algn="ctr">
              <a:buNone/>
            </a:pPr>
            <a:r>
              <a:rPr lang="en-US" dirty="0"/>
              <a:t>Please join us next year</a:t>
            </a:r>
          </a:p>
        </p:txBody>
      </p:sp>
      <p:pic>
        <p:nvPicPr>
          <p:cNvPr id="1026" name="Picture 2" descr="D:\My Docs\z Ryan's Stuff\Branding + Logos\PAC-logo-KO-redon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70" y="5301208"/>
            <a:ext cx="5328592" cy="1278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6573905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ue Them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272</Words>
  <Application>Microsoft Office PowerPoint</Application>
  <PresentationFormat>Widescreen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Century Gothic</vt:lpstr>
      <vt:lpstr>Times New Roman</vt:lpstr>
      <vt:lpstr>Wingdings 3</vt:lpstr>
      <vt:lpstr>Blue Theme Template</vt:lpstr>
      <vt:lpstr>Ion</vt:lpstr>
      <vt:lpstr>PAC ANNUAL CONFERENCE Professional Acc9unting Futures  October 29, 2021</vt:lpstr>
      <vt:lpstr>Governance Challenges  Under Extreme Uncertainty: an Audit Committee perspective</vt:lpstr>
      <vt:lpstr>Governance Challenges Under Extreme Uncertainty: An Audit Committee Perspective </vt:lpstr>
      <vt:lpstr>Governance Challenges Under Extreme Uncertainty: An Audit Committee Perspective</vt:lpstr>
      <vt:lpstr>Governance Challenges Under Extreme Uncertainty: An Audit Committee Perspective</vt:lpstr>
      <vt:lpstr>PAC ANNUAL CONFERENCE Professional Accounting Futures  October 28 &amp; 29,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 ANNUAL CONFERENCE Professional Acc9unting Futures  October 29, 2021</dc:title>
  <dc:creator>Abdullah Qaisar</dc:creator>
  <cp:lastModifiedBy>Abdullah Qaisar</cp:lastModifiedBy>
  <cp:revision>1</cp:revision>
  <dcterms:created xsi:type="dcterms:W3CDTF">2021-11-03T17:02:56Z</dcterms:created>
  <dcterms:modified xsi:type="dcterms:W3CDTF">2021-11-03T17:03:15Z</dcterms:modified>
</cp:coreProperties>
</file>