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7" r:id="rId3"/>
    <p:sldId id="12129" r:id="rId4"/>
    <p:sldId id="12130" r:id="rId5"/>
    <p:sldId id="12131" r:id="rId6"/>
    <p:sldId id="12132" r:id="rId7"/>
    <p:sldId id="12133" r:id="rId8"/>
    <p:sldId id="12134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5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02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06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08076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18674"/>
            <a:ext cx="6080760" cy="137160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Organization Name / Presentation Title</a:t>
            </a:r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27923"/>
            <a:ext cx="6080761" cy="1162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Subtitle</a:t>
            </a:r>
            <a:endParaRPr lang="en-CA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127622"/>
            <a:ext cx="6080761" cy="11620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Presenter(s), Role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021" y="5616612"/>
            <a:ext cx="7772799" cy="91444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80761" y="4116914"/>
            <a:ext cx="6111240" cy="1172758"/>
          </a:xfrm>
          <a:solidFill>
            <a:schemeClr val="bg1">
              <a:alpha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Date</a:t>
            </a:r>
          </a:p>
          <a:p>
            <a:pPr lvl="0"/>
            <a:r>
              <a:rPr lang="en-US" dirty="0"/>
              <a:t>Location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07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31520"/>
          </a:xfrm>
          <a:solidFill>
            <a:schemeClr val="accent1">
              <a:lumMod val="50000"/>
              <a:alpha val="9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33969" y="1049154"/>
            <a:ext cx="10343631" cy="510138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685800" indent="-2286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0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63470"/>
            <a:ext cx="12192000" cy="731520"/>
          </a:xfrm>
          <a:solidFill>
            <a:schemeClr val="accent1">
              <a:lumMod val="50000"/>
              <a:alpha val="9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33969" y="2496870"/>
            <a:ext cx="10343631" cy="36576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685800" indent="-2286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4602438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869606"/>
            <a:ext cx="12192000" cy="731520"/>
          </a:xfrm>
          <a:solidFill>
            <a:schemeClr val="accent1">
              <a:lumMod val="50000"/>
              <a:alpha val="9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33969" y="4803006"/>
            <a:ext cx="10343631" cy="135146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685800" indent="-228600"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‒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d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31520"/>
          </a:xfrm>
          <a:solidFill>
            <a:schemeClr val="accent1">
              <a:lumMod val="50000"/>
              <a:alpha val="9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275058"/>
            <a:ext cx="6858000" cy="681037"/>
          </a:xfrm>
          <a:prstGeom prst="roundRect">
            <a:avLst>
              <a:gd name="adj" fmla="val 2732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Item 1</a:t>
            </a:r>
            <a:endParaRPr lang="en-CA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06753" y="2189457"/>
            <a:ext cx="6858000" cy="681037"/>
          </a:xfrm>
          <a:prstGeom prst="roundRect">
            <a:avLst>
              <a:gd name="adj" fmla="val 2732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Item 2</a:t>
            </a:r>
            <a:endParaRPr lang="en-CA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721153" y="3103856"/>
            <a:ext cx="6858000" cy="681037"/>
          </a:xfrm>
          <a:prstGeom prst="roundRect">
            <a:avLst>
              <a:gd name="adj" fmla="val 27323"/>
            </a:avLst>
          </a:prstGeom>
          <a:solidFill>
            <a:schemeClr val="accent1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Item 3</a:t>
            </a:r>
            <a:endParaRPr lang="en-CA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35553" y="4018255"/>
            <a:ext cx="6858000" cy="681037"/>
          </a:xfrm>
          <a:prstGeom prst="roundRect">
            <a:avLst>
              <a:gd name="adj" fmla="val 27323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4</a:t>
            </a:r>
            <a:endParaRPr lang="en-CA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46462" y="4938502"/>
            <a:ext cx="6858000" cy="681037"/>
          </a:xfrm>
          <a:prstGeom prst="roundRect">
            <a:avLst>
              <a:gd name="adj" fmla="val 27323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646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ubb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31520"/>
          </a:xfrm>
          <a:solidFill>
            <a:schemeClr val="accent1">
              <a:lumMod val="50000"/>
              <a:alpha val="90000"/>
            </a:schemeClr>
          </a:solidFill>
        </p:spPr>
        <p:txBody>
          <a:bodyPr/>
          <a:lstStyle>
            <a:lvl1pPr marL="914400">
              <a:lnSpc>
                <a:spcPct val="100000"/>
              </a:lnSpc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362610"/>
            <a:ext cx="5029200" cy="1828800"/>
          </a:xfrm>
          <a:prstGeom prst="roundRect">
            <a:avLst>
              <a:gd name="adj" fmla="val 27323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en-US" dirty="0"/>
              <a:t>Item 1</a:t>
            </a:r>
            <a:endParaRPr lang="en-CA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0" y="1362610"/>
            <a:ext cx="5029200" cy="1828800"/>
          </a:xfrm>
          <a:prstGeom prst="roundRect">
            <a:avLst>
              <a:gd name="adj" fmla="val 2732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en-US" dirty="0"/>
              <a:t>Item 2</a:t>
            </a:r>
            <a:endParaRPr lang="en-CA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3896459"/>
            <a:ext cx="5029200" cy="1828800"/>
          </a:xfrm>
          <a:prstGeom prst="roundRect">
            <a:avLst>
              <a:gd name="adj" fmla="val 27323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en-US" dirty="0"/>
              <a:t>Item 3</a:t>
            </a:r>
            <a:endParaRPr lang="en-CA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3896459"/>
            <a:ext cx="5029200" cy="1828800"/>
          </a:xfrm>
          <a:prstGeom prst="roundRect">
            <a:avLst>
              <a:gd name="adj" fmla="val 27323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1"/>
            </a:lvl1pPr>
          </a:lstStyle>
          <a:p>
            <a:pPr lvl="0"/>
            <a:r>
              <a:rPr lang="en-US" dirty="0"/>
              <a:t>Item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6965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0"/>
            <a:ext cx="12192000" cy="457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CA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EE5D2FF-986A-41DA-BBB6-6D43262A3BF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62" y="6315774"/>
            <a:ext cx="2184675" cy="44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61" y="2795450"/>
            <a:ext cx="2111253" cy="2948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20444"/>
          <a:stretch/>
        </p:blipFill>
        <p:spPr>
          <a:xfrm>
            <a:off x="3686230" y="2795450"/>
            <a:ext cx="1763791" cy="30206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48" y="1554480"/>
            <a:ext cx="12188952" cy="73152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Questions &amp; Ideas</a:t>
            </a:r>
            <a:endParaRPr lang="en-CA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5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2FF-986A-41DA-BBB6-6D43262A3BF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0" y="2441357"/>
            <a:ext cx="5347918" cy="109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12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684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711263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 userDrawn="1"/>
        </p:nvGraphicFramePr>
        <p:xfrm>
          <a:off x="1103085" y="4588661"/>
          <a:ext cx="10479312" cy="138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3104">
                  <a:extLst>
                    <a:ext uri="{9D8B030D-6E8A-4147-A177-3AD203B41FA5}">
                      <a16:colId xmlns:a16="http://schemas.microsoft.com/office/drawing/2014/main" val="3913499787"/>
                    </a:ext>
                  </a:extLst>
                </a:gridCol>
                <a:gridCol w="3493104">
                  <a:extLst>
                    <a:ext uri="{9D8B030D-6E8A-4147-A177-3AD203B41FA5}">
                      <a16:colId xmlns:a16="http://schemas.microsoft.com/office/drawing/2014/main" val="1856523198"/>
                    </a:ext>
                  </a:extLst>
                </a:gridCol>
                <a:gridCol w="3493104">
                  <a:extLst>
                    <a:ext uri="{9D8B030D-6E8A-4147-A177-3AD203B41FA5}">
                      <a16:colId xmlns:a16="http://schemas.microsoft.com/office/drawing/2014/main" val="229686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 Opinions &amp; Reports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Situations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Communication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3677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Thought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Leadership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&amp; Regulatory</a:t>
                      </a:r>
                      <a:b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Affairs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Science &amp; Analytics</a:t>
                      </a:r>
                      <a:endParaRPr lang="en-C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9575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 userDrawn="1"/>
        </p:nvSpPr>
        <p:spPr>
          <a:xfrm>
            <a:off x="0" y="635214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www.hanselladvisory.com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3845790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Integrated, seasoned advice on complex business issues.</a:t>
            </a:r>
          </a:p>
        </p:txBody>
      </p:sp>
    </p:spTree>
    <p:extLst>
      <p:ext uri="{BB962C8B-B14F-4D97-AF65-F5344CB8AC3E}">
        <p14:creationId xmlns:p14="http://schemas.microsoft.com/office/powerpoint/2010/main" val="350878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6107" y="6356351"/>
            <a:ext cx="4052821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4402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2FF-986A-41DA-BBB6-6D43262A3BF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98350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255550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798350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000182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457382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2000182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0" y="3216087"/>
            <a:ext cx="5347918" cy="1092449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 userDrawn="1"/>
        </p:nvGraphicFramePr>
        <p:xfrm>
          <a:off x="2298698" y="4990048"/>
          <a:ext cx="7594602" cy="1244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31534">
                  <a:extLst>
                    <a:ext uri="{9D8B030D-6E8A-4147-A177-3AD203B41FA5}">
                      <a16:colId xmlns:a16="http://schemas.microsoft.com/office/drawing/2014/main" val="3913499787"/>
                    </a:ext>
                  </a:extLst>
                </a:gridCol>
                <a:gridCol w="2531534">
                  <a:extLst>
                    <a:ext uri="{9D8B030D-6E8A-4147-A177-3AD203B41FA5}">
                      <a16:colId xmlns:a16="http://schemas.microsoft.com/office/drawing/2014/main" val="1856523198"/>
                    </a:ext>
                  </a:extLst>
                </a:gridCol>
                <a:gridCol w="2531534">
                  <a:extLst>
                    <a:ext uri="{9D8B030D-6E8A-4147-A177-3AD203B41FA5}">
                      <a16:colId xmlns:a16="http://schemas.microsoft.com/office/drawing/2014/main" val="22968672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Law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Strategy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Governance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5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Expert Opinions &amp; Reports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Situations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 Communication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93677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Thought</a:t>
                      </a:r>
                      <a:r>
                        <a:rPr lang="en-US" sz="13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Leadership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Government &amp; Regulatory</a:t>
                      </a:r>
                      <a:b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Affairs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Science &amp; Analytics</a:t>
                      </a:r>
                      <a:endParaRPr lang="en-CA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6957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 userDrawn="1"/>
        </p:nvSpPr>
        <p:spPr>
          <a:xfrm>
            <a:off x="0" y="635214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www.hanselladvisory.com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4417919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CA" sz="2200" dirty="0"/>
              <a:t>Integrated, seasoned advice on complex business issues.</a:t>
            </a:r>
          </a:p>
        </p:txBody>
      </p:sp>
    </p:spTree>
    <p:extLst>
      <p:ext uri="{BB962C8B-B14F-4D97-AF65-F5344CB8AC3E}">
        <p14:creationId xmlns:p14="http://schemas.microsoft.com/office/powerpoint/2010/main" val="1124868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2FF-986A-41DA-BBB6-6D43262A3BF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0" y="4711366"/>
            <a:ext cx="5347918" cy="109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12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684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711263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913095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370295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913095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114927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572127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3114927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35214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</a:pPr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www.hanselladvisory.com</a:t>
            </a:r>
          </a:p>
        </p:txBody>
      </p:sp>
    </p:spTree>
    <p:extLst>
      <p:ext uri="{BB962C8B-B14F-4D97-AF65-F5344CB8AC3E}">
        <p14:creationId xmlns:p14="http://schemas.microsoft.com/office/powerpoint/2010/main" val="55680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D2FF-986A-41DA-BBB6-6D43262A3BF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40" y="5629026"/>
            <a:ext cx="5347918" cy="109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12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168463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711263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913095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370295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913095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114927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572127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3114927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16759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  <a:endParaRPr lang="en-CA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4773959"/>
            <a:ext cx="4572000" cy="457200"/>
          </a:xfr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00" y="4316759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marL="68580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408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5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3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73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32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96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27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" y="0"/>
            <a:ext cx="1217437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97A4-C481-4C71-BEB6-62BD8199498A}" type="datetime1">
              <a:rPr lang="en-CA" smtClean="0"/>
              <a:t>2021-11-03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D2FF-986A-41DA-BBB6-6D43262A3BF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38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460" y="2276873"/>
            <a:ext cx="92583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On the Boardroom Table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dirty="0"/>
              <a:t>Carol Hansell </a:t>
            </a:r>
          </a:p>
          <a:p>
            <a:pPr marL="0" indent="0" algn="ctr">
              <a:buNone/>
            </a:pPr>
            <a:r>
              <a:rPr lang="en-US" dirty="0"/>
              <a:t>Senior Partner, Hansell McLaughlin Advisory Group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3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193" y="999578"/>
            <a:ext cx="6080760" cy="1371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2021 Professional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Accounting Centre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Futures Conference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Carol Hansell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ON THE BOARDROOM TABLE</a:t>
            </a:r>
          </a:p>
        </p:txBody>
      </p:sp>
    </p:spTree>
    <p:extLst>
      <p:ext uri="{BB962C8B-B14F-4D97-AF65-F5344CB8AC3E}">
        <p14:creationId xmlns:p14="http://schemas.microsoft.com/office/powerpoint/2010/main" val="365558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>
              <a:lumMod val="75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24"/>
            <a:ext cx="12192000" cy="999744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/>
              <a:t>Truth and Reconciliation</a:t>
            </a:r>
            <a:endParaRPr lang="en-CA" sz="4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D2FF-986A-41DA-BBB6-6D43262A3B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4265C8B-2831-45AF-ABCB-19100B0EE28C}"/>
              </a:ext>
            </a:extLst>
          </p:cNvPr>
          <p:cNvSpPr txBox="1">
            <a:spLocks/>
          </p:cNvSpPr>
          <p:nvPr/>
        </p:nvSpPr>
        <p:spPr>
          <a:xfrm>
            <a:off x="1560576" y="1828800"/>
            <a:ext cx="9793224" cy="3950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tx1"/>
                </a:solidFill>
                <a:latin typeface="Montserrat" pitchFamily="50" charset="0"/>
                <a:ea typeface="+mn-ea"/>
                <a:cs typeface="+mn-cs"/>
              </a:defRPr>
            </a:lvl1pPr>
            <a:lvl2pPr marL="1143000" indent="-4572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Montserrat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Montserrat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Montserrat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ontserra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6AF7C">
                  <a:lumMod val="50000"/>
                </a:srgbClr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873E0-E527-4CC8-97C7-C260ACC37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7937699" cy="3052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3C88EC-F099-4686-A716-7B12C1105D2D}"/>
              </a:ext>
            </a:extLst>
          </p:cNvPr>
          <p:cNvSpPr txBox="1"/>
          <p:nvPr/>
        </p:nvSpPr>
        <p:spPr>
          <a:xfrm>
            <a:off x="8200417" y="1906621"/>
            <a:ext cx="371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Heightened awareness is prompting greater investment in the reconciliation journey.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Continuing conflict highlights the need for consultation.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Supreme Court has re-affirmed the federal government’s fiduciary duty to indigenous people.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81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5">
              <a:lumMod val="40000"/>
              <a:lumOff val="6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0A2B-5A04-4FE6-B5B5-2D6FC9E3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9154"/>
          </a:xfrm>
        </p:spPr>
        <p:txBody>
          <a:bodyPr>
            <a:normAutofit/>
          </a:bodyPr>
          <a:lstStyle/>
          <a:p>
            <a:pPr algn="ctr"/>
            <a:r>
              <a:rPr lang="en-CA" sz="3600" b="0" dirty="0"/>
              <a:t>Diversity, Inclusion and Equity</a:t>
            </a:r>
            <a:endParaRPr lang="en-US" sz="36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C08C9-E5E4-4A52-9152-178036FF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D2FF-986A-41DA-BBB6-6D43262A3B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EF826-7764-4634-995E-6D3D8972C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4" r="44357" b="-1"/>
          <a:stretch/>
        </p:blipFill>
        <p:spPr>
          <a:xfrm>
            <a:off x="-57666" y="760830"/>
            <a:ext cx="6376088" cy="5468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7B8CA-0D3A-4A6B-907E-D4262B877D58}"/>
              </a:ext>
            </a:extLst>
          </p:cNvPr>
          <p:cNvSpPr txBox="1"/>
          <p:nvPr/>
        </p:nvSpPr>
        <p:spPr>
          <a:xfrm>
            <a:off x="6318422" y="1049154"/>
            <a:ext cx="5500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Organizations are coming to terms with what diversity means for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in achieving diversity objectives are being recognized.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Collision between data gathering and disclosure on the one hand and privacy on the other are emerging.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Disclosure must be grounded in fact.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62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0A2B-5A04-4FE6-B5B5-2D6FC9E3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Environment, Social and Governance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C08C9-E5E4-4A52-9152-178036FF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D2FF-986A-41DA-BBB6-6D43262A3B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910EC-3D74-480A-824A-B7D0971A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7" y="837187"/>
            <a:ext cx="8420911" cy="4736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63472A-1031-413E-AB85-8BB71A4D5592}"/>
              </a:ext>
            </a:extLst>
          </p:cNvPr>
          <p:cNvSpPr txBox="1"/>
          <p:nvPr/>
        </p:nvSpPr>
        <p:spPr>
          <a:xfrm>
            <a:off x="8610600" y="963038"/>
            <a:ext cx="3441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organizations are just beginning their journey.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Acceptance of common frameworks (TCFD) and metrics (SASB) are improving the dialogue.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reporting implications.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40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bg2">
              <a:lumMod val="75000"/>
            </a:schemeClr>
          </a:fgClr>
          <a:bgClr>
            <a:schemeClr val="bg2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0A2B-5A04-4FE6-B5B5-2D6FC9E3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Misinformation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C08C9-E5E4-4A52-9152-178036FF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D2FF-986A-41DA-BBB6-6D43262A3B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6A7D8-F1B0-42C7-B8C9-B72366AD7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7845182" cy="5232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4CCD26-5D62-4E4E-B92A-13B3A433EECD}"/>
              </a:ext>
            </a:extLst>
          </p:cNvPr>
          <p:cNvSpPr txBox="1"/>
          <p:nvPr/>
        </p:nvSpPr>
        <p:spPr>
          <a:xfrm>
            <a:off x="7845182" y="1235413"/>
            <a:ext cx="41879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corporation and its employees are getting their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Dealing with information disseminated about the corporation.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Advancing digital literacy.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5D2FF-986A-41DA-BBB6-6D43262A3BF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D2BC7-064E-4733-B136-F9A5409A3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3" y="501686"/>
            <a:ext cx="1820173" cy="232138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E57DFD-6F00-4A48-A760-A4453E178579}"/>
              </a:ext>
            </a:extLst>
          </p:cNvPr>
          <p:cNvGrpSpPr/>
          <p:nvPr/>
        </p:nvGrpSpPr>
        <p:grpSpPr>
          <a:xfrm>
            <a:off x="6305368" y="936053"/>
            <a:ext cx="4114800" cy="1411942"/>
            <a:chOff x="4952640" y="2088776"/>
            <a:chExt cx="4114800" cy="1411942"/>
          </a:xfrm>
        </p:grpSpPr>
        <p:sp>
          <p:nvSpPr>
            <p:cNvPr id="15" name="Text Placeholder 7">
              <a:extLst>
                <a:ext uri="{FF2B5EF4-FFF2-40B4-BE49-F238E27FC236}">
                  <a16:creationId xmlns:a16="http://schemas.microsoft.com/office/drawing/2014/main" id="{24625E9D-B139-4E80-B195-D1F68A1DA5B5}"/>
                </a:ext>
              </a:extLst>
            </p:cNvPr>
            <p:cNvSpPr txBox="1">
              <a:spLocks/>
            </p:cNvSpPr>
            <p:nvPr/>
          </p:nvSpPr>
          <p:spPr>
            <a:xfrm>
              <a:off x="4952640" y="2559423"/>
              <a:ext cx="4114800" cy="94129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Font typeface="Calibri" panose="020F05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e: chansell@hanselladvisory.com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t:  416 649 8486</a:t>
              </a:r>
            </a:p>
          </p:txBody>
        </p:sp>
        <p:sp>
          <p:nvSpPr>
            <p:cNvPr id="16" name="Text Placeholder 7">
              <a:extLst>
                <a:ext uri="{FF2B5EF4-FFF2-40B4-BE49-F238E27FC236}">
                  <a16:creationId xmlns:a16="http://schemas.microsoft.com/office/drawing/2014/main" id="{AB76349F-F0A1-4201-8D9A-AF58D6C53B91}"/>
                </a:ext>
              </a:extLst>
            </p:cNvPr>
            <p:cNvSpPr txBox="1">
              <a:spLocks/>
            </p:cNvSpPr>
            <p:nvPr/>
          </p:nvSpPr>
          <p:spPr>
            <a:xfrm>
              <a:off x="4952640" y="2088776"/>
              <a:ext cx="4114800" cy="47064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Font typeface="Calibri" panose="020F050202020403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Carol Hansell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49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400" dirty="0"/>
          </a:p>
          <a:p>
            <a:pPr marL="0" indent="0" algn="ctr">
              <a:buNone/>
            </a:pPr>
            <a:r>
              <a:rPr lang="en-US" dirty="0"/>
              <a:t>Please join us next year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nsell McLaughlin Advisory">
  <a:themeElements>
    <a:clrScheme name="Hansel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6AF7C"/>
      </a:accent1>
      <a:accent2>
        <a:srgbClr val="C56C89"/>
      </a:accent2>
      <a:accent3>
        <a:srgbClr val="7188A8"/>
      </a:accent3>
      <a:accent4>
        <a:srgbClr val="D6803D"/>
      </a:accent4>
      <a:accent5>
        <a:srgbClr val="8D8F8A"/>
      </a:accent5>
      <a:accent6>
        <a:srgbClr val="82629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sell Widescreen Powerpoint Template.pptx" id="{EF03257D-5725-46A4-A0EC-4386B3126664}" vid="{C17BB7CB-F21A-42B8-8EBD-62323A040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Times New Roman</vt:lpstr>
      <vt:lpstr>Wingdings</vt:lpstr>
      <vt:lpstr>Blue Theme Template</vt:lpstr>
      <vt:lpstr>Hansell McLaughlin Advisory</vt:lpstr>
      <vt:lpstr>PAC ANNUAL CONFERENCE Professional Accounting Futures  October 29, 2021</vt:lpstr>
      <vt:lpstr>2021 Professional  Accounting Centre Futures Conference </vt:lpstr>
      <vt:lpstr>Truth and Reconciliation</vt:lpstr>
      <vt:lpstr>Diversity, Inclusion and Equity</vt:lpstr>
      <vt:lpstr>Environment, Social and Governance</vt:lpstr>
      <vt:lpstr>Misinformation</vt:lpstr>
      <vt:lpstr>PowerPoint Presentation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ANNUAL CONFERENCE Professional Accounting Futures  October 29, 2021</dc:title>
  <dc:creator>Abdullah Qaisar</dc:creator>
  <cp:lastModifiedBy>Abdullah Qaisar</cp:lastModifiedBy>
  <cp:revision>1</cp:revision>
  <dcterms:created xsi:type="dcterms:W3CDTF">2021-11-03T17:03:23Z</dcterms:created>
  <dcterms:modified xsi:type="dcterms:W3CDTF">2021-11-03T17:03:49Z</dcterms:modified>
</cp:coreProperties>
</file>