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92" r:id="rId5"/>
    <p:sldMasterId id="2147483835" r:id="rId6"/>
  </p:sldMasterIdLst>
  <p:notesMasterIdLst>
    <p:notesMasterId r:id="rId20"/>
  </p:notesMasterIdLst>
  <p:sldIdLst>
    <p:sldId id="271" r:id="rId7"/>
    <p:sldId id="12084" r:id="rId8"/>
    <p:sldId id="293" r:id="rId9"/>
    <p:sldId id="295" r:id="rId10"/>
    <p:sldId id="360" r:id="rId11"/>
    <p:sldId id="376" r:id="rId12"/>
    <p:sldId id="385" r:id="rId13"/>
    <p:sldId id="386" r:id="rId14"/>
    <p:sldId id="387" r:id="rId15"/>
    <p:sldId id="12085" r:id="rId16"/>
    <p:sldId id="12086" r:id="rId17"/>
    <p:sldId id="288"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6" autoAdjust="0"/>
    <p:restoredTop sz="94660"/>
  </p:normalViewPr>
  <p:slideViewPr>
    <p:cSldViewPr>
      <p:cViewPr varScale="1">
        <p:scale>
          <a:sx n="109" d="100"/>
          <a:sy n="109" d="100"/>
        </p:scale>
        <p:origin x="1608"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F7FB4-E840-43D1-B078-1ABB1DE160D5}" type="datetimeFigureOut">
              <a:rPr lang="en-US" smtClean="0"/>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60FCD-6DF1-43C3-8833-A2D6162F07FB}" type="slidenum">
              <a:rPr lang="en-US" smtClean="0"/>
              <a:t>‹#›</a:t>
            </a:fld>
            <a:endParaRPr lang="en-US"/>
          </a:p>
        </p:txBody>
      </p:sp>
    </p:spTree>
    <p:extLst>
      <p:ext uri="{BB962C8B-B14F-4D97-AF65-F5344CB8AC3E}">
        <p14:creationId xmlns:p14="http://schemas.microsoft.com/office/powerpoint/2010/main" val="74860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67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67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47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0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30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52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28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01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22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0715A-67F2-FB4B-AACD-DB8C5A6B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72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CA"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option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FE70F22-08B0-784C-B91C-8E27040F3A98}"/>
              </a:ext>
            </a:extLst>
          </p:cNvPr>
          <p:cNvSpPr/>
          <p:nvPr userDrawn="1"/>
        </p:nvSpPr>
        <p:spPr>
          <a:xfrm>
            <a:off x="0" y="3885282"/>
            <a:ext cx="9144000" cy="94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4" name="Text Placeholder 13">
            <a:extLst>
              <a:ext uri="{FF2B5EF4-FFF2-40B4-BE49-F238E27FC236}">
                <a16:creationId xmlns:a16="http://schemas.microsoft.com/office/drawing/2014/main" id="{55AA46D8-B90A-1C43-B3A7-FD44BCAD60F3}"/>
              </a:ext>
            </a:extLst>
          </p:cNvPr>
          <p:cNvSpPr>
            <a:spLocks noGrp="1"/>
          </p:cNvSpPr>
          <p:nvPr>
            <p:ph type="body" sz="quarter" idx="14" hasCustomPrompt="1"/>
          </p:nvPr>
        </p:nvSpPr>
        <p:spPr>
          <a:xfrm>
            <a:off x="415637" y="5526765"/>
            <a:ext cx="3202845" cy="410526"/>
          </a:xfrm>
          <a:prstGeom prst="rect">
            <a:avLst/>
          </a:prstGeom>
        </p:spPr>
        <p:txBody>
          <a:bodyPr lIns="0" tIns="0" rIns="0" bIns="0"/>
          <a:lstStyle>
            <a:lvl1pPr marL="0" indent="0">
              <a:lnSpc>
                <a:spcPct val="100000"/>
              </a:lnSpc>
              <a:spcBef>
                <a:spcPts val="0"/>
              </a:spcBef>
              <a:buFontTx/>
              <a:buNone/>
              <a:defRPr sz="1059" b="1">
                <a:solidFill>
                  <a:schemeClr val="accent1"/>
                </a:solidFill>
              </a:defRPr>
            </a:lvl1pPr>
            <a:lvl2pPr marL="443777" indent="0">
              <a:buFontTx/>
              <a:buNone/>
              <a:defRPr/>
            </a:lvl2pPr>
            <a:lvl3pPr marL="887553" indent="0">
              <a:buFontTx/>
              <a:buNone/>
              <a:defRPr/>
            </a:lvl3pPr>
            <a:lvl4pPr marL="1331330" indent="0">
              <a:buFontTx/>
              <a:buNone/>
              <a:defRPr/>
            </a:lvl4pPr>
            <a:lvl5pPr marL="1775106" indent="0">
              <a:buFontTx/>
              <a:buNone/>
              <a:defRPr/>
            </a:lvl5pPr>
          </a:lstStyle>
          <a:p>
            <a:pPr lvl="0"/>
            <a:r>
              <a:rPr lang="en-US" dirty="0"/>
              <a:t>INSERT YOUR NAME</a:t>
            </a:r>
          </a:p>
        </p:txBody>
      </p:sp>
      <p:sp>
        <p:nvSpPr>
          <p:cNvPr id="15" name="Subtitle 2">
            <a:extLst>
              <a:ext uri="{FF2B5EF4-FFF2-40B4-BE49-F238E27FC236}">
                <a16:creationId xmlns:a16="http://schemas.microsoft.com/office/drawing/2014/main" id="{0C0CDB96-83A7-F649-BD97-A8E7E70CD563}"/>
              </a:ext>
            </a:extLst>
          </p:cNvPr>
          <p:cNvSpPr>
            <a:spLocks noGrp="1"/>
          </p:cNvSpPr>
          <p:nvPr>
            <p:ph type="subTitle" idx="1" hasCustomPrompt="1"/>
          </p:nvPr>
        </p:nvSpPr>
        <p:spPr>
          <a:xfrm>
            <a:off x="415636" y="3878617"/>
            <a:ext cx="6699600" cy="941759"/>
          </a:xfrm>
          <a:prstGeom prst="rect">
            <a:avLst/>
          </a:prstGeom>
        </p:spPr>
        <p:txBody>
          <a:bodyPr lIns="0" tIns="0" rIns="0" bIns="0" anchor="ctr"/>
          <a:lstStyle>
            <a:lvl1pPr marL="0" indent="0" algn="l">
              <a:lnSpc>
                <a:spcPct val="100000"/>
              </a:lnSpc>
              <a:spcBef>
                <a:spcPts val="0"/>
              </a:spcBef>
              <a:buNone/>
              <a:defRPr sz="2471" b="1">
                <a:solidFill>
                  <a:schemeClr val="accent1"/>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dirty="0"/>
              <a:t>Presentation Title</a:t>
            </a:r>
          </a:p>
        </p:txBody>
      </p:sp>
      <p:grpSp>
        <p:nvGrpSpPr>
          <p:cNvPr id="10" name="Group 9">
            <a:extLst>
              <a:ext uri="{FF2B5EF4-FFF2-40B4-BE49-F238E27FC236}">
                <a16:creationId xmlns:a16="http://schemas.microsoft.com/office/drawing/2014/main" id="{C9606ECB-D453-8B4D-A042-A6692C07234A}"/>
              </a:ext>
            </a:extLst>
          </p:cNvPr>
          <p:cNvGrpSpPr/>
          <p:nvPr userDrawn="1"/>
        </p:nvGrpSpPr>
        <p:grpSpPr>
          <a:xfrm>
            <a:off x="0" y="0"/>
            <a:ext cx="9144000" cy="240926"/>
            <a:chOff x="0" y="803179"/>
            <a:chExt cx="10058400" cy="273050"/>
          </a:xfrm>
        </p:grpSpPr>
        <p:sp>
          <p:nvSpPr>
            <p:cNvPr id="11" name="Rectangle 10">
              <a:extLst>
                <a:ext uri="{FF2B5EF4-FFF2-40B4-BE49-F238E27FC236}">
                  <a16:creationId xmlns:a16="http://schemas.microsoft.com/office/drawing/2014/main" id="{14D1DACE-8AC7-F442-A39D-A601CB85FEB7}"/>
                </a:ext>
              </a:extLst>
            </p:cNvPr>
            <p:cNvSpPr/>
            <p:nvPr userDrawn="1"/>
          </p:nvSpPr>
          <p:spPr>
            <a:xfrm>
              <a:off x="0" y="803179"/>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nvGrpSpPr>
            <p:cNvPr id="9" name="Group 8">
              <a:extLst>
                <a:ext uri="{FF2B5EF4-FFF2-40B4-BE49-F238E27FC236}">
                  <a16:creationId xmlns:a16="http://schemas.microsoft.com/office/drawing/2014/main" id="{86881260-EF92-E54C-AFA9-DD1C35BF1097}"/>
                </a:ext>
              </a:extLst>
            </p:cNvPr>
            <p:cNvGrpSpPr/>
            <p:nvPr userDrawn="1"/>
          </p:nvGrpSpPr>
          <p:grpSpPr>
            <a:xfrm>
              <a:off x="457200" y="803179"/>
              <a:ext cx="2008174" cy="273050"/>
              <a:chOff x="395162" y="970321"/>
              <a:chExt cx="2008174" cy="273050"/>
            </a:xfrm>
          </p:grpSpPr>
          <p:sp>
            <p:nvSpPr>
              <p:cNvPr id="8" name="Rectangle 7">
                <a:extLst>
                  <a:ext uri="{FF2B5EF4-FFF2-40B4-BE49-F238E27FC236}">
                    <a16:creationId xmlns:a16="http://schemas.microsoft.com/office/drawing/2014/main" id="{3B3A6B61-98B8-6E4E-8338-1E192319F58C}"/>
                  </a:ext>
                </a:extLst>
              </p:cNvPr>
              <p:cNvSpPr/>
              <p:nvPr userDrawn="1"/>
            </p:nvSpPr>
            <p:spPr>
              <a:xfrm>
                <a:off x="395162" y="970321"/>
                <a:ext cx="405950" cy="273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7" name="Rectangle 16">
                <a:extLst>
                  <a:ext uri="{FF2B5EF4-FFF2-40B4-BE49-F238E27FC236}">
                    <a16:creationId xmlns:a16="http://schemas.microsoft.com/office/drawing/2014/main" id="{20AFD090-4F7D-264D-A4BD-AE22C401367E}"/>
                  </a:ext>
                </a:extLst>
              </p:cNvPr>
              <p:cNvSpPr/>
              <p:nvPr userDrawn="1"/>
            </p:nvSpPr>
            <p:spPr>
              <a:xfrm>
                <a:off x="795718" y="970321"/>
                <a:ext cx="405950" cy="273050"/>
              </a:xfrm>
              <a:prstGeom prst="rect">
                <a:avLst/>
              </a:prstGeom>
              <a:solidFill>
                <a:srgbClr val="8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8" name="Rectangle 17">
                <a:extLst>
                  <a:ext uri="{FF2B5EF4-FFF2-40B4-BE49-F238E27FC236}">
                    <a16:creationId xmlns:a16="http://schemas.microsoft.com/office/drawing/2014/main" id="{4F6D3310-93E7-044B-9EA8-3420D0ED9C71}"/>
                  </a:ext>
                </a:extLst>
              </p:cNvPr>
              <p:cNvSpPr/>
              <p:nvPr userDrawn="1"/>
            </p:nvSpPr>
            <p:spPr>
              <a:xfrm>
                <a:off x="1196274" y="970321"/>
                <a:ext cx="405950" cy="273050"/>
              </a:xfrm>
              <a:prstGeom prst="rect">
                <a:avLst/>
              </a:prstGeom>
              <a:solidFill>
                <a:srgbClr val="9EB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9" name="Rectangle 18">
                <a:extLst>
                  <a:ext uri="{FF2B5EF4-FFF2-40B4-BE49-F238E27FC236}">
                    <a16:creationId xmlns:a16="http://schemas.microsoft.com/office/drawing/2014/main" id="{E59F5A85-F873-5F49-9894-F2A4FF64A1D1}"/>
                  </a:ext>
                </a:extLst>
              </p:cNvPr>
              <p:cNvSpPr/>
              <p:nvPr userDrawn="1"/>
            </p:nvSpPr>
            <p:spPr>
              <a:xfrm>
                <a:off x="1596830" y="970321"/>
                <a:ext cx="405950" cy="273050"/>
              </a:xfrm>
              <a:prstGeom prst="rect">
                <a:avLst/>
              </a:prstGeom>
              <a:solidFill>
                <a:srgbClr val="C7C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20" name="Rectangle 19">
                <a:extLst>
                  <a:ext uri="{FF2B5EF4-FFF2-40B4-BE49-F238E27FC236}">
                    <a16:creationId xmlns:a16="http://schemas.microsoft.com/office/drawing/2014/main" id="{B06C4313-66B4-704C-8E9E-67F8D3895A9C}"/>
                  </a:ext>
                </a:extLst>
              </p:cNvPr>
              <p:cNvSpPr/>
              <p:nvPr userDrawn="1"/>
            </p:nvSpPr>
            <p:spPr>
              <a:xfrm>
                <a:off x="1997386" y="970321"/>
                <a:ext cx="405950" cy="273050"/>
              </a:xfrm>
              <a:prstGeom prst="rect">
                <a:avLst/>
              </a:prstGeom>
              <a:solidFill>
                <a:srgbClr val="F6E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grpSp>
      <p:sp>
        <p:nvSpPr>
          <p:cNvPr id="26" name="Text Placeholder 13">
            <a:extLst>
              <a:ext uri="{FF2B5EF4-FFF2-40B4-BE49-F238E27FC236}">
                <a16:creationId xmlns:a16="http://schemas.microsoft.com/office/drawing/2014/main" id="{72C9FE9D-1C2C-CB41-9963-D98635D0D1DC}"/>
              </a:ext>
            </a:extLst>
          </p:cNvPr>
          <p:cNvSpPr>
            <a:spLocks noGrp="1"/>
          </p:cNvSpPr>
          <p:nvPr>
            <p:ph type="body" sz="quarter" idx="15" hasCustomPrompt="1"/>
          </p:nvPr>
        </p:nvSpPr>
        <p:spPr>
          <a:xfrm>
            <a:off x="415638" y="1462369"/>
            <a:ext cx="1092425" cy="124664"/>
          </a:xfrm>
          <a:prstGeom prst="rect">
            <a:avLst/>
          </a:prstGeom>
        </p:spPr>
        <p:txBody>
          <a:bodyPr lIns="0" tIns="0" rIns="0" bIns="0"/>
          <a:lstStyle>
            <a:lvl1pPr marL="0" indent="0">
              <a:lnSpc>
                <a:spcPct val="100000"/>
              </a:lnSpc>
              <a:spcBef>
                <a:spcPts val="0"/>
              </a:spcBef>
              <a:buFontTx/>
              <a:buNone/>
              <a:defRPr sz="1059">
                <a:solidFill>
                  <a:schemeClr val="accent1"/>
                </a:solidFill>
              </a:defRPr>
            </a:lvl1pPr>
            <a:lvl2pPr marL="443777" indent="0">
              <a:buFontTx/>
              <a:buNone/>
              <a:defRPr/>
            </a:lvl2pPr>
            <a:lvl3pPr marL="887553" indent="0">
              <a:buFontTx/>
              <a:buNone/>
              <a:defRPr/>
            </a:lvl3pPr>
            <a:lvl4pPr marL="1331330" indent="0">
              <a:buFontTx/>
              <a:buNone/>
              <a:defRPr/>
            </a:lvl4pPr>
            <a:lvl5pPr marL="1775106" indent="0">
              <a:buFontTx/>
              <a:buNone/>
              <a:defRPr/>
            </a:lvl5pPr>
          </a:lstStyle>
          <a:p>
            <a:pPr lvl="0"/>
            <a:r>
              <a:rPr lang="en-US" dirty="0"/>
              <a:t>INSERT DATE</a:t>
            </a:r>
          </a:p>
        </p:txBody>
      </p:sp>
      <p:sp>
        <p:nvSpPr>
          <p:cNvPr id="2" name="Footer Placeholder 1">
            <a:extLst>
              <a:ext uri="{FF2B5EF4-FFF2-40B4-BE49-F238E27FC236}">
                <a16:creationId xmlns:a16="http://schemas.microsoft.com/office/drawing/2014/main" id="{8AA8D45A-437E-B34A-8971-3AAA5CC33BD3}"/>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DA4538EC-E048-AF47-8B47-BB478574BD74}"/>
              </a:ext>
            </a:extLst>
          </p:cNvPr>
          <p:cNvSpPr>
            <a:spLocks noGrp="1"/>
          </p:cNvSpPr>
          <p:nvPr>
            <p:ph type="sldNum" sz="quarter" idx="17"/>
          </p:nvPr>
        </p:nvSpPr>
        <p:spPr/>
        <p:txBody>
          <a:bodyPr/>
          <a:lstStyle/>
          <a:p>
            <a:fld id="{41BB9EB4-5590-894F-BB05-E6FF5F553F44}" type="slidenum">
              <a:rPr lang="en-US" smtClean="0"/>
              <a:pPr/>
              <a:t>‹#›</a:t>
            </a:fld>
            <a:endParaRPr lang="en-US" dirty="0"/>
          </a:p>
        </p:txBody>
      </p:sp>
      <p:pic>
        <p:nvPicPr>
          <p:cNvPr id="28" name="Picture 27">
            <a:extLst>
              <a:ext uri="{FF2B5EF4-FFF2-40B4-BE49-F238E27FC236}">
                <a16:creationId xmlns:a16="http://schemas.microsoft.com/office/drawing/2014/main" id="{6192792D-3CE7-C541-8C9F-3255CE0122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13241575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option 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9C6E2BD-3711-9E42-8111-3CB940AD69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2087672"/>
            <a:ext cx="9143987" cy="1797608"/>
          </a:xfrm>
          <a:prstGeom prst="rect">
            <a:avLst/>
          </a:prstGeom>
        </p:spPr>
      </p:pic>
      <p:sp>
        <p:nvSpPr>
          <p:cNvPr id="23" name="Rectangle 22">
            <a:extLst>
              <a:ext uri="{FF2B5EF4-FFF2-40B4-BE49-F238E27FC236}">
                <a16:creationId xmlns:a16="http://schemas.microsoft.com/office/drawing/2014/main" id="{5FE70F22-08B0-784C-B91C-8E27040F3A98}"/>
              </a:ext>
            </a:extLst>
          </p:cNvPr>
          <p:cNvSpPr/>
          <p:nvPr userDrawn="1"/>
        </p:nvSpPr>
        <p:spPr>
          <a:xfrm>
            <a:off x="0" y="3885282"/>
            <a:ext cx="9144000" cy="94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4" name="Text Placeholder 13">
            <a:extLst>
              <a:ext uri="{FF2B5EF4-FFF2-40B4-BE49-F238E27FC236}">
                <a16:creationId xmlns:a16="http://schemas.microsoft.com/office/drawing/2014/main" id="{55AA46D8-B90A-1C43-B3A7-FD44BCAD60F3}"/>
              </a:ext>
            </a:extLst>
          </p:cNvPr>
          <p:cNvSpPr>
            <a:spLocks noGrp="1"/>
          </p:cNvSpPr>
          <p:nvPr>
            <p:ph type="body" sz="quarter" idx="14" hasCustomPrompt="1"/>
          </p:nvPr>
        </p:nvSpPr>
        <p:spPr>
          <a:xfrm>
            <a:off x="415637" y="5526765"/>
            <a:ext cx="3202845" cy="410526"/>
          </a:xfrm>
          <a:prstGeom prst="rect">
            <a:avLst/>
          </a:prstGeom>
        </p:spPr>
        <p:txBody>
          <a:bodyPr lIns="0" tIns="0" rIns="0" bIns="0"/>
          <a:lstStyle>
            <a:lvl1pPr marL="0" indent="0">
              <a:lnSpc>
                <a:spcPct val="100000"/>
              </a:lnSpc>
              <a:spcBef>
                <a:spcPts val="0"/>
              </a:spcBef>
              <a:buFontTx/>
              <a:buNone/>
              <a:defRPr sz="1059" b="1">
                <a:solidFill>
                  <a:schemeClr val="accent1"/>
                </a:solidFill>
              </a:defRPr>
            </a:lvl1pPr>
            <a:lvl2pPr marL="443777" indent="0">
              <a:buFontTx/>
              <a:buNone/>
              <a:defRPr/>
            </a:lvl2pPr>
            <a:lvl3pPr marL="887553" indent="0">
              <a:buFontTx/>
              <a:buNone/>
              <a:defRPr/>
            </a:lvl3pPr>
            <a:lvl4pPr marL="1331330" indent="0">
              <a:buFontTx/>
              <a:buNone/>
              <a:defRPr/>
            </a:lvl4pPr>
            <a:lvl5pPr marL="1775106" indent="0">
              <a:buFontTx/>
              <a:buNone/>
              <a:defRPr/>
            </a:lvl5pPr>
          </a:lstStyle>
          <a:p>
            <a:pPr lvl="0"/>
            <a:r>
              <a:rPr lang="en-US" dirty="0"/>
              <a:t>INSERT YOUR NAME</a:t>
            </a:r>
          </a:p>
        </p:txBody>
      </p:sp>
      <p:sp>
        <p:nvSpPr>
          <p:cNvPr id="15" name="Subtitle 2">
            <a:extLst>
              <a:ext uri="{FF2B5EF4-FFF2-40B4-BE49-F238E27FC236}">
                <a16:creationId xmlns:a16="http://schemas.microsoft.com/office/drawing/2014/main" id="{0C0CDB96-83A7-F649-BD97-A8E7E70CD563}"/>
              </a:ext>
            </a:extLst>
          </p:cNvPr>
          <p:cNvSpPr>
            <a:spLocks noGrp="1"/>
          </p:cNvSpPr>
          <p:nvPr>
            <p:ph type="subTitle" idx="1" hasCustomPrompt="1"/>
          </p:nvPr>
        </p:nvSpPr>
        <p:spPr>
          <a:xfrm>
            <a:off x="415636" y="3878617"/>
            <a:ext cx="6699600" cy="941759"/>
          </a:xfrm>
          <a:prstGeom prst="rect">
            <a:avLst/>
          </a:prstGeom>
        </p:spPr>
        <p:txBody>
          <a:bodyPr lIns="0" tIns="0" rIns="0" bIns="0" anchor="ctr"/>
          <a:lstStyle>
            <a:lvl1pPr marL="0" indent="0" algn="l">
              <a:lnSpc>
                <a:spcPct val="100000"/>
              </a:lnSpc>
              <a:spcBef>
                <a:spcPts val="0"/>
              </a:spcBef>
              <a:buNone/>
              <a:defRPr sz="2471" b="1">
                <a:solidFill>
                  <a:schemeClr val="accent1"/>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dirty="0"/>
              <a:t>Presentation Title</a:t>
            </a:r>
          </a:p>
        </p:txBody>
      </p:sp>
      <p:sp>
        <p:nvSpPr>
          <p:cNvPr id="26" name="Text Placeholder 13">
            <a:extLst>
              <a:ext uri="{FF2B5EF4-FFF2-40B4-BE49-F238E27FC236}">
                <a16:creationId xmlns:a16="http://schemas.microsoft.com/office/drawing/2014/main" id="{72C9FE9D-1C2C-CB41-9963-D98635D0D1DC}"/>
              </a:ext>
            </a:extLst>
          </p:cNvPr>
          <p:cNvSpPr>
            <a:spLocks noGrp="1"/>
          </p:cNvSpPr>
          <p:nvPr>
            <p:ph type="body" sz="quarter" idx="15" hasCustomPrompt="1"/>
          </p:nvPr>
        </p:nvSpPr>
        <p:spPr>
          <a:xfrm>
            <a:off x="415638" y="1462369"/>
            <a:ext cx="1092425" cy="124664"/>
          </a:xfrm>
          <a:prstGeom prst="rect">
            <a:avLst/>
          </a:prstGeom>
        </p:spPr>
        <p:txBody>
          <a:bodyPr lIns="0" tIns="0" rIns="0" bIns="0"/>
          <a:lstStyle>
            <a:lvl1pPr marL="0" indent="0">
              <a:lnSpc>
                <a:spcPct val="100000"/>
              </a:lnSpc>
              <a:spcBef>
                <a:spcPts val="0"/>
              </a:spcBef>
              <a:buFontTx/>
              <a:buNone/>
              <a:defRPr sz="1059">
                <a:solidFill>
                  <a:schemeClr val="accent1"/>
                </a:solidFill>
              </a:defRPr>
            </a:lvl1pPr>
            <a:lvl2pPr marL="443777" indent="0">
              <a:buFontTx/>
              <a:buNone/>
              <a:defRPr/>
            </a:lvl2pPr>
            <a:lvl3pPr marL="887553" indent="0">
              <a:buFontTx/>
              <a:buNone/>
              <a:defRPr/>
            </a:lvl3pPr>
            <a:lvl4pPr marL="1331330" indent="0">
              <a:buFontTx/>
              <a:buNone/>
              <a:defRPr/>
            </a:lvl4pPr>
            <a:lvl5pPr marL="1775106" indent="0">
              <a:buFontTx/>
              <a:buNone/>
              <a:defRPr/>
            </a:lvl5pPr>
          </a:lstStyle>
          <a:p>
            <a:pPr lvl="0"/>
            <a:r>
              <a:rPr lang="en-US" dirty="0"/>
              <a:t>INSERT DATE</a:t>
            </a:r>
          </a:p>
        </p:txBody>
      </p:sp>
      <p:grpSp>
        <p:nvGrpSpPr>
          <p:cNvPr id="21" name="Group 20">
            <a:extLst>
              <a:ext uri="{FF2B5EF4-FFF2-40B4-BE49-F238E27FC236}">
                <a16:creationId xmlns:a16="http://schemas.microsoft.com/office/drawing/2014/main" id="{C515B707-135E-4A4F-AE8F-5462C02E7781}"/>
              </a:ext>
            </a:extLst>
          </p:cNvPr>
          <p:cNvGrpSpPr/>
          <p:nvPr userDrawn="1"/>
        </p:nvGrpSpPr>
        <p:grpSpPr>
          <a:xfrm>
            <a:off x="0" y="0"/>
            <a:ext cx="9144000" cy="240926"/>
            <a:chOff x="0" y="803179"/>
            <a:chExt cx="10058400" cy="273050"/>
          </a:xfrm>
        </p:grpSpPr>
        <p:sp>
          <p:nvSpPr>
            <p:cNvPr id="22" name="Rectangle 21">
              <a:extLst>
                <a:ext uri="{FF2B5EF4-FFF2-40B4-BE49-F238E27FC236}">
                  <a16:creationId xmlns:a16="http://schemas.microsoft.com/office/drawing/2014/main" id="{7436C13A-6F13-2547-9F20-BF385B8AA31B}"/>
                </a:ext>
              </a:extLst>
            </p:cNvPr>
            <p:cNvSpPr/>
            <p:nvPr userDrawn="1"/>
          </p:nvSpPr>
          <p:spPr>
            <a:xfrm>
              <a:off x="0" y="803179"/>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nvGrpSpPr>
            <p:cNvPr id="24" name="Group 23">
              <a:extLst>
                <a:ext uri="{FF2B5EF4-FFF2-40B4-BE49-F238E27FC236}">
                  <a16:creationId xmlns:a16="http://schemas.microsoft.com/office/drawing/2014/main" id="{70DE5AB3-A472-CE42-9E16-25814ACBE0DA}"/>
                </a:ext>
              </a:extLst>
            </p:cNvPr>
            <p:cNvGrpSpPr/>
            <p:nvPr userDrawn="1"/>
          </p:nvGrpSpPr>
          <p:grpSpPr>
            <a:xfrm>
              <a:off x="457200" y="803179"/>
              <a:ext cx="2008174" cy="273050"/>
              <a:chOff x="395162" y="970321"/>
              <a:chExt cx="2008174" cy="273050"/>
            </a:xfrm>
          </p:grpSpPr>
          <p:sp>
            <p:nvSpPr>
              <p:cNvPr id="27" name="Rectangle 26">
                <a:extLst>
                  <a:ext uri="{FF2B5EF4-FFF2-40B4-BE49-F238E27FC236}">
                    <a16:creationId xmlns:a16="http://schemas.microsoft.com/office/drawing/2014/main" id="{F0C681D4-69F6-604D-A148-45BACE1738BC}"/>
                  </a:ext>
                </a:extLst>
              </p:cNvPr>
              <p:cNvSpPr/>
              <p:nvPr userDrawn="1"/>
            </p:nvSpPr>
            <p:spPr>
              <a:xfrm>
                <a:off x="395162" y="970321"/>
                <a:ext cx="405950" cy="273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28" name="Rectangle 27">
                <a:extLst>
                  <a:ext uri="{FF2B5EF4-FFF2-40B4-BE49-F238E27FC236}">
                    <a16:creationId xmlns:a16="http://schemas.microsoft.com/office/drawing/2014/main" id="{60E0647B-CEE9-9543-B221-A7F66BF79B1A}"/>
                  </a:ext>
                </a:extLst>
              </p:cNvPr>
              <p:cNvSpPr/>
              <p:nvPr userDrawn="1"/>
            </p:nvSpPr>
            <p:spPr>
              <a:xfrm>
                <a:off x="795718" y="970321"/>
                <a:ext cx="405950" cy="273050"/>
              </a:xfrm>
              <a:prstGeom prst="rect">
                <a:avLst/>
              </a:prstGeom>
              <a:solidFill>
                <a:srgbClr val="8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29" name="Rectangle 28">
                <a:extLst>
                  <a:ext uri="{FF2B5EF4-FFF2-40B4-BE49-F238E27FC236}">
                    <a16:creationId xmlns:a16="http://schemas.microsoft.com/office/drawing/2014/main" id="{1581D289-B8C4-ED4F-80ED-488DF32D12E8}"/>
                  </a:ext>
                </a:extLst>
              </p:cNvPr>
              <p:cNvSpPr/>
              <p:nvPr userDrawn="1"/>
            </p:nvSpPr>
            <p:spPr>
              <a:xfrm>
                <a:off x="1196274" y="970321"/>
                <a:ext cx="405950" cy="273050"/>
              </a:xfrm>
              <a:prstGeom prst="rect">
                <a:avLst/>
              </a:prstGeom>
              <a:solidFill>
                <a:srgbClr val="9EB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30" name="Rectangle 29">
                <a:extLst>
                  <a:ext uri="{FF2B5EF4-FFF2-40B4-BE49-F238E27FC236}">
                    <a16:creationId xmlns:a16="http://schemas.microsoft.com/office/drawing/2014/main" id="{EA0568E0-D06A-FB47-B12A-F32AB305C554}"/>
                  </a:ext>
                </a:extLst>
              </p:cNvPr>
              <p:cNvSpPr/>
              <p:nvPr userDrawn="1"/>
            </p:nvSpPr>
            <p:spPr>
              <a:xfrm>
                <a:off x="1596830" y="970321"/>
                <a:ext cx="405950" cy="273050"/>
              </a:xfrm>
              <a:prstGeom prst="rect">
                <a:avLst/>
              </a:prstGeom>
              <a:solidFill>
                <a:srgbClr val="C7C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31" name="Rectangle 30">
                <a:extLst>
                  <a:ext uri="{FF2B5EF4-FFF2-40B4-BE49-F238E27FC236}">
                    <a16:creationId xmlns:a16="http://schemas.microsoft.com/office/drawing/2014/main" id="{EF21C8EC-D726-AA4C-87FB-3946E6BB1D19}"/>
                  </a:ext>
                </a:extLst>
              </p:cNvPr>
              <p:cNvSpPr/>
              <p:nvPr userDrawn="1"/>
            </p:nvSpPr>
            <p:spPr>
              <a:xfrm>
                <a:off x="1997386" y="970321"/>
                <a:ext cx="405950" cy="273050"/>
              </a:xfrm>
              <a:prstGeom prst="rect">
                <a:avLst/>
              </a:prstGeom>
              <a:solidFill>
                <a:srgbClr val="F6E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grpSp>
      <p:pic>
        <p:nvPicPr>
          <p:cNvPr id="17" name="Picture 16">
            <a:extLst>
              <a:ext uri="{FF2B5EF4-FFF2-40B4-BE49-F238E27FC236}">
                <a16:creationId xmlns:a16="http://schemas.microsoft.com/office/drawing/2014/main" id="{B844D0D4-0387-3A41-ADC5-1C6B2FE844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400562937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969E22-31BA-C84C-8012-A0E15A7B68B6}"/>
              </a:ext>
            </a:extLst>
          </p:cNvPr>
          <p:cNvSpPr/>
          <p:nvPr userDrawn="1"/>
        </p:nvSpPr>
        <p:spPr>
          <a:xfrm>
            <a:off x="0" y="1327897"/>
            <a:ext cx="9144000" cy="40057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pic>
        <p:nvPicPr>
          <p:cNvPr id="14" name="Graphic 13">
            <a:extLst>
              <a:ext uri="{FF2B5EF4-FFF2-40B4-BE49-F238E27FC236}">
                <a16:creationId xmlns:a16="http://schemas.microsoft.com/office/drawing/2014/main" id="{FBC2D55F-B528-B049-A9CE-8B8FADC503A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278100"/>
            <a:ext cx="9144000" cy="49306"/>
          </a:xfrm>
          <a:prstGeom prst="rect">
            <a:avLst/>
          </a:prstGeom>
        </p:spPr>
      </p:pic>
      <p:pic>
        <p:nvPicPr>
          <p:cNvPr id="19" name="Graphic 18">
            <a:extLst>
              <a:ext uri="{FF2B5EF4-FFF2-40B4-BE49-F238E27FC236}">
                <a16:creationId xmlns:a16="http://schemas.microsoft.com/office/drawing/2014/main" id="{E94B4177-467B-0642-8B40-93B8EF94F58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8783" y="1880254"/>
            <a:ext cx="3068677" cy="405139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15" name="Subtitle 2">
            <a:extLst>
              <a:ext uri="{FF2B5EF4-FFF2-40B4-BE49-F238E27FC236}">
                <a16:creationId xmlns:a16="http://schemas.microsoft.com/office/drawing/2014/main" id="{0C0CDB96-83A7-F649-BD97-A8E7E70CD563}"/>
              </a:ext>
            </a:extLst>
          </p:cNvPr>
          <p:cNvSpPr>
            <a:spLocks noGrp="1"/>
          </p:cNvSpPr>
          <p:nvPr>
            <p:ph type="subTitle" idx="1" hasCustomPrompt="1"/>
          </p:nvPr>
        </p:nvSpPr>
        <p:spPr>
          <a:xfrm>
            <a:off x="415637" y="2188427"/>
            <a:ext cx="4656666" cy="414473"/>
          </a:xfrm>
          <a:prstGeom prst="rect">
            <a:avLst/>
          </a:prstGeom>
        </p:spPr>
        <p:txBody>
          <a:bodyPr lIns="0" tIns="0" rIns="0" bIns="0"/>
          <a:lstStyle>
            <a:lvl1pPr marL="0" indent="0" algn="l">
              <a:buNone/>
              <a:defRPr sz="3883" b="0">
                <a:solidFill>
                  <a:schemeClr val="accent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dirty="0"/>
              <a:t>Section Header 2</a:t>
            </a:r>
          </a:p>
        </p:txBody>
      </p:sp>
      <p:sp>
        <p:nvSpPr>
          <p:cNvPr id="16" name="Text Placeholder 10">
            <a:extLst>
              <a:ext uri="{FF2B5EF4-FFF2-40B4-BE49-F238E27FC236}">
                <a16:creationId xmlns:a16="http://schemas.microsoft.com/office/drawing/2014/main" id="{EDEB8FF1-D69B-9D47-97C7-A556D41749FC}"/>
              </a:ext>
            </a:extLst>
          </p:cNvPr>
          <p:cNvSpPr>
            <a:spLocks noGrp="1"/>
          </p:cNvSpPr>
          <p:nvPr>
            <p:ph type="body" sz="quarter" idx="13" hasCustomPrompt="1"/>
          </p:nvPr>
        </p:nvSpPr>
        <p:spPr>
          <a:xfrm>
            <a:off x="415637" y="2856295"/>
            <a:ext cx="4656666" cy="272833"/>
          </a:xfrm>
          <a:prstGeom prst="rect">
            <a:avLst/>
          </a:prstGeom>
        </p:spPr>
        <p:txBody>
          <a:bodyPr lIns="0" tIns="0" rIns="0" bIns="0"/>
          <a:lstStyle>
            <a:lvl1pPr marL="0" indent="0">
              <a:buNone/>
              <a:defRPr sz="1765" b="0">
                <a:solidFill>
                  <a:srgbClr val="D6EDFF"/>
                </a:solidFill>
                <a:latin typeface="+mn-lt"/>
              </a:defRPr>
            </a:lvl1pPr>
            <a:lvl2pPr marL="443777" indent="0">
              <a:buNone/>
              <a:defRPr/>
            </a:lvl2pPr>
          </a:lstStyle>
          <a:p>
            <a:r>
              <a:rPr lang="fr-CA" altLang="en-US" sz="1765" b="1" dirty="0" err="1">
                <a:solidFill>
                  <a:schemeClr val="bg2"/>
                </a:solidFill>
              </a:rPr>
              <a:t>Subtitle</a:t>
            </a:r>
            <a:r>
              <a:rPr lang="fr-CA" altLang="en-US" sz="1765" b="1" dirty="0">
                <a:solidFill>
                  <a:schemeClr val="bg2"/>
                </a:solidFill>
              </a:rPr>
              <a:t> if </a:t>
            </a:r>
            <a:r>
              <a:rPr lang="fr-CA" altLang="en-US" sz="1765" b="1" dirty="0" err="1">
                <a:solidFill>
                  <a:schemeClr val="bg2"/>
                </a:solidFill>
              </a:rPr>
              <a:t>needed</a:t>
            </a:r>
            <a:endParaRPr lang="fr-CA" altLang="en-US" sz="1765" b="1" dirty="0">
              <a:solidFill>
                <a:schemeClr val="bg2"/>
              </a:solidFill>
            </a:endParaRPr>
          </a:p>
        </p:txBody>
      </p:sp>
      <p:pic>
        <p:nvPicPr>
          <p:cNvPr id="10" name="Picture 9">
            <a:extLst>
              <a:ext uri="{FF2B5EF4-FFF2-40B4-BE49-F238E27FC236}">
                <a16:creationId xmlns:a16="http://schemas.microsoft.com/office/drawing/2014/main" id="{3EFF19C8-CCC1-8847-A035-358564C4968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170518168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46E613-E397-9A40-B0B9-CDF70BB0A2F5}"/>
              </a:ext>
            </a:extLst>
          </p:cNvPr>
          <p:cNvGrpSpPr/>
          <p:nvPr userDrawn="1"/>
        </p:nvGrpSpPr>
        <p:grpSpPr>
          <a:xfrm>
            <a:off x="0" y="0"/>
            <a:ext cx="9144000" cy="1157940"/>
            <a:chOff x="0" y="0"/>
            <a:chExt cx="10058400" cy="1312332"/>
          </a:xfrm>
        </p:grpSpPr>
        <p:sp>
          <p:nvSpPr>
            <p:cNvPr id="13" name="Rectangle 12">
              <a:extLst>
                <a:ext uri="{FF2B5EF4-FFF2-40B4-BE49-F238E27FC236}">
                  <a16:creationId xmlns:a16="http://schemas.microsoft.com/office/drawing/2014/main" id="{18ABDE1E-4917-ED4C-B89E-01D05D97C4CF}"/>
                </a:ext>
              </a:extLst>
            </p:cNvPr>
            <p:cNvSpPr/>
            <p:nvPr userDrawn="1"/>
          </p:nvSpPr>
          <p:spPr>
            <a:xfrm>
              <a:off x="0" y="273049"/>
              <a:ext cx="10058400" cy="1039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8" name="Rectangle 17">
              <a:extLst>
                <a:ext uri="{FF2B5EF4-FFF2-40B4-BE49-F238E27FC236}">
                  <a16:creationId xmlns:a16="http://schemas.microsoft.com/office/drawing/2014/main" id="{5EA3FAA6-3BB2-3748-9DE7-A21E0E68A74C}"/>
                </a:ext>
              </a:extLst>
            </p:cNvPr>
            <p:cNvSpPr/>
            <p:nvPr userDrawn="1"/>
          </p:nvSpPr>
          <p:spPr>
            <a:xfrm>
              <a:off x="0" y="0"/>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sp>
        <p:nvSpPr>
          <p:cNvPr id="2" name="Title 1"/>
          <p:cNvSpPr>
            <a:spLocks noGrp="1"/>
          </p:cNvSpPr>
          <p:nvPr>
            <p:ph type="ctrTitle" hasCustomPrompt="1"/>
          </p:nvPr>
        </p:nvSpPr>
        <p:spPr>
          <a:xfrm>
            <a:off x="415636" y="442451"/>
            <a:ext cx="6180915" cy="569364"/>
          </a:xfrm>
          <a:prstGeom prst="rect">
            <a:avLst/>
          </a:prstGeom>
        </p:spPr>
        <p:txBody>
          <a:bodyPr lIns="0" tIns="0" rIns="0" bIns="0" anchor="t"/>
          <a:lstStyle>
            <a:lvl1pPr algn="l">
              <a:defRPr sz="2118" b="1">
                <a:solidFill>
                  <a:schemeClr val="accent1"/>
                </a:solidFill>
                <a:latin typeface="+mn-lt"/>
              </a:defRPr>
            </a:lvl1pPr>
          </a:lstStyle>
          <a:p>
            <a:r>
              <a:rPr lang="fr-CA" altLang="en-US" sz="2118" b="1" dirty="0">
                <a:solidFill>
                  <a:schemeClr val="accent1"/>
                </a:solidFill>
              </a:rPr>
              <a:t>Page </a:t>
            </a:r>
            <a:r>
              <a:rPr lang="fr-CA" altLang="en-US" sz="2118" b="1" dirty="0" err="1">
                <a:solidFill>
                  <a:schemeClr val="accent1"/>
                </a:solidFill>
              </a:rPr>
              <a:t>Title</a:t>
            </a:r>
            <a:endParaRPr lang="en-US" sz="2118" b="1" dirty="0">
              <a:solidFill>
                <a:schemeClr val="accent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14" name="Text Placeholder 13">
            <a:extLst>
              <a:ext uri="{FF2B5EF4-FFF2-40B4-BE49-F238E27FC236}">
                <a16:creationId xmlns:a16="http://schemas.microsoft.com/office/drawing/2014/main" id="{55AA46D8-B90A-1C43-B3A7-FD44BCAD60F3}"/>
              </a:ext>
            </a:extLst>
          </p:cNvPr>
          <p:cNvSpPr>
            <a:spLocks noGrp="1"/>
          </p:cNvSpPr>
          <p:nvPr>
            <p:ph type="body" sz="quarter" idx="14" hasCustomPrompt="1"/>
          </p:nvPr>
        </p:nvSpPr>
        <p:spPr>
          <a:xfrm>
            <a:off x="415637" y="2400732"/>
            <a:ext cx="6180915" cy="3057805"/>
          </a:xfrm>
          <a:prstGeom prst="rect">
            <a:avLst/>
          </a:prstGeom>
        </p:spPr>
        <p:txBody>
          <a:bodyPr lIns="0" tIns="0" rIns="0" bIns="0"/>
          <a:lstStyle>
            <a:lvl1pPr marL="0" indent="0">
              <a:lnSpc>
                <a:spcPct val="100000"/>
              </a:lnSpc>
              <a:spcBef>
                <a:spcPts val="0"/>
              </a:spcBef>
              <a:buFontTx/>
              <a:buNone/>
              <a:defRPr sz="1412"/>
            </a:lvl1pPr>
            <a:lvl2pPr marL="443777" indent="0">
              <a:buFontTx/>
              <a:buNone/>
              <a:defRPr/>
            </a:lvl2pPr>
            <a:lvl3pPr marL="887553" indent="0">
              <a:buFontTx/>
              <a:buNone/>
              <a:defRPr/>
            </a:lvl3pPr>
            <a:lvl4pPr marL="1331330" indent="0">
              <a:buFontTx/>
              <a:buNone/>
              <a:defRPr/>
            </a:lvl4pPr>
            <a:lvl5pPr marL="1775106" indent="0">
              <a:buFontTx/>
              <a:buNone/>
              <a:defRPr/>
            </a:lvl5pPr>
          </a:lstStyle>
          <a:p>
            <a:pPr lvl="0"/>
            <a:r>
              <a:rPr lang="en-US" dirty="0"/>
              <a:t>Text</a:t>
            </a:r>
          </a:p>
        </p:txBody>
      </p:sp>
      <p:sp>
        <p:nvSpPr>
          <p:cNvPr id="15" name="Subtitle 2">
            <a:extLst>
              <a:ext uri="{FF2B5EF4-FFF2-40B4-BE49-F238E27FC236}">
                <a16:creationId xmlns:a16="http://schemas.microsoft.com/office/drawing/2014/main" id="{0C0CDB96-83A7-F649-BD97-A8E7E70CD563}"/>
              </a:ext>
            </a:extLst>
          </p:cNvPr>
          <p:cNvSpPr>
            <a:spLocks noGrp="1"/>
          </p:cNvSpPr>
          <p:nvPr>
            <p:ph type="subTitle" idx="1" hasCustomPrompt="1"/>
          </p:nvPr>
        </p:nvSpPr>
        <p:spPr>
          <a:xfrm>
            <a:off x="415636" y="1587034"/>
            <a:ext cx="6163405" cy="272833"/>
          </a:xfrm>
          <a:prstGeom prst="rect">
            <a:avLst/>
          </a:prstGeom>
        </p:spPr>
        <p:txBody>
          <a:bodyPr lIns="0" tIns="0" rIns="0" bIns="0"/>
          <a:lstStyle>
            <a:lvl1pPr marL="0" indent="0" algn="l">
              <a:buNone/>
              <a:defRPr sz="1765" b="1">
                <a:solidFill>
                  <a:schemeClr val="accent3"/>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fr-CA" altLang="en-US" sz="1765" b="1" dirty="0">
                <a:solidFill>
                  <a:schemeClr val="tx2"/>
                </a:solidFill>
              </a:rPr>
              <a:t>Main Header</a:t>
            </a:r>
          </a:p>
        </p:txBody>
      </p:sp>
      <p:sp>
        <p:nvSpPr>
          <p:cNvPr id="16" name="Text Placeholder 10">
            <a:extLst>
              <a:ext uri="{FF2B5EF4-FFF2-40B4-BE49-F238E27FC236}">
                <a16:creationId xmlns:a16="http://schemas.microsoft.com/office/drawing/2014/main" id="{EDEB8FF1-D69B-9D47-97C7-A556D41749FC}"/>
              </a:ext>
            </a:extLst>
          </p:cNvPr>
          <p:cNvSpPr>
            <a:spLocks noGrp="1"/>
          </p:cNvSpPr>
          <p:nvPr>
            <p:ph type="body" sz="quarter" idx="13" hasCustomPrompt="1"/>
          </p:nvPr>
        </p:nvSpPr>
        <p:spPr>
          <a:xfrm>
            <a:off x="415636" y="1859867"/>
            <a:ext cx="6180915" cy="272833"/>
          </a:xfrm>
          <a:prstGeom prst="rect">
            <a:avLst/>
          </a:prstGeom>
        </p:spPr>
        <p:txBody>
          <a:bodyPr lIns="0" tIns="0" rIns="0" bIns="0"/>
          <a:lstStyle>
            <a:lvl1pPr marL="0" indent="0">
              <a:buNone/>
              <a:defRPr sz="1412" b="1">
                <a:solidFill>
                  <a:schemeClr val="accent2"/>
                </a:solidFill>
              </a:defRPr>
            </a:lvl1pPr>
            <a:lvl2pPr marL="443777" indent="0">
              <a:buNone/>
              <a:defRPr/>
            </a:lvl2pPr>
          </a:lstStyle>
          <a:p>
            <a:r>
              <a:rPr lang="fr-CA" sz="1412" b="1" dirty="0" err="1">
                <a:solidFill>
                  <a:schemeClr val="bg2"/>
                </a:solidFill>
              </a:rPr>
              <a:t>Sub</a:t>
            </a:r>
            <a:r>
              <a:rPr lang="fr-CA" sz="1412" b="1" dirty="0">
                <a:solidFill>
                  <a:schemeClr val="bg2"/>
                </a:solidFill>
              </a:rPr>
              <a:t> Head </a:t>
            </a:r>
            <a:endParaRPr lang="en-US" sz="1412" b="1" dirty="0">
              <a:solidFill>
                <a:schemeClr val="bg2"/>
              </a:solidFill>
            </a:endParaRPr>
          </a:p>
        </p:txBody>
      </p:sp>
      <p:pic>
        <p:nvPicPr>
          <p:cNvPr id="17" name="Picture 16">
            <a:extLst>
              <a:ext uri="{FF2B5EF4-FFF2-40B4-BE49-F238E27FC236}">
                <a16:creationId xmlns:a16="http://schemas.microsoft.com/office/drawing/2014/main" id="{DE27B4D9-2984-9D40-BA68-EEC22C3D55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31940467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402657F-13B0-3D42-9413-C27FC5E7AC86}"/>
              </a:ext>
            </a:extLst>
          </p:cNvPr>
          <p:cNvGrpSpPr/>
          <p:nvPr userDrawn="1"/>
        </p:nvGrpSpPr>
        <p:grpSpPr>
          <a:xfrm>
            <a:off x="0" y="0"/>
            <a:ext cx="9144000" cy="1157940"/>
            <a:chOff x="0" y="0"/>
            <a:chExt cx="10058400" cy="1312332"/>
          </a:xfrm>
        </p:grpSpPr>
        <p:sp>
          <p:nvSpPr>
            <p:cNvPr id="13" name="Rectangle 12">
              <a:extLst>
                <a:ext uri="{FF2B5EF4-FFF2-40B4-BE49-F238E27FC236}">
                  <a16:creationId xmlns:a16="http://schemas.microsoft.com/office/drawing/2014/main" id="{B34A0DED-5D2B-8C4C-94A5-0BE52B0B27F6}"/>
                </a:ext>
              </a:extLst>
            </p:cNvPr>
            <p:cNvSpPr/>
            <p:nvPr userDrawn="1"/>
          </p:nvSpPr>
          <p:spPr>
            <a:xfrm>
              <a:off x="0" y="273049"/>
              <a:ext cx="10058400" cy="1039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4" name="Rectangle 13">
              <a:extLst>
                <a:ext uri="{FF2B5EF4-FFF2-40B4-BE49-F238E27FC236}">
                  <a16:creationId xmlns:a16="http://schemas.microsoft.com/office/drawing/2014/main" id="{09D83D11-7401-8542-92DA-10AFD3011FFC}"/>
                </a:ext>
              </a:extLst>
            </p:cNvPr>
            <p:cNvSpPr/>
            <p:nvPr userDrawn="1"/>
          </p:nvSpPr>
          <p:spPr>
            <a:xfrm>
              <a:off x="0" y="0"/>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sp>
        <p:nvSpPr>
          <p:cNvPr id="2" name="Title 1"/>
          <p:cNvSpPr>
            <a:spLocks noGrp="1"/>
          </p:cNvSpPr>
          <p:nvPr>
            <p:ph type="ctrTitle" hasCustomPrompt="1"/>
          </p:nvPr>
        </p:nvSpPr>
        <p:spPr>
          <a:xfrm>
            <a:off x="415636" y="442451"/>
            <a:ext cx="6180915" cy="569364"/>
          </a:xfrm>
          <a:prstGeom prst="rect">
            <a:avLst/>
          </a:prstGeom>
        </p:spPr>
        <p:txBody>
          <a:bodyPr lIns="0" tIns="0" rIns="0" bIns="0" anchor="t"/>
          <a:lstStyle>
            <a:lvl1pPr algn="l">
              <a:defRPr sz="2118" b="1">
                <a:solidFill>
                  <a:schemeClr val="accent1"/>
                </a:solidFill>
                <a:latin typeface="+mn-lt"/>
              </a:defRPr>
            </a:lvl1pPr>
          </a:lstStyle>
          <a:p>
            <a:r>
              <a:rPr lang="fr-CA" altLang="en-US" sz="2118" b="1" dirty="0">
                <a:solidFill>
                  <a:schemeClr val="accent1"/>
                </a:solidFill>
              </a:rPr>
              <a:t>Page </a:t>
            </a:r>
            <a:r>
              <a:rPr lang="fr-CA" altLang="en-US" sz="2118" b="1" dirty="0" err="1">
                <a:solidFill>
                  <a:schemeClr val="accent1"/>
                </a:solidFill>
              </a:rPr>
              <a:t>Title</a:t>
            </a:r>
            <a:endParaRPr lang="en-US" sz="2118" b="1" dirty="0">
              <a:solidFill>
                <a:schemeClr val="accent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7" name="Text Placeholder 6">
            <a:extLst>
              <a:ext uri="{FF2B5EF4-FFF2-40B4-BE49-F238E27FC236}">
                <a16:creationId xmlns:a16="http://schemas.microsoft.com/office/drawing/2014/main" id="{3D54BC32-6E63-5D40-B4FF-BCCE13EAB73D}"/>
              </a:ext>
            </a:extLst>
          </p:cNvPr>
          <p:cNvSpPr>
            <a:spLocks noGrp="1"/>
          </p:cNvSpPr>
          <p:nvPr>
            <p:ph type="body" sz="quarter" idx="15" hasCustomPrompt="1"/>
          </p:nvPr>
        </p:nvSpPr>
        <p:spPr>
          <a:xfrm>
            <a:off x="415636" y="2400733"/>
            <a:ext cx="6180915" cy="3057806"/>
          </a:xfrm>
          <a:prstGeom prst="rect">
            <a:avLst/>
          </a:prstGeom>
        </p:spPr>
        <p:txBody>
          <a:bodyPr lIns="0" tIns="0" rIns="0" bIns="0"/>
          <a:lstStyle>
            <a:lvl1pPr marL="221888" indent="-221888">
              <a:lnSpc>
                <a:spcPct val="100000"/>
              </a:lnSpc>
              <a:spcBef>
                <a:spcPts val="1059"/>
              </a:spcBef>
              <a:buFontTx/>
              <a:buBlip>
                <a:blip r:embed="rId2"/>
              </a:buBlip>
              <a:defRPr sz="1412"/>
            </a:lvl1pPr>
            <a:lvl2pPr marL="470672" indent="-224130">
              <a:lnSpc>
                <a:spcPct val="100000"/>
              </a:lnSpc>
              <a:spcBef>
                <a:spcPts val="1059"/>
              </a:spcBef>
              <a:buClr>
                <a:schemeClr val="tx2"/>
              </a:buClr>
              <a:buFont typeface="Wingdings" pitchFamily="2" charset="2"/>
              <a:buChar char="§"/>
              <a:tabLst/>
              <a:defRPr sz="1412"/>
            </a:lvl2pPr>
            <a:lvl3pPr>
              <a:lnSpc>
                <a:spcPct val="100000"/>
              </a:lnSpc>
              <a:spcBef>
                <a:spcPts val="1059"/>
              </a:spcBef>
              <a:defRPr sz="1412"/>
            </a:lvl3pPr>
            <a:lvl4pPr>
              <a:lnSpc>
                <a:spcPct val="100000"/>
              </a:lnSpc>
              <a:spcBef>
                <a:spcPts val="1059"/>
              </a:spcBef>
              <a:defRPr sz="1412"/>
            </a:lvl4pPr>
            <a:lvl5pPr>
              <a:lnSpc>
                <a:spcPct val="100000"/>
              </a:lnSpc>
              <a:spcBef>
                <a:spcPts val="1059"/>
              </a:spcBef>
              <a:defRPr sz="141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2">
            <a:extLst>
              <a:ext uri="{FF2B5EF4-FFF2-40B4-BE49-F238E27FC236}">
                <a16:creationId xmlns:a16="http://schemas.microsoft.com/office/drawing/2014/main" id="{081C6045-4922-FD4B-8B15-0555289AB3BD}"/>
              </a:ext>
            </a:extLst>
          </p:cNvPr>
          <p:cNvSpPr>
            <a:spLocks noGrp="1"/>
          </p:cNvSpPr>
          <p:nvPr>
            <p:ph type="subTitle" idx="1" hasCustomPrompt="1"/>
          </p:nvPr>
        </p:nvSpPr>
        <p:spPr>
          <a:xfrm>
            <a:off x="415636" y="1587034"/>
            <a:ext cx="6163405" cy="272833"/>
          </a:xfrm>
          <a:prstGeom prst="rect">
            <a:avLst/>
          </a:prstGeom>
        </p:spPr>
        <p:txBody>
          <a:bodyPr lIns="0" tIns="0" rIns="0" bIns="0"/>
          <a:lstStyle>
            <a:lvl1pPr marL="0" indent="0" algn="l">
              <a:buNone/>
              <a:defRPr sz="1765" b="1">
                <a:solidFill>
                  <a:schemeClr val="accent3"/>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fr-CA" altLang="en-US" sz="1765" b="1" dirty="0">
                <a:solidFill>
                  <a:schemeClr val="tx2"/>
                </a:solidFill>
              </a:rPr>
              <a:t>Main Header</a:t>
            </a:r>
          </a:p>
        </p:txBody>
      </p:sp>
      <p:sp>
        <p:nvSpPr>
          <p:cNvPr id="17" name="Text Placeholder 10">
            <a:extLst>
              <a:ext uri="{FF2B5EF4-FFF2-40B4-BE49-F238E27FC236}">
                <a16:creationId xmlns:a16="http://schemas.microsoft.com/office/drawing/2014/main" id="{70700B3E-B866-7C43-AAF9-5078D547090A}"/>
              </a:ext>
            </a:extLst>
          </p:cNvPr>
          <p:cNvSpPr>
            <a:spLocks noGrp="1"/>
          </p:cNvSpPr>
          <p:nvPr>
            <p:ph type="body" sz="quarter" idx="13" hasCustomPrompt="1"/>
          </p:nvPr>
        </p:nvSpPr>
        <p:spPr>
          <a:xfrm>
            <a:off x="415636" y="1859867"/>
            <a:ext cx="6180915" cy="272833"/>
          </a:xfrm>
          <a:prstGeom prst="rect">
            <a:avLst/>
          </a:prstGeom>
        </p:spPr>
        <p:txBody>
          <a:bodyPr lIns="0" tIns="0" rIns="0" bIns="0"/>
          <a:lstStyle>
            <a:lvl1pPr marL="0" indent="0">
              <a:buNone/>
              <a:defRPr sz="1412" b="1">
                <a:solidFill>
                  <a:schemeClr val="accent2"/>
                </a:solidFill>
              </a:defRPr>
            </a:lvl1pPr>
            <a:lvl2pPr marL="443777" indent="0">
              <a:buNone/>
              <a:defRPr/>
            </a:lvl2pPr>
          </a:lstStyle>
          <a:p>
            <a:r>
              <a:rPr lang="fr-CA" sz="1412" b="1" dirty="0" err="1">
                <a:solidFill>
                  <a:schemeClr val="bg2"/>
                </a:solidFill>
              </a:rPr>
              <a:t>Sub</a:t>
            </a:r>
            <a:r>
              <a:rPr lang="fr-CA" sz="1412" b="1" dirty="0">
                <a:solidFill>
                  <a:schemeClr val="bg2"/>
                </a:solidFill>
              </a:rPr>
              <a:t> Head </a:t>
            </a:r>
            <a:endParaRPr lang="en-US" sz="1412" b="1" dirty="0">
              <a:solidFill>
                <a:schemeClr val="bg2"/>
              </a:solidFill>
            </a:endParaRPr>
          </a:p>
        </p:txBody>
      </p:sp>
      <p:pic>
        <p:nvPicPr>
          <p:cNvPr id="15" name="Picture 14">
            <a:extLst>
              <a:ext uri="{FF2B5EF4-FFF2-40B4-BE49-F238E27FC236}">
                <a16:creationId xmlns:a16="http://schemas.microsoft.com/office/drawing/2014/main" id="{6E0EF931-8195-7840-BEB9-3EA2CEFA2D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367663694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C0298B-B332-D145-8F20-7B6EF9271443}"/>
              </a:ext>
            </a:extLst>
          </p:cNvPr>
          <p:cNvGrpSpPr/>
          <p:nvPr userDrawn="1"/>
        </p:nvGrpSpPr>
        <p:grpSpPr>
          <a:xfrm>
            <a:off x="0" y="0"/>
            <a:ext cx="9144000" cy="1157940"/>
            <a:chOff x="0" y="0"/>
            <a:chExt cx="10058400" cy="1312332"/>
          </a:xfrm>
        </p:grpSpPr>
        <p:sp>
          <p:nvSpPr>
            <p:cNvPr id="11" name="Rectangle 10">
              <a:extLst>
                <a:ext uri="{FF2B5EF4-FFF2-40B4-BE49-F238E27FC236}">
                  <a16:creationId xmlns:a16="http://schemas.microsoft.com/office/drawing/2014/main" id="{FFB182E1-4056-E44D-9057-18FAC5B98557}"/>
                </a:ext>
              </a:extLst>
            </p:cNvPr>
            <p:cNvSpPr/>
            <p:nvPr userDrawn="1"/>
          </p:nvSpPr>
          <p:spPr>
            <a:xfrm>
              <a:off x="0" y="273049"/>
              <a:ext cx="10058400" cy="1039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2" name="Rectangle 11">
              <a:extLst>
                <a:ext uri="{FF2B5EF4-FFF2-40B4-BE49-F238E27FC236}">
                  <a16:creationId xmlns:a16="http://schemas.microsoft.com/office/drawing/2014/main" id="{168DE2CE-4147-1647-BEDE-D1A53196BB43}"/>
                </a:ext>
              </a:extLst>
            </p:cNvPr>
            <p:cNvSpPr/>
            <p:nvPr userDrawn="1"/>
          </p:nvSpPr>
          <p:spPr>
            <a:xfrm>
              <a:off x="0" y="0"/>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sp>
        <p:nvSpPr>
          <p:cNvPr id="2" name="Title 1"/>
          <p:cNvSpPr>
            <a:spLocks noGrp="1"/>
          </p:cNvSpPr>
          <p:nvPr>
            <p:ph type="ctrTitle" hasCustomPrompt="1"/>
          </p:nvPr>
        </p:nvSpPr>
        <p:spPr>
          <a:xfrm>
            <a:off x="415636" y="442451"/>
            <a:ext cx="6180915" cy="569364"/>
          </a:xfrm>
          <a:prstGeom prst="rect">
            <a:avLst/>
          </a:prstGeom>
        </p:spPr>
        <p:txBody>
          <a:bodyPr lIns="0" tIns="0" rIns="0" bIns="0" anchor="t"/>
          <a:lstStyle>
            <a:lvl1pPr algn="l">
              <a:defRPr sz="2118" b="1">
                <a:solidFill>
                  <a:schemeClr val="accent1"/>
                </a:solidFill>
                <a:latin typeface="+mn-lt"/>
              </a:defRPr>
            </a:lvl1pPr>
          </a:lstStyle>
          <a:p>
            <a:r>
              <a:rPr lang="fr-CA" altLang="en-US" sz="2118" b="1" dirty="0">
                <a:solidFill>
                  <a:schemeClr val="accent1"/>
                </a:solidFill>
              </a:rPr>
              <a:t>Page </a:t>
            </a:r>
            <a:r>
              <a:rPr lang="fr-CA" altLang="en-US" sz="2118" b="1" dirty="0" err="1">
                <a:solidFill>
                  <a:schemeClr val="accent1"/>
                </a:solidFill>
              </a:rPr>
              <a:t>Title</a:t>
            </a:r>
            <a:endParaRPr lang="en-US" sz="2118" b="1" dirty="0">
              <a:solidFill>
                <a:schemeClr val="accent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14" name="Text Placeholder 13">
            <a:extLst>
              <a:ext uri="{FF2B5EF4-FFF2-40B4-BE49-F238E27FC236}">
                <a16:creationId xmlns:a16="http://schemas.microsoft.com/office/drawing/2014/main" id="{55AA46D8-B90A-1C43-B3A7-FD44BCAD60F3}"/>
              </a:ext>
            </a:extLst>
          </p:cNvPr>
          <p:cNvSpPr>
            <a:spLocks noGrp="1"/>
          </p:cNvSpPr>
          <p:nvPr>
            <p:ph type="body" sz="quarter" idx="14" hasCustomPrompt="1"/>
          </p:nvPr>
        </p:nvSpPr>
        <p:spPr>
          <a:xfrm>
            <a:off x="1733830" y="3053273"/>
            <a:ext cx="5604945" cy="2310452"/>
          </a:xfrm>
          <a:prstGeom prst="rect">
            <a:avLst/>
          </a:prstGeom>
        </p:spPr>
        <p:txBody>
          <a:bodyPr lIns="0" tIns="0" rIns="0" bIns="0"/>
          <a:lstStyle>
            <a:lvl1pPr marL="0" indent="0">
              <a:lnSpc>
                <a:spcPct val="100000"/>
              </a:lnSpc>
              <a:spcBef>
                <a:spcPts val="0"/>
              </a:spcBef>
              <a:buFontTx/>
              <a:buNone/>
              <a:defRPr sz="1588">
                <a:solidFill>
                  <a:schemeClr val="tx1"/>
                </a:solidFill>
              </a:defRPr>
            </a:lvl1pPr>
            <a:lvl2pPr marL="443777" indent="0">
              <a:buFontTx/>
              <a:buNone/>
              <a:defRPr/>
            </a:lvl2pPr>
            <a:lvl3pPr marL="887553" indent="0">
              <a:buFontTx/>
              <a:buNone/>
              <a:defRPr/>
            </a:lvl3pPr>
            <a:lvl4pPr marL="1331330" indent="0">
              <a:buFontTx/>
              <a:buNone/>
              <a:defRPr/>
            </a:lvl4pPr>
            <a:lvl5pPr marL="1775106" indent="0">
              <a:buFontTx/>
              <a:buNone/>
              <a:defRPr/>
            </a:lvl5pPr>
          </a:lstStyle>
          <a:p>
            <a:pPr lvl="0"/>
            <a:r>
              <a:rPr lang="en-US" dirty="0"/>
              <a:t>Quote</a:t>
            </a:r>
          </a:p>
        </p:txBody>
      </p:sp>
      <p:pic>
        <p:nvPicPr>
          <p:cNvPr id="13" name="Picture 12">
            <a:extLst>
              <a:ext uri="{FF2B5EF4-FFF2-40B4-BE49-F238E27FC236}">
                <a16:creationId xmlns:a16="http://schemas.microsoft.com/office/drawing/2014/main" id="{488740EB-9181-6A4B-98AE-0623E801B2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308176076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Graph - Full pag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AFD190-20BD-6A4B-BEC2-906CA7C99B29}"/>
              </a:ext>
            </a:extLst>
          </p:cNvPr>
          <p:cNvGrpSpPr/>
          <p:nvPr userDrawn="1"/>
        </p:nvGrpSpPr>
        <p:grpSpPr>
          <a:xfrm>
            <a:off x="0" y="0"/>
            <a:ext cx="9144000" cy="1157940"/>
            <a:chOff x="0" y="0"/>
            <a:chExt cx="10058400" cy="1312332"/>
          </a:xfrm>
        </p:grpSpPr>
        <p:sp>
          <p:nvSpPr>
            <p:cNvPr id="12" name="Rectangle 11">
              <a:extLst>
                <a:ext uri="{FF2B5EF4-FFF2-40B4-BE49-F238E27FC236}">
                  <a16:creationId xmlns:a16="http://schemas.microsoft.com/office/drawing/2014/main" id="{13904D53-BE05-6D4A-B7B9-3C4244D47AC2}"/>
                </a:ext>
              </a:extLst>
            </p:cNvPr>
            <p:cNvSpPr/>
            <p:nvPr userDrawn="1"/>
          </p:nvSpPr>
          <p:spPr>
            <a:xfrm>
              <a:off x="0" y="273049"/>
              <a:ext cx="10058400" cy="1039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3" name="Rectangle 12">
              <a:extLst>
                <a:ext uri="{FF2B5EF4-FFF2-40B4-BE49-F238E27FC236}">
                  <a16:creationId xmlns:a16="http://schemas.microsoft.com/office/drawing/2014/main" id="{B57C5AEB-D12E-7D41-9193-56CF720FD94B}"/>
                </a:ext>
              </a:extLst>
            </p:cNvPr>
            <p:cNvSpPr/>
            <p:nvPr userDrawn="1"/>
          </p:nvSpPr>
          <p:spPr>
            <a:xfrm>
              <a:off x="0" y="0"/>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sp>
        <p:nvSpPr>
          <p:cNvPr id="2" name="Title 1"/>
          <p:cNvSpPr>
            <a:spLocks noGrp="1"/>
          </p:cNvSpPr>
          <p:nvPr>
            <p:ph type="ctrTitle" hasCustomPrompt="1"/>
          </p:nvPr>
        </p:nvSpPr>
        <p:spPr>
          <a:xfrm>
            <a:off x="415636" y="442451"/>
            <a:ext cx="6180915" cy="569364"/>
          </a:xfrm>
          <a:prstGeom prst="rect">
            <a:avLst/>
          </a:prstGeom>
        </p:spPr>
        <p:txBody>
          <a:bodyPr lIns="0" tIns="0" rIns="0" bIns="0" anchor="t"/>
          <a:lstStyle>
            <a:lvl1pPr algn="l">
              <a:defRPr sz="2118" b="1">
                <a:solidFill>
                  <a:schemeClr val="accent1"/>
                </a:solidFill>
                <a:latin typeface="+mn-lt"/>
              </a:defRPr>
            </a:lvl1pPr>
          </a:lstStyle>
          <a:p>
            <a:r>
              <a:rPr lang="fr-CA" altLang="en-US" sz="2118" b="1" dirty="0">
                <a:solidFill>
                  <a:schemeClr val="accent1"/>
                </a:solidFill>
              </a:rPr>
              <a:t>Page </a:t>
            </a:r>
            <a:r>
              <a:rPr lang="fr-CA" altLang="en-US" sz="2118" b="1" dirty="0" err="1">
                <a:solidFill>
                  <a:schemeClr val="accent1"/>
                </a:solidFill>
              </a:rPr>
              <a:t>Title</a:t>
            </a:r>
            <a:endParaRPr lang="en-US" sz="2118" b="1" dirty="0">
              <a:solidFill>
                <a:schemeClr val="accent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7" name="Subtitle 2">
            <a:extLst>
              <a:ext uri="{FF2B5EF4-FFF2-40B4-BE49-F238E27FC236}">
                <a16:creationId xmlns:a16="http://schemas.microsoft.com/office/drawing/2014/main" id="{5C8255E6-CB86-BD47-A083-BDC2855AA32A}"/>
              </a:ext>
            </a:extLst>
          </p:cNvPr>
          <p:cNvSpPr>
            <a:spLocks noGrp="1"/>
          </p:cNvSpPr>
          <p:nvPr>
            <p:ph type="subTitle" idx="1" hasCustomPrompt="1"/>
          </p:nvPr>
        </p:nvSpPr>
        <p:spPr>
          <a:xfrm>
            <a:off x="415636" y="1587034"/>
            <a:ext cx="4572000" cy="356013"/>
          </a:xfrm>
          <a:prstGeom prst="rect">
            <a:avLst/>
          </a:prstGeom>
        </p:spPr>
        <p:txBody>
          <a:bodyPr lIns="0" tIns="0" rIns="0" bIns="0"/>
          <a:lstStyle>
            <a:lvl1pPr marL="0" indent="0" algn="l">
              <a:buNone/>
              <a:defRPr sz="1588" b="1">
                <a:solidFill>
                  <a:schemeClr val="accent3"/>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b="1" dirty="0">
                <a:solidFill>
                  <a:schemeClr val="tx1">
                    <a:lumMod val="65000"/>
                    <a:lumOff val="35000"/>
                  </a:schemeClr>
                </a:solidFill>
              </a:rPr>
              <a:t>Title for Graph or Table</a:t>
            </a:r>
          </a:p>
        </p:txBody>
      </p:sp>
      <p:pic>
        <p:nvPicPr>
          <p:cNvPr id="14" name="Picture 13">
            <a:extLst>
              <a:ext uri="{FF2B5EF4-FFF2-40B4-BE49-F238E27FC236}">
                <a16:creationId xmlns:a16="http://schemas.microsoft.com/office/drawing/2014/main" id="{7752D6C7-E689-EF40-B1F8-60DC46BDFE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4190123193"/>
      </p:ext>
    </p:extLst>
  </p:cSld>
  <p:clrMapOvr>
    <a:masterClrMapping/>
  </p:clrMapOvr>
  <p:extLst>
    <p:ext uri="{DCECCB84-F9BA-43D5-87BE-67443E8EF086}">
      <p15:sldGuideLst xmlns:p15="http://schemas.microsoft.com/office/powerpoint/2012/main">
        <p15:guide id="1" orient="horz" pos="4370">
          <p15:clr>
            <a:srgbClr val="FBAE40"/>
          </p15:clr>
        </p15:guide>
        <p15:guide id="2" orient="horz" pos="142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Graph - 2 half-page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B16BD8-98CF-4C42-A0CF-A4D828BC351E}"/>
              </a:ext>
            </a:extLst>
          </p:cNvPr>
          <p:cNvGrpSpPr/>
          <p:nvPr userDrawn="1"/>
        </p:nvGrpSpPr>
        <p:grpSpPr>
          <a:xfrm>
            <a:off x="0" y="0"/>
            <a:ext cx="9144000" cy="1157940"/>
            <a:chOff x="0" y="0"/>
            <a:chExt cx="10058400" cy="1312332"/>
          </a:xfrm>
        </p:grpSpPr>
        <p:sp>
          <p:nvSpPr>
            <p:cNvPr id="13" name="Rectangle 12">
              <a:extLst>
                <a:ext uri="{FF2B5EF4-FFF2-40B4-BE49-F238E27FC236}">
                  <a16:creationId xmlns:a16="http://schemas.microsoft.com/office/drawing/2014/main" id="{DFC942D3-1AB2-DC45-92FF-55D73D36C172}"/>
                </a:ext>
              </a:extLst>
            </p:cNvPr>
            <p:cNvSpPr/>
            <p:nvPr userDrawn="1"/>
          </p:nvSpPr>
          <p:spPr>
            <a:xfrm>
              <a:off x="0" y="273049"/>
              <a:ext cx="10058400" cy="1039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4" name="Rectangle 13">
              <a:extLst>
                <a:ext uri="{FF2B5EF4-FFF2-40B4-BE49-F238E27FC236}">
                  <a16:creationId xmlns:a16="http://schemas.microsoft.com/office/drawing/2014/main" id="{8C6DD79D-FB32-F649-934D-0EB1E39C6304}"/>
                </a:ext>
              </a:extLst>
            </p:cNvPr>
            <p:cNvSpPr/>
            <p:nvPr userDrawn="1"/>
          </p:nvSpPr>
          <p:spPr>
            <a:xfrm>
              <a:off x="0" y="0"/>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sp>
        <p:nvSpPr>
          <p:cNvPr id="2" name="Title 1"/>
          <p:cNvSpPr>
            <a:spLocks noGrp="1"/>
          </p:cNvSpPr>
          <p:nvPr>
            <p:ph type="ctrTitle" hasCustomPrompt="1"/>
          </p:nvPr>
        </p:nvSpPr>
        <p:spPr>
          <a:xfrm>
            <a:off x="415636" y="442451"/>
            <a:ext cx="6180915" cy="569364"/>
          </a:xfrm>
          <a:prstGeom prst="rect">
            <a:avLst/>
          </a:prstGeom>
        </p:spPr>
        <p:txBody>
          <a:bodyPr lIns="0" tIns="0" rIns="0" bIns="0" anchor="t"/>
          <a:lstStyle>
            <a:lvl1pPr algn="l">
              <a:defRPr sz="2118" b="1">
                <a:solidFill>
                  <a:schemeClr val="accent1"/>
                </a:solidFill>
                <a:latin typeface="+mn-lt"/>
              </a:defRPr>
            </a:lvl1pPr>
          </a:lstStyle>
          <a:p>
            <a:r>
              <a:rPr lang="fr-CA" altLang="en-US" sz="2118" b="1" dirty="0">
                <a:solidFill>
                  <a:schemeClr val="accent1"/>
                </a:solidFill>
              </a:rPr>
              <a:t>Page </a:t>
            </a:r>
            <a:r>
              <a:rPr lang="fr-CA" altLang="en-US" sz="2118" b="1" dirty="0" err="1">
                <a:solidFill>
                  <a:schemeClr val="accent1"/>
                </a:solidFill>
              </a:rPr>
              <a:t>Title</a:t>
            </a:r>
            <a:endParaRPr lang="en-US" sz="2118" b="1" dirty="0">
              <a:solidFill>
                <a:schemeClr val="accent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7" name="Subtitle 2">
            <a:extLst>
              <a:ext uri="{FF2B5EF4-FFF2-40B4-BE49-F238E27FC236}">
                <a16:creationId xmlns:a16="http://schemas.microsoft.com/office/drawing/2014/main" id="{5C8255E6-CB86-BD47-A083-BDC2855AA32A}"/>
              </a:ext>
            </a:extLst>
          </p:cNvPr>
          <p:cNvSpPr>
            <a:spLocks noGrp="1"/>
          </p:cNvSpPr>
          <p:nvPr>
            <p:ph type="subTitle" idx="1" hasCustomPrompt="1"/>
          </p:nvPr>
        </p:nvSpPr>
        <p:spPr>
          <a:xfrm>
            <a:off x="415637" y="1587034"/>
            <a:ext cx="3947103" cy="356013"/>
          </a:xfrm>
          <a:prstGeom prst="rect">
            <a:avLst/>
          </a:prstGeom>
        </p:spPr>
        <p:txBody>
          <a:bodyPr lIns="0" tIns="0" rIns="0" bIns="0"/>
          <a:lstStyle>
            <a:lvl1pPr marL="0" indent="0" algn="l">
              <a:buNone/>
              <a:defRPr sz="1588" b="1">
                <a:solidFill>
                  <a:schemeClr val="accent3"/>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b="1" dirty="0">
                <a:solidFill>
                  <a:schemeClr val="tx1">
                    <a:lumMod val="65000"/>
                    <a:lumOff val="35000"/>
                  </a:schemeClr>
                </a:solidFill>
              </a:rPr>
              <a:t>Title for Graph or Table</a:t>
            </a:r>
          </a:p>
        </p:txBody>
      </p:sp>
      <p:sp>
        <p:nvSpPr>
          <p:cNvPr id="11" name="Text Placeholder 10">
            <a:extLst>
              <a:ext uri="{FF2B5EF4-FFF2-40B4-BE49-F238E27FC236}">
                <a16:creationId xmlns:a16="http://schemas.microsoft.com/office/drawing/2014/main" id="{2FCE0150-67E9-6F4B-8134-0FA431F4639C}"/>
              </a:ext>
            </a:extLst>
          </p:cNvPr>
          <p:cNvSpPr>
            <a:spLocks noGrp="1"/>
          </p:cNvSpPr>
          <p:nvPr>
            <p:ph type="body" sz="quarter" idx="13" hasCustomPrompt="1"/>
          </p:nvPr>
        </p:nvSpPr>
        <p:spPr>
          <a:xfrm>
            <a:off x="4774046" y="1587034"/>
            <a:ext cx="3954318" cy="355787"/>
          </a:xfrm>
          <a:prstGeom prst="rect">
            <a:avLst/>
          </a:prstGeom>
        </p:spPr>
        <p:txBody>
          <a:bodyPr lIns="0" tIns="0" rIns="0" bIns="0"/>
          <a:lstStyle>
            <a:lvl1pPr marL="0" indent="0">
              <a:buNone/>
              <a:defRPr sz="1588" b="1">
                <a:solidFill>
                  <a:schemeClr val="accent3"/>
                </a:solidFill>
              </a:defRPr>
            </a:lvl1pPr>
            <a:lvl2pPr marL="443777" indent="0">
              <a:buNone/>
              <a:defRPr sz="1412"/>
            </a:lvl2pPr>
            <a:lvl3pPr marL="887553" indent="0">
              <a:buNone/>
              <a:defRPr sz="1412"/>
            </a:lvl3pPr>
            <a:lvl4pPr marL="1331330" indent="0">
              <a:buNone/>
              <a:defRPr sz="1412"/>
            </a:lvl4pPr>
            <a:lvl5pPr marL="1775106" indent="0">
              <a:buNone/>
              <a:defRPr sz="1412"/>
            </a:lvl5pPr>
          </a:lstStyle>
          <a:p>
            <a:r>
              <a:rPr lang="en-US" b="1" dirty="0">
                <a:solidFill>
                  <a:schemeClr val="tx1">
                    <a:lumMod val="65000"/>
                    <a:lumOff val="35000"/>
                  </a:schemeClr>
                </a:solidFill>
              </a:rPr>
              <a:t>Title for Graph or Table</a:t>
            </a:r>
          </a:p>
        </p:txBody>
      </p:sp>
      <p:pic>
        <p:nvPicPr>
          <p:cNvPr id="15" name="Picture 14">
            <a:extLst>
              <a:ext uri="{FF2B5EF4-FFF2-40B4-BE49-F238E27FC236}">
                <a16:creationId xmlns:a16="http://schemas.microsoft.com/office/drawing/2014/main" id="{F04D69AA-A736-334F-909C-A723E792DA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97595789"/>
      </p:ext>
    </p:extLst>
  </p:cSld>
  <p:clrMapOvr>
    <a:masterClrMapping/>
  </p:clrMapOvr>
  <p:extLst>
    <p:ext uri="{DCECCB84-F9BA-43D5-87BE-67443E8EF086}">
      <p15:sldGuideLst xmlns:p15="http://schemas.microsoft.com/office/powerpoint/2012/main">
        <p15:guide id="1" orient="horz" pos="4370">
          <p15:clr>
            <a:srgbClr val="FBAE40"/>
          </p15:clr>
        </p15:guide>
        <p15:guide id="2" orient="horz" pos="1427">
          <p15:clr>
            <a:srgbClr val="FBAE40"/>
          </p15:clr>
        </p15:guide>
        <p15:guide id="3" pos="3023">
          <p15:clr>
            <a:srgbClr val="FBAE40"/>
          </p15:clr>
        </p15:guide>
        <p15:guide id="4" pos="33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1"/>
          </p:nvPr>
        </p:nvSpPr>
        <p:spPr>
          <a:xfrm>
            <a:off x="5292080" y="6356350"/>
            <a:ext cx="3039616" cy="365125"/>
          </a:xfrm>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 Half-pag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F88448-2A81-4143-9172-A5CE2F963D94}"/>
              </a:ext>
            </a:extLst>
          </p:cNvPr>
          <p:cNvGrpSpPr/>
          <p:nvPr userDrawn="1"/>
        </p:nvGrpSpPr>
        <p:grpSpPr>
          <a:xfrm>
            <a:off x="0" y="0"/>
            <a:ext cx="9144000" cy="1157940"/>
            <a:chOff x="0" y="0"/>
            <a:chExt cx="10058400" cy="1312332"/>
          </a:xfrm>
        </p:grpSpPr>
        <p:sp>
          <p:nvSpPr>
            <p:cNvPr id="15" name="Rectangle 14">
              <a:extLst>
                <a:ext uri="{FF2B5EF4-FFF2-40B4-BE49-F238E27FC236}">
                  <a16:creationId xmlns:a16="http://schemas.microsoft.com/office/drawing/2014/main" id="{6A2B0918-92F3-2C4A-9346-FACBD09A677B}"/>
                </a:ext>
              </a:extLst>
            </p:cNvPr>
            <p:cNvSpPr/>
            <p:nvPr userDrawn="1"/>
          </p:nvSpPr>
          <p:spPr>
            <a:xfrm>
              <a:off x="0" y="273049"/>
              <a:ext cx="10058400" cy="1039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6" name="Rectangle 15">
              <a:extLst>
                <a:ext uri="{FF2B5EF4-FFF2-40B4-BE49-F238E27FC236}">
                  <a16:creationId xmlns:a16="http://schemas.microsoft.com/office/drawing/2014/main" id="{D2DAEE36-5571-7F45-BCA4-30F81CF42F83}"/>
                </a:ext>
              </a:extLst>
            </p:cNvPr>
            <p:cNvSpPr/>
            <p:nvPr userDrawn="1"/>
          </p:nvSpPr>
          <p:spPr>
            <a:xfrm>
              <a:off x="0" y="0"/>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sp>
        <p:nvSpPr>
          <p:cNvPr id="2" name="Title 1"/>
          <p:cNvSpPr>
            <a:spLocks noGrp="1"/>
          </p:cNvSpPr>
          <p:nvPr>
            <p:ph type="ctrTitle" hasCustomPrompt="1"/>
          </p:nvPr>
        </p:nvSpPr>
        <p:spPr>
          <a:xfrm>
            <a:off x="415636" y="442451"/>
            <a:ext cx="6180915" cy="569364"/>
          </a:xfrm>
          <a:prstGeom prst="rect">
            <a:avLst/>
          </a:prstGeom>
        </p:spPr>
        <p:txBody>
          <a:bodyPr lIns="0" tIns="0" rIns="0" bIns="0" anchor="t"/>
          <a:lstStyle>
            <a:lvl1pPr algn="l">
              <a:defRPr sz="2118" b="1">
                <a:solidFill>
                  <a:schemeClr val="accent1"/>
                </a:solidFill>
                <a:latin typeface="+mn-lt"/>
              </a:defRPr>
            </a:lvl1pPr>
          </a:lstStyle>
          <a:p>
            <a:r>
              <a:rPr lang="fr-CA" altLang="en-US" sz="2118" b="1" dirty="0">
                <a:solidFill>
                  <a:schemeClr val="accent1"/>
                </a:solidFill>
              </a:rPr>
              <a:t>Page </a:t>
            </a:r>
            <a:r>
              <a:rPr lang="fr-CA" altLang="en-US" sz="2118" b="1" dirty="0" err="1">
                <a:solidFill>
                  <a:schemeClr val="accent1"/>
                </a:solidFill>
              </a:rPr>
              <a:t>Title</a:t>
            </a:r>
            <a:endParaRPr lang="en-US" sz="2118" b="1" dirty="0">
              <a:solidFill>
                <a:schemeClr val="accent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7" name="Text Placeholder 6">
            <a:extLst>
              <a:ext uri="{FF2B5EF4-FFF2-40B4-BE49-F238E27FC236}">
                <a16:creationId xmlns:a16="http://schemas.microsoft.com/office/drawing/2014/main" id="{3D54BC32-6E63-5D40-B4FF-BCCE13EAB73D}"/>
              </a:ext>
            </a:extLst>
          </p:cNvPr>
          <p:cNvSpPr>
            <a:spLocks noGrp="1"/>
          </p:cNvSpPr>
          <p:nvPr>
            <p:ph type="body" sz="quarter" idx="15" hasCustomPrompt="1"/>
          </p:nvPr>
        </p:nvSpPr>
        <p:spPr>
          <a:xfrm>
            <a:off x="415636" y="2391755"/>
            <a:ext cx="4156364" cy="3057806"/>
          </a:xfrm>
          <a:prstGeom prst="rect">
            <a:avLst/>
          </a:prstGeom>
        </p:spPr>
        <p:txBody>
          <a:bodyPr lIns="0" tIns="0" rIns="0" bIns="0"/>
          <a:lstStyle>
            <a:lvl1pPr marL="221888" indent="-221888">
              <a:lnSpc>
                <a:spcPct val="100000"/>
              </a:lnSpc>
              <a:spcBef>
                <a:spcPts val="1059"/>
              </a:spcBef>
              <a:buFontTx/>
              <a:buBlip>
                <a:blip r:embed="rId2"/>
              </a:buBlip>
              <a:defRPr sz="1412"/>
            </a:lvl1pPr>
            <a:lvl2pPr marL="470672" indent="-224130">
              <a:lnSpc>
                <a:spcPct val="100000"/>
              </a:lnSpc>
              <a:spcBef>
                <a:spcPts val="1059"/>
              </a:spcBef>
              <a:buClr>
                <a:schemeClr val="tx2"/>
              </a:buClr>
              <a:buFont typeface="Wingdings" pitchFamily="2" charset="2"/>
              <a:buChar char="§"/>
              <a:tabLst/>
              <a:defRPr sz="1412"/>
            </a:lvl2pPr>
            <a:lvl3pPr>
              <a:lnSpc>
                <a:spcPct val="100000"/>
              </a:lnSpc>
              <a:spcBef>
                <a:spcPts val="1059"/>
              </a:spcBef>
              <a:defRPr sz="1412"/>
            </a:lvl3pPr>
            <a:lvl4pPr>
              <a:lnSpc>
                <a:spcPct val="100000"/>
              </a:lnSpc>
              <a:spcBef>
                <a:spcPts val="1059"/>
              </a:spcBef>
              <a:defRPr sz="1412"/>
            </a:lvl4pPr>
            <a:lvl5pPr>
              <a:lnSpc>
                <a:spcPct val="100000"/>
              </a:lnSpc>
              <a:spcBef>
                <a:spcPts val="1059"/>
              </a:spcBef>
              <a:defRPr sz="141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a:extLst>
              <a:ext uri="{FF2B5EF4-FFF2-40B4-BE49-F238E27FC236}">
                <a16:creationId xmlns:a16="http://schemas.microsoft.com/office/drawing/2014/main" id="{22A5DD27-2DFD-8847-8851-986024BE5F3E}"/>
              </a:ext>
            </a:extLst>
          </p:cNvPr>
          <p:cNvSpPr>
            <a:spLocks noGrp="1"/>
          </p:cNvSpPr>
          <p:nvPr>
            <p:ph type="subTitle" idx="1" hasCustomPrompt="1"/>
          </p:nvPr>
        </p:nvSpPr>
        <p:spPr>
          <a:xfrm>
            <a:off x="415636" y="1587034"/>
            <a:ext cx="4156364" cy="272833"/>
          </a:xfrm>
          <a:prstGeom prst="rect">
            <a:avLst/>
          </a:prstGeom>
        </p:spPr>
        <p:txBody>
          <a:bodyPr lIns="0" tIns="0" rIns="0" bIns="0"/>
          <a:lstStyle>
            <a:lvl1pPr marL="0" indent="0" algn="l">
              <a:buNone/>
              <a:defRPr sz="1765" b="1">
                <a:solidFill>
                  <a:schemeClr val="accent3"/>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fr-CA" altLang="en-US" sz="1765" b="1" dirty="0">
                <a:solidFill>
                  <a:schemeClr val="tx2"/>
                </a:solidFill>
              </a:rPr>
              <a:t>Main Header</a:t>
            </a:r>
          </a:p>
        </p:txBody>
      </p:sp>
      <p:sp>
        <p:nvSpPr>
          <p:cNvPr id="14" name="Text Placeholder 10">
            <a:extLst>
              <a:ext uri="{FF2B5EF4-FFF2-40B4-BE49-F238E27FC236}">
                <a16:creationId xmlns:a16="http://schemas.microsoft.com/office/drawing/2014/main" id="{6594C98A-822F-9A4C-94CE-15EFC5087E57}"/>
              </a:ext>
            </a:extLst>
          </p:cNvPr>
          <p:cNvSpPr>
            <a:spLocks noGrp="1"/>
          </p:cNvSpPr>
          <p:nvPr>
            <p:ph type="body" sz="quarter" idx="13" hasCustomPrompt="1"/>
          </p:nvPr>
        </p:nvSpPr>
        <p:spPr>
          <a:xfrm>
            <a:off x="415637" y="1859867"/>
            <a:ext cx="4168172" cy="272833"/>
          </a:xfrm>
          <a:prstGeom prst="rect">
            <a:avLst/>
          </a:prstGeom>
        </p:spPr>
        <p:txBody>
          <a:bodyPr lIns="0" tIns="0" rIns="0" bIns="0"/>
          <a:lstStyle>
            <a:lvl1pPr marL="0" indent="0">
              <a:buNone/>
              <a:defRPr sz="1412" b="1">
                <a:solidFill>
                  <a:schemeClr val="accent2"/>
                </a:solidFill>
              </a:defRPr>
            </a:lvl1pPr>
            <a:lvl2pPr marL="443777" indent="0">
              <a:buNone/>
              <a:defRPr/>
            </a:lvl2pPr>
          </a:lstStyle>
          <a:p>
            <a:r>
              <a:rPr lang="fr-CA" sz="1412" b="1" dirty="0" err="1">
                <a:solidFill>
                  <a:schemeClr val="bg2"/>
                </a:solidFill>
              </a:rPr>
              <a:t>Sub</a:t>
            </a:r>
            <a:r>
              <a:rPr lang="fr-CA" sz="1412" b="1" dirty="0">
                <a:solidFill>
                  <a:schemeClr val="bg2"/>
                </a:solidFill>
              </a:rPr>
              <a:t> Head </a:t>
            </a:r>
            <a:endParaRPr lang="en-US" sz="1412" b="1" dirty="0">
              <a:solidFill>
                <a:schemeClr val="bg2"/>
              </a:solidFill>
            </a:endParaRPr>
          </a:p>
        </p:txBody>
      </p:sp>
      <p:pic>
        <p:nvPicPr>
          <p:cNvPr id="17" name="Picture 16">
            <a:extLst>
              <a:ext uri="{FF2B5EF4-FFF2-40B4-BE49-F238E27FC236}">
                <a16:creationId xmlns:a16="http://schemas.microsoft.com/office/drawing/2014/main" id="{67914560-517F-134E-812B-DE450582DB1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3390193141"/>
      </p:ext>
    </p:extLst>
  </p:cSld>
  <p:clrMapOvr>
    <a:masterClrMapping/>
  </p:clrMapOvr>
  <p:extLst>
    <p:ext uri="{DCECCB84-F9BA-43D5-87BE-67443E8EF086}">
      <p15:sldGuideLst xmlns:p15="http://schemas.microsoft.com/office/powerpoint/2012/main">
        <p15:guide id="1" pos="31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Half-pag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CA1419-1333-074B-BA98-662FC98820A0}"/>
              </a:ext>
            </a:extLst>
          </p:cNvPr>
          <p:cNvGrpSpPr/>
          <p:nvPr userDrawn="1"/>
        </p:nvGrpSpPr>
        <p:grpSpPr>
          <a:xfrm>
            <a:off x="0" y="0"/>
            <a:ext cx="9144000" cy="1157940"/>
            <a:chOff x="0" y="0"/>
            <a:chExt cx="10058400" cy="1312332"/>
          </a:xfrm>
        </p:grpSpPr>
        <p:sp>
          <p:nvSpPr>
            <p:cNvPr id="13" name="Rectangle 12">
              <a:extLst>
                <a:ext uri="{FF2B5EF4-FFF2-40B4-BE49-F238E27FC236}">
                  <a16:creationId xmlns:a16="http://schemas.microsoft.com/office/drawing/2014/main" id="{62619249-B049-7E41-ABAB-D97FCB3CCC6F}"/>
                </a:ext>
              </a:extLst>
            </p:cNvPr>
            <p:cNvSpPr/>
            <p:nvPr userDrawn="1"/>
          </p:nvSpPr>
          <p:spPr>
            <a:xfrm>
              <a:off x="0" y="273049"/>
              <a:ext cx="10058400" cy="1039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4" name="Rectangle 13">
              <a:extLst>
                <a:ext uri="{FF2B5EF4-FFF2-40B4-BE49-F238E27FC236}">
                  <a16:creationId xmlns:a16="http://schemas.microsoft.com/office/drawing/2014/main" id="{027D096A-BC57-C348-A214-FB557BE37361}"/>
                </a:ext>
              </a:extLst>
            </p:cNvPr>
            <p:cNvSpPr/>
            <p:nvPr userDrawn="1"/>
          </p:nvSpPr>
          <p:spPr>
            <a:xfrm>
              <a:off x="0" y="0"/>
              <a:ext cx="10058400" cy="273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grpSp>
      <p:sp>
        <p:nvSpPr>
          <p:cNvPr id="2" name="Title 1"/>
          <p:cNvSpPr>
            <a:spLocks noGrp="1"/>
          </p:cNvSpPr>
          <p:nvPr>
            <p:ph type="ctrTitle" hasCustomPrompt="1"/>
          </p:nvPr>
        </p:nvSpPr>
        <p:spPr>
          <a:xfrm>
            <a:off x="415636" y="442451"/>
            <a:ext cx="6180915" cy="569364"/>
          </a:xfrm>
          <a:prstGeom prst="rect">
            <a:avLst/>
          </a:prstGeom>
        </p:spPr>
        <p:txBody>
          <a:bodyPr lIns="0" tIns="0" rIns="0" bIns="0" anchor="t"/>
          <a:lstStyle>
            <a:lvl1pPr algn="l">
              <a:defRPr sz="2118" b="1">
                <a:solidFill>
                  <a:schemeClr val="accent1"/>
                </a:solidFill>
                <a:latin typeface="+mn-lt"/>
              </a:defRPr>
            </a:lvl1pPr>
          </a:lstStyle>
          <a:p>
            <a:r>
              <a:rPr lang="fr-CA" altLang="en-US" sz="2118" b="1" dirty="0">
                <a:solidFill>
                  <a:schemeClr val="accent1"/>
                </a:solidFill>
              </a:rPr>
              <a:t>Page </a:t>
            </a:r>
            <a:r>
              <a:rPr lang="fr-CA" altLang="en-US" sz="2118" b="1" dirty="0" err="1">
                <a:solidFill>
                  <a:schemeClr val="accent1"/>
                </a:solidFill>
              </a:rPr>
              <a:t>Title</a:t>
            </a:r>
            <a:endParaRPr lang="en-US" sz="2118" b="1" dirty="0">
              <a:solidFill>
                <a:schemeClr val="accent1"/>
              </a:solidFill>
            </a:endParaRPr>
          </a:p>
        </p:txBody>
      </p:sp>
      <p:sp>
        <p:nvSpPr>
          <p:cNvPr id="3" name="Subtitle 2"/>
          <p:cNvSpPr>
            <a:spLocks noGrp="1"/>
          </p:cNvSpPr>
          <p:nvPr>
            <p:ph type="subTitle" idx="1" hasCustomPrompt="1"/>
          </p:nvPr>
        </p:nvSpPr>
        <p:spPr>
          <a:xfrm>
            <a:off x="415636" y="1587034"/>
            <a:ext cx="4156364" cy="272833"/>
          </a:xfrm>
          <a:prstGeom prst="rect">
            <a:avLst/>
          </a:prstGeom>
        </p:spPr>
        <p:txBody>
          <a:bodyPr lIns="0" tIns="0" rIns="0" bIns="0"/>
          <a:lstStyle>
            <a:lvl1pPr marL="0" indent="0" algn="l">
              <a:buNone/>
              <a:defRPr sz="1765" b="1">
                <a:solidFill>
                  <a:schemeClr val="accent3"/>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fr-CA" altLang="en-US" sz="1765" b="1" dirty="0">
                <a:solidFill>
                  <a:schemeClr val="tx2"/>
                </a:solidFill>
              </a:rPr>
              <a:t>Main Header</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B9EB4-5590-894F-BB05-E6FF5F553F44}" type="slidenum">
              <a:rPr lang="en-US" smtClean="0"/>
              <a:t>‹#›</a:t>
            </a:fld>
            <a:endParaRPr lang="en-US" dirty="0"/>
          </a:p>
        </p:txBody>
      </p:sp>
      <p:sp>
        <p:nvSpPr>
          <p:cNvPr id="11" name="Text Placeholder 10">
            <a:extLst>
              <a:ext uri="{FF2B5EF4-FFF2-40B4-BE49-F238E27FC236}">
                <a16:creationId xmlns:a16="http://schemas.microsoft.com/office/drawing/2014/main" id="{941D6B5A-04F4-F24B-9DDA-E509D3821497}"/>
              </a:ext>
            </a:extLst>
          </p:cNvPr>
          <p:cNvSpPr>
            <a:spLocks noGrp="1"/>
          </p:cNvSpPr>
          <p:nvPr>
            <p:ph type="body" sz="quarter" idx="13" hasCustomPrompt="1"/>
          </p:nvPr>
        </p:nvSpPr>
        <p:spPr>
          <a:xfrm>
            <a:off x="415637" y="1859867"/>
            <a:ext cx="4168172" cy="272833"/>
          </a:xfrm>
          <a:prstGeom prst="rect">
            <a:avLst/>
          </a:prstGeom>
        </p:spPr>
        <p:txBody>
          <a:bodyPr lIns="0" tIns="0" rIns="0" bIns="0"/>
          <a:lstStyle>
            <a:lvl1pPr marL="0" indent="0">
              <a:buNone/>
              <a:defRPr sz="1412" b="1">
                <a:solidFill>
                  <a:schemeClr val="accent2"/>
                </a:solidFill>
              </a:defRPr>
            </a:lvl1pPr>
            <a:lvl2pPr marL="443777" indent="0">
              <a:buNone/>
              <a:defRPr/>
            </a:lvl2pPr>
          </a:lstStyle>
          <a:p>
            <a:r>
              <a:rPr lang="fr-CA" sz="1412" b="1" dirty="0" err="1">
                <a:solidFill>
                  <a:schemeClr val="bg2"/>
                </a:solidFill>
              </a:rPr>
              <a:t>Sub</a:t>
            </a:r>
            <a:r>
              <a:rPr lang="fr-CA" sz="1412" b="1" dirty="0">
                <a:solidFill>
                  <a:schemeClr val="bg2"/>
                </a:solidFill>
              </a:rPr>
              <a:t> Head </a:t>
            </a:r>
            <a:endParaRPr lang="en-US" sz="1412" b="1" dirty="0">
              <a:solidFill>
                <a:schemeClr val="bg2"/>
              </a:solidFill>
            </a:endParaRPr>
          </a:p>
        </p:txBody>
      </p:sp>
      <p:sp>
        <p:nvSpPr>
          <p:cNvPr id="7" name="Text Placeholder 6">
            <a:extLst>
              <a:ext uri="{FF2B5EF4-FFF2-40B4-BE49-F238E27FC236}">
                <a16:creationId xmlns:a16="http://schemas.microsoft.com/office/drawing/2014/main" id="{3D54BC32-6E63-5D40-B4FF-BCCE13EAB73D}"/>
              </a:ext>
            </a:extLst>
          </p:cNvPr>
          <p:cNvSpPr>
            <a:spLocks noGrp="1"/>
          </p:cNvSpPr>
          <p:nvPr>
            <p:ph type="body" sz="quarter" idx="15"/>
          </p:nvPr>
        </p:nvSpPr>
        <p:spPr>
          <a:xfrm>
            <a:off x="415636" y="2400733"/>
            <a:ext cx="4156364" cy="3057806"/>
          </a:xfrm>
          <a:prstGeom prst="rect">
            <a:avLst/>
          </a:prstGeom>
        </p:spPr>
        <p:txBody>
          <a:bodyPr lIns="0" tIns="0" rIns="0" bIns="0"/>
          <a:lstStyle>
            <a:lvl1pPr marL="0" indent="0">
              <a:lnSpc>
                <a:spcPct val="100000"/>
              </a:lnSpc>
              <a:spcBef>
                <a:spcPts val="0"/>
              </a:spcBef>
              <a:buFontTx/>
              <a:buNone/>
              <a:defRPr sz="1412"/>
            </a:lvl1pPr>
            <a:lvl2pPr marL="470672" indent="-224130">
              <a:lnSpc>
                <a:spcPct val="100000"/>
              </a:lnSpc>
              <a:spcBef>
                <a:spcPts val="1059"/>
              </a:spcBef>
              <a:buClr>
                <a:schemeClr val="accent2"/>
              </a:buClr>
              <a:buFont typeface="Wingdings" pitchFamily="2" charset="2"/>
              <a:buChar char="§"/>
              <a:tabLst/>
              <a:defRPr sz="1412"/>
            </a:lvl2pPr>
            <a:lvl3pPr>
              <a:lnSpc>
                <a:spcPct val="100000"/>
              </a:lnSpc>
              <a:spcBef>
                <a:spcPts val="1059"/>
              </a:spcBef>
              <a:defRPr sz="1412"/>
            </a:lvl3pPr>
            <a:lvl4pPr>
              <a:lnSpc>
                <a:spcPct val="100000"/>
              </a:lnSpc>
              <a:spcBef>
                <a:spcPts val="1059"/>
              </a:spcBef>
              <a:defRPr sz="1412"/>
            </a:lvl4pPr>
            <a:lvl5pPr>
              <a:lnSpc>
                <a:spcPct val="100000"/>
              </a:lnSpc>
              <a:spcBef>
                <a:spcPts val="1059"/>
              </a:spcBef>
              <a:defRPr sz="1412"/>
            </a:lvl5pPr>
          </a:lstStyle>
          <a:p>
            <a:pPr lvl="0"/>
            <a:r>
              <a:rPr lang="en-US" dirty="0"/>
              <a:t>Edit Master text styles</a:t>
            </a:r>
          </a:p>
        </p:txBody>
      </p:sp>
      <p:pic>
        <p:nvPicPr>
          <p:cNvPr id="15" name="Picture 14">
            <a:extLst>
              <a:ext uri="{FF2B5EF4-FFF2-40B4-BE49-F238E27FC236}">
                <a16:creationId xmlns:a16="http://schemas.microsoft.com/office/drawing/2014/main" id="{ABE4D25B-3EB0-AD48-84BF-0E3886CF5F8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56182" y="435302"/>
            <a:ext cx="4035824" cy="328493"/>
          </a:xfrm>
          <a:prstGeom prst="rect">
            <a:avLst/>
          </a:prstGeom>
        </p:spPr>
      </p:pic>
    </p:spTree>
    <p:extLst>
      <p:ext uri="{BB962C8B-B14F-4D97-AF65-F5344CB8AC3E}">
        <p14:creationId xmlns:p14="http://schemas.microsoft.com/office/powerpoint/2010/main" val="1592423223"/>
      </p:ext>
    </p:extLst>
  </p:cSld>
  <p:clrMapOvr>
    <a:masterClrMapping/>
  </p:clrMapOvr>
  <p:extLst>
    <p:ext uri="{DCECCB84-F9BA-43D5-87BE-67443E8EF086}">
      <p15:sldGuideLst xmlns:p15="http://schemas.microsoft.com/office/powerpoint/2012/main">
        <p15:guide id="1" pos="31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9C2C0-C493-5044-BF25-9FDA41C19EA1}"/>
              </a:ext>
            </a:extLst>
          </p:cNvPr>
          <p:cNvSpPr/>
          <p:nvPr userDrawn="1"/>
        </p:nvSpPr>
        <p:spPr>
          <a:xfrm>
            <a:off x="6872998" y="182992"/>
            <a:ext cx="1855366" cy="69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88" dirty="0"/>
              <a:t>v</a:t>
            </a:r>
          </a:p>
        </p:txBody>
      </p:sp>
    </p:spTree>
    <p:extLst>
      <p:ext uri="{BB962C8B-B14F-4D97-AF65-F5344CB8AC3E}">
        <p14:creationId xmlns:p14="http://schemas.microsoft.com/office/powerpoint/2010/main" val="2368212644"/>
      </p:ext>
    </p:extLst>
  </p:cSld>
  <p:clrMapOvr>
    <a:masterClrMapping/>
  </p:clrMapOvr>
  <p:extLst>
    <p:ext uri="{DCECCB84-F9BA-43D5-87BE-67443E8EF086}">
      <p15:sldGuideLst xmlns:p15="http://schemas.microsoft.com/office/powerpoint/2012/main">
        <p15:guide id="1" pos="31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58E518-9A31-5D42-8BF4-C11C7860BC76}"/>
              </a:ext>
            </a:extLst>
          </p:cNvPr>
          <p:cNvSpPr/>
          <p:nvPr userDrawn="1"/>
        </p:nvSpPr>
        <p:spPr>
          <a:xfrm>
            <a:off x="0" y="0"/>
            <a:ext cx="9144000" cy="332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sp>
        <p:nvSpPr>
          <p:cNvPr id="13" name="Rectangle 12">
            <a:extLst>
              <a:ext uri="{FF2B5EF4-FFF2-40B4-BE49-F238E27FC236}">
                <a16:creationId xmlns:a16="http://schemas.microsoft.com/office/drawing/2014/main" id="{842148DC-90FE-114B-838E-E03909CEAF4C}"/>
              </a:ext>
            </a:extLst>
          </p:cNvPr>
          <p:cNvSpPr/>
          <p:nvPr userDrawn="1"/>
        </p:nvSpPr>
        <p:spPr>
          <a:xfrm>
            <a:off x="0" y="3371550"/>
            <a:ext cx="9144000" cy="917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dirty="0"/>
          </a:p>
        </p:txBody>
      </p:sp>
      <p:pic>
        <p:nvPicPr>
          <p:cNvPr id="16" name="Graphic 15">
            <a:extLst>
              <a:ext uri="{FF2B5EF4-FFF2-40B4-BE49-F238E27FC236}">
                <a16:creationId xmlns:a16="http://schemas.microsoft.com/office/drawing/2014/main" id="{833BE8A8-4E23-7541-94DA-3AC88891FB0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322637"/>
            <a:ext cx="9144000" cy="49306"/>
          </a:xfrm>
          <a:prstGeom prst="rect">
            <a:avLst/>
          </a:prstGeom>
        </p:spPr>
      </p:pic>
      <p:pic>
        <p:nvPicPr>
          <p:cNvPr id="5" name="Graphic 4">
            <a:extLst>
              <a:ext uri="{FF2B5EF4-FFF2-40B4-BE49-F238E27FC236}">
                <a16:creationId xmlns:a16="http://schemas.microsoft.com/office/drawing/2014/main" id="{C230D19E-C5C9-BD4C-8A99-F00A080D84C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6726" y="520398"/>
            <a:ext cx="2464955" cy="3254335"/>
          </a:xfrm>
          <a:prstGeom prst="rect">
            <a:avLst/>
          </a:prstGeom>
        </p:spPr>
      </p:pic>
      <p:sp>
        <p:nvSpPr>
          <p:cNvPr id="6" name="Title 5">
            <a:extLst>
              <a:ext uri="{FF2B5EF4-FFF2-40B4-BE49-F238E27FC236}">
                <a16:creationId xmlns:a16="http://schemas.microsoft.com/office/drawing/2014/main" id="{7BF15068-4D75-B746-9B0F-0AF83B391748}"/>
              </a:ext>
            </a:extLst>
          </p:cNvPr>
          <p:cNvSpPr>
            <a:spLocks noGrp="1"/>
          </p:cNvSpPr>
          <p:nvPr>
            <p:ph type="title" hasCustomPrompt="1"/>
          </p:nvPr>
        </p:nvSpPr>
        <p:spPr>
          <a:xfrm>
            <a:off x="629228" y="3486058"/>
            <a:ext cx="7885545" cy="660979"/>
          </a:xfrm>
          <a:prstGeom prst="rect">
            <a:avLst/>
          </a:prstGeom>
        </p:spPr>
        <p:txBody>
          <a:bodyPr anchor="ctr"/>
          <a:lstStyle>
            <a:lvl1pPr algn="ctr">
              <a:defRPr sz="2471">
                <a:solidFill>
                  <a:schemeClr val="tx2"/>
                </a:solidFill>
                <a:latin typeface="+mn-lt"/>
              </a:defRPr>
            </a:lvl1pPr>
          </a:lstStyle>
          <a:p>
            <a:r>
              <a:rPr lang="en-US" dirty="0" err="1"/>
              <a:t>fieraprivatedebt.com</a:t>
            </a:r>
            <a:endParaRPr lang="en-CA" dirty="0"/>
          </a:p>
        </p:txBody>
      </p:sp>
      <p:pic>
        <p:nvPicPr>
          <p:cNvPr id="10" name="Picture 9">
            <a:extLst>
              <a:ext uri="{FF2B5EF4-FFF2-40B4-BE49-F238E27FC236}">
                <a16:creationId xmlns:a16="http://schemas.microsoft.com/office/drawing/2014/main" id="{1D81F6F7-E342-CD41-8AB2-0E8A6E12D4F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2936523" y="6145836"/>
            <a:ext cx="4035824" cy="328493"/>
          </a:xfrm>
          <a:prstGeom prst="rect">
            <a:avLst/>
          </a:prstGeom>
        </p:spPr>
      </p:pic>
    </p:spTree>
    <p:extLst>
      <p:ext uri="{BB962C8B-B14F-4D97-AF65-F5344CB8AC3E}">
        <p14:creationId xmlns:p14="http://schemas.microsoft.com/office/powerpoint/2010/main" val="81066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581325" y="1954221"/>
            <a:ext cx="3245009" cy="979702"/>
          </a:xfrm>
        </p:spPr>
        <p:txBody>
          <a:bodyPr/>
          <a:lstStyle>
            <a:lvl1pPr>
              <a:defRPr sz="224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7769544" y="4960938"/>
            <a:ext cx="918684"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55661178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7769544" y="4960938"/>
            <a:ext cx="918684"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299036353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9144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6834" y="869577"/>
            <a:ext cx="3634125"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4927343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8229600" cy="4834617"/>
          </a:xfrm>
        </p:spPr>
        <p:txBody>
          <a:bodyPr/>
          <a:lstStyle>
            <a:lvl1pPr marL="26731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499">
                <a:solidFill>
                  <a:schemeClr val="bg1"/>
                </a:solidFill>
              </a:defRPr>
            </a:lvl1pPr>
            <a:lvl2pPr marL="53463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349">
                <a:solidFill>
                  <a:schemeClr val="bg1"/>
                </a:solidFill>
              </a:defRPr>
            </a:lvl2pPr>
            <a:lvl3pPr marL="801958"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199">
                <a:solidFill>
                  <a:schemeClr val="bg1"/>
                </a:solidFill>
              </a:defRPr>
            </a:lvl3pPr>
            <a:lvl4pPr marL="106927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049">
                <a:solidFill>
                  <a:schemeClr val="bg1"/>
                </a:solidFill>
              </a:defRPr>
            </a:lvl4pPr>
            <a:lvl5pPr marL="133659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900">
                <a:solidFill>
                  <a:schemeClr val="bg1"/>
                </a:solidFill>
              </a:defRPr>
            </a:lvl5pPr>
          </a:lstStyle>
          <a:p>
            <a:pPr marL="267319" marR="0" lvl="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499" b="0" i="0" u="none" strike="noStrike" kern="1200" cap="none" spc="0" normalizeH="0" baseline="0" noProof="0" dirty="0">
                <a:ln>
                  <a:noFill/>
                </a:ln>
                <a:solidFill>
                  <a:prstClr val="white"/>
                </a:solidFill>
                <a:effectLst/>
                <a:uLnTx/>
                <a:uFillTx/>
                <a:latin typeface="Arial"/>
                <a:ea typeface="+mn-ea"/>
                <a:cs typeface="+mn-cs"/>
              </a:rPr>
              <a:t>Click to edit Master text styles</a:t>
            </a:r>
          </a:p>
          <a:p>
            <a:pPr marL="534639" marR="0" lvl="1"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349" b="0" i="0" u="none" strike="noStrike" kern="1200" cap="none" spc="0" normalizeH="0" baseline="0" noProof="0" dirty="0">
                <a:ln>
                  <a:noFill/>
                </a:ln>
                <a:solidFill>
                  <a:prstClr val="white"/>
                </a:solidFill>
                <a:effectLst/>
                <a:uLnTx/>
                <a:uFillTx/>
                <a:latin typeface="Arial"/>
                <a:ea typeface="+mn-ea"/>
                <a:cs typeface="+mn-cs"/>
              </a:rPr>
              <a:t>Second level</a:t>
            </a:r>
          </a:p>
          <a:p>
            <a:pPr marL="801958" marR="0" lvl="2"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199" b="0" i="0" u="none" strike="noStrike" kern="1200" cap="none" spc="0" normalizeH="0" baseline="0" noProof="0" dirty="0">
                <a:ln>
                  <a:noFill/>
                </a:ln>
                <a:solidFill>
                  <a:prstClr val="white"/>
                </a:solidFill>
                <a:effectLst/>
                <a:uLnTx/>
                <a:uFillTx/>
                <a:latin typeface="Arial"/>
                <a:ea typeface="+mn-ea"/>
                <a:cs typeface="+mn-cs"/>
              </a:rPr>
              <a:t>Third level</a:t>
            </a:r>
          </a:p>
          <a:p>
            <a:pPr marL="1069277" marR="0" lvl="3"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049" b="0" i="0" u="none" strike="noStrike" kern="1200" cap="none" spc="0" normalizeH="0" baseline="0" noProof="0" dirty="0">
                <a:ln>
                  <a:noFill/>
                </a:ln>
                <a:solidFill>
                  <a:prstClr val="white"/>
                </a:solidFill>
                <a:effectLst/>
                <a:uLnTx/>
                <a:uFillTx/>
                <a:latin typeface="Arial"/>
                <a:ea typeface="+mn-ea"/>
                <a:cs typeface="+mn-cs"/>
              </a:rPr>
              <a:t>Fourth level</a:t>
            </a:r>
          </a:p>
          <a:p>
            <a:pPr marL="1336597" marR="0" lvl="4"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Fifth level</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a:lvl1pPr>
          </a:lstStyle>
          <a:p>
            <a:r>
              <a:rPr lang="en-US" dirty="0"/>
              <a:t>29 October 2021</a:t>
            </a: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US" dirty="0"/>
              <a:t>Auditing under extreme uncertainty</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9688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D4764B8C-A770-4438-A6A9-5903BFD521A1}" type="datetime4">
              <a:rPr lang="en-US" smtClean="0"/>
              <a:t>November 3, 2021</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254064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dirty="0"/>
          </a:p>
        </p:txBody>
      </p:sp>
      <p:sp>
        <p:nvSpPr>
          <p:cNvPr id="2" name="Title 1"/>
          <p:cNvSpPr>
            <a:spLocks noGrp="1"/>
          </p:cNvSpPr>
          <p:nvPr>
            <p:ph type="title"/>
          </p:nvPr>
        </p:nvSpPr>
        <p:spPr>
          <a:xfrm>
            <a:off x="457201" y="294200"/>
            <a:ext cx="558041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B2F4281B-95E6-4902-971E-8F5A42D63974}" type="datetime4">
              <a:rPr lang="en-US" smtClean="0"/>
              <a:t>November 3, 2021</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745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C9F144E0-65DF-4AB7-85DE-7786EA533D6D}" type="datetime4">
              <a:rPr lang="en-US" smtClean="0"/>
              <a:t>November 3, 2021</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626511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8BF2022C-DA3A-450F-A66E-377444103368}" type="datetime4">
              <a:rPr lang="en-US" smtClean="0"/>
              <a:t>November 3, 2021</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941776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B11084E0-75D3-414C-8A28-7E16CB7AA47E}" type="datetime4">
              <a:rPr lang="en-US" smtClean="0"/>
              <a:t>November 3, 2021</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0953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0FFE28C5-2B93-4174-BE6E-6C178C1C4BD6}" type="datetime4">
              <a:rPr lang="en-US" smtClean="0"/>
              <a:t>November 3, 2021</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5172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6A9DC1C0-DECD-46CC-8421-0A765DF310E0}" type="datetime4">
              <a:rPr lang="en-US" smtClean="0"/>
              <a:t>November 3, 2021</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444015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0E27E644-A70E-422C-8133-F0DC666C5F7F}" type="datetime4">
              <a:rPr lang="en-US" smtClean="0"/>
              <a:t>November 3, 2021</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734470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3" y="2060235"/>
            <a:ext cx="3966934"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a:buNone/>
              <a:defRPr lang="en-US" sz="1199" dirty="0" smtClean="0">
                <a:solidFill>
                  <a:srgbClr val="FFE600"/>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a:buNone/>
              <a:defRPr lang="en-US" sz="1199" dirty="0" smtClean="0">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62243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2" y="2526765"/>
            <a:ext cx="3966934"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tx2"/>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bg1"/>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731668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0C8859C7-C573-4520-8F21-D8F56E82B362}" type="datetime4">
              <a:rPr lang="en-US" smtClean="0"/>
              <a:t>November 3, 2021</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89550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1BD538B9-2BCA-43BF-BA2D-38569E11F765}" type="datetime4">
              <a:rPr lang="en-US" smtClean="0"/>
              <a:t>November 3, 2021</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4305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dirty="0"/>
              <a:t>PAC Professional Accounting Futures 2021</a:t>
            </a:r>
            <a:endParaRPr lang="en-CA" dirty="0"/>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C6C6D2D6-0A17-4ABC-A57D-ED173FEB4F7E}" type="datetime4">
              <a:rPr lang="en-US" smtClean="0"/>
              <a:t>November 3, 2021</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5268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BF07D572-F9C3-4F4B-AC50-6DCAB708BE1F}" type="datetime4">
              <a:rPr lang="en-US" smtClean="0"/>
              <a:t>November 3, 2021</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02534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9B9DD67D-1788-49E9-8A72-D51BBDC35ED5}" type="datetime4">
              <a:rPr lang="en-US" smtClean="0"/>
              <a:t>November 3, 2021</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58239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B4E68E19-67BD-479F-86A4-83562D16088A}" type="datetime4">
              <a:rPr lang="en-US" smtClean="0"/>
              <a:t>November 3, 2021</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91179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20B560F-DDF3-445C-BCFF-188940BE86C9}" type="datetime4">
              <a:rPr lang="en-US" smtClean="0"/>
              <a:t>November 3, 2021</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17275127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360EB28F-9241-4A81-98DA-E2D7B604AE84}" type="datetime4">
              <a:rPr lang="en-US" smtClean="0"/>
              <a:t>November 3, 2021</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2158724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84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573453E7-DB68-4F83-8DFF-04AFBEC97959}" type="datetime4">
              <a:rPr lang="en-US" smtClean="0"/>
              <a:t>November 3, 2021</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85567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71910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3"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3043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dirty="0"/>
              <a:t>PAC Professional Accounting Futures 2021</a:t>
            </a:r>
            <a:endParaRPr lang="en-CA" dirty="0"/>
          </a:p>
        </p:txBody>
      </p:sp>
      <p:sp>
        <p:nvSpPr>
          <p:cNvPr id="9" name="Slide Number Placeholder 8"/>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1" y="0"/>
            <a:ext cx="9139244"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69998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390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581325" y="1954221"/>
            <a:ext cx="324500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346307" y="5914642"/>
            <a:ext cx="431775" cy="576000"/>
          </a:xfrm>
          <a:prstGeom prst="ellipse">
            <a:avLst/>
          </a:prstGeom>
        </p:spPr>
        <p:txBody>
          <a:bodyPr anchor="ctr"/>
          <a:lstStyle>
            <a:lvl1pPr marL="0" indent="0" algn="ctr">
              <a:buNone/>
              <a:defRPr sz="675">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7769544" y="4960938"/>
            <a:ext cx="918684"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42591118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366834" y="876059"/>
            <a:ext cx="3639576"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34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428732912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7769544" y="4960938"/>
            <a:ext cx="918684"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52856665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5A370AE8-5791-42C9-8C21-9CF7134D1D4C}" type="datetime4">
              <a:rPr lang="en-US" smtClean="0"/>
              <a:t>November 3, 2021</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58453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8B4BD5EB-DEFD-48AB-A88F-6438635F6CA4}" type="datetime4">
              <a:rPr lang="en-US" smtClean="0"/>
              <a:t>November 3, 2021</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08335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dirty="0"/>
          </a:p>
        </p:txBody>
      </p:sp>
      <p:sp>
        <p:nvSpPr>
          <p:cNvPr id="2" name="Title 1"/>
          <p:cNvSpPr>
            <a:spLocks noGrp="1"/>
          </p:cNvSpPr>
          <p:nvPr>
            <p:ph type="title"/>
          </p:nvPr>
        </p:nvSpPr>
        <p:spPr>
          <a:xfrm>
            <a:off x="457201" y="294200"/>
            <a:ext cx="558041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E5293FA5-D54B-4508-82BB-BEB484CC4644}" type="datetime4">
              <a:rPr lang="en-US" smtClean="0"/>
              <a:t>November 3, 2021</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17238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67D1B2F7-0718-400F-90B9-394B2BE3DC15}" type="datetime4">
              <a:rPr lang="en-US" smtClean="0"/>
              <a:t>November 3, 2021</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84428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2" y="2526765"/>
            <a:ext cx="3966934"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0867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dirty="0"/>
              <a:t>PAC Professional Accounting Futures 2021</a:t>
            </a:r>
            <a:endParaRPr lang="en-CA" dirty="0"/>
          </a:p>
        </p:txBody>
      </p:sp>
      <p:sp>
        <p:nvSpPr>
          <p:cNvPr id="5" name="Slide Number Placeholder 4"/>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3" y="2060235"/>
            <a:ext cx="3966934"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534374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365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0F9C882-A881-4260-AAAC-844B16F9678C}" type="datetime4">
              <a:rPr lang="en-US" smtClean="0"/>
              <a:t>November 3, 2021</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9876662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01361EE7-DFEE-414F-B3DC-5DB03EF15E7F}" type="datetime4">
              <a:rPr lang="en-US" smtClean="0"/>
              <a:t>November 3, 2021</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81105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BF6D9845-C7A4-4150-B24B-DD81DE2D7277}" type="datetime4">
              <a:rPr lang="en-US" smtClean="0"/>
              <a:t>November 3, 2021</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7159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A06946B5-2A95-4A78-8EFA-3CFE00AFADD5}" type="datetime4">
              <a:rPr lang="en-US" smtClean="0"/>
              <a:t>November 3, 2021</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71973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6060B22F-2B20-4843-8416-9051DA6FDC64}" type="datetime4">
              <a:rPr lang="en-US" smtClean="0"/>
              <a:t>November 3, 2021</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41065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2FCE0D9C-07D8-49FC-A49C-4F98B480A5E7}" type="datetime4">
              <a:rPr lang="en-US" smtClean="0"/>
              <a:t>November 3, 2021</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31800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B2426A3F-B3E8-4480-9463-4E27D8D11866}" type="datetime4">
              <a:rPr lang="en-US" smtClean="0"/>
              <a:t>November 3, 2021</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14308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3AAEBB3-7564-493B-8E44-143A8BF3AE15}" type="datetime4">
              <a:rPr lang="en-US" smtClean="0"/>
              <a:t>November 3, 2021</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46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dirty="0"/>
              <a:t>PAC Professional Accounting Futures 2021</a:t>
            </a:r>
            <a:endParaRPr lang="en-CA" dirty="0"/>
          </a:p>
        </p:txBody>
      </p:sp>
      <p:sp>
        <p:nvSpPr>
          <p:cNvPr id="4" name="Slide Number Placeholder 3"/>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CE60F04C-3DD0-4111-94CC-B11DDDAF9904}" type="datetime4">
              <a:rPr lang="en-US" smtClean="0"/>
              <a:t>November 3, 2021</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40754989"/>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71869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PAC Professional Accounting Futures 2021</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5637" y="6451787"/>
            <a:ext cx="5218545" cy="201706"/>
          </a:xfrm>
          <a:prstGeom prst="rect">
            <a:avLst/>
          </a:prstGeom>
        </p:spPr>
        <p:txBody>
          <a:bodyPr vert="horz" lIns="0" tIns="0" rIns="0" bIns="0" rtlCol="0" anchor="b"/>
          <a:lstStyle>
            <a:lvl1pPr algn="l">
              <a:defRPr sz="706">
                <a:solidFill>
                  <a:schemeClr val="tx1"/>
                </a:solidFill>
              </a:defRPr>
            </a:lvl1pPr>
          </a:lstStyle>
          <a:p>
            <a:endParaRPr lang="en-US" dirty="0"/>
          </a:p>
        </p:txBody>
      </p:sp>
      <p:sp>
        <p:nvSpPr>
          <p:cNvPr id="6" name="Slide Number Placeholder 5"/>
          <p:cNvSpPr>
            <a:spLocks noGrp="1"/>
          </p:cNvSpPr>
          <p:nvPr>
            <p:ph type="sldNum" sz="quarter" idx="4"/>
          </p:nvPr>
        </p:nvSpPr>
        <p:spPr>
          <a:xfrm>
            <a:off x="8344477" y="6451787"/>
            <a:ext cx="383886" cy="201706"/>
          </a:xfrm>
          <a:prstGeom prst="rect">
            <a:avLst/>
          </a:prstGeom>
        </p:spPr>
        <p:txBody>
          <a:bodyPr vert="horz" lIns="0" tIns="0" rIns="0" bIns="0" rtlCol="0" anchor="b"/>
          <a:lstStyle>
            <a:lvl1pPr algn="r">
              <a:defRPr sz="706">
                <a:solidFill>
                  <a:schemeClr val="tx2"/>
                </a:solidFill>
              </a:defRPr>
            </a:lvl1pPr>
          </a:lstStyle>
          <a:p>
            <a:fld id="{41BB9EB4-5590-894F-BB05-E6FF5F553F44}" type="slidenum">
              <a:rPr lang="en-US" smtClean="0"/>
              <a:pPr/>
              <a:t>‹#›</a:t>
            </a:fld>
            <a:endParaRPr lang="en-US" dirty="0"/>
          </a:p>
        </p:txBody>
      </p:sp>
    </p:spTree>
    <p:extLst>
      <p:ext uri="{BB962C8B-B14F-4D97-AF65-F5344CB8AC3E}">
        <p14:creationId xmlns:p14="http://schemas.microsoft.com/office/powerpoint/2010/main" val="5157490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dt="0"/>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6048">
          <p15:clr>
            <a:srgbClr val="F26B43"/>
          </p15:clr>
        </p15:guide>
        <p15:guide id="3" pos="288">
          <p15:clr>
            <a:srgbClr val="F26B43"/>
          </p15:clr>
        </p15:guide>
        <p15:guide id="4" orient="horz" pos="4750">
          <p15:clr>
            <a:srgbClr val="F26B43"/>
          </p15:clr>
        </p15:guide>
        <p15:guide id="6" orient="horz" pos="1133">
          <p15:clr>
            <a:srgbClr val="F26B43"/>
          </p15:clr>
        </p15:guide>
        <p15:guide id="7" orient="horz" pos="17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8460938" y="6356350"/>
            <a:ext cx="227291"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071138" y="6471244"/>
            <a:ext cx="892978"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fld id="{89A61CBE-FBDD-48CA-B236-AF8D92935707}" type="datetime4">
              <a:rPr lang="en-US" smtClean="0"/>
              <a:t>November 3, 2021</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428126" y="6471244"/>
            <a:ext cx="2313370"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462675" y="6471244"/>
            <a:ext cx="49704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2206026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5" r:id="rId29"/>
    <p:sldLayoutId id="2147483866" r:id="rId30"/>
    <p:sldLayoutId id="2147483867" r:id="rId31"/>
    <p:sldLayoutId id="2147483868" r:id="rId32"/>
    <p:sldLayoutId id="2147483869" r:id="rId33"/>
    <p:sldLayoutId id="2147483870" r:id="rId34"/>
    <p:sldLayoutId id="2147483871" r:id="rId35"/>
    <p:sldLayoutId id="2147483872" r:id="rId36"/>
    <p:sldLayoutId id="2147483873" r:id="rId37"/>
    <p:sldLayoutId id="2147483874" r:id="rId38"/>
    <p:sldLayoutId id="2147483875" r:id="rId39"/>
    <p:sldLayoutId id="2147483876" r:id="rId40"/>
    <p:sldLayoutId id="2147483877" r:id="rId41"/>
    <p:sldLayoutId id="2147483878" r:id="rId42"/>
    <p:sldLayoutId id="2147483879" r:id="rId43"/>
    <p:sldLayoutId id="2147483880" r:id="rId44"/>
    <p:sldLayoutId id="2147483881" r:id="rId45"/>
    <p:sldLayoutId id="2147483882" r:id="rId46"/>
    <p:sldLayoutId id="2147483883" r:id="rId47"/>
    <p:sldLayoutId id="2147483884" r:id="rId48"/>
  </p:sldLayoutIdLst>
  <p:hf hdr="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70000"/>
        <a:buFont typeface="Arial" pitchFamily="34"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2021</a:t>
            </a:r>
            <a:endParaRPr lang="en-US" sz="4000" dirty="0"/>
          </a:p>
        </p:txBody>
      </p:sp>
      <p:sp>
        <p:nvSpPr>
          <p:cNvPr id="3" name="Content Placeholder 2"/>
          <p:cNvSpPr>
            <a:spLocks noGrp="1"/>
          </p:cNvSpPr>
          <p:nvPr>
            <p:ph idx="1"/>
          </p:nvPr>
        </p:nvSpPr>
        <p:spPr>
          <a:xfrm>
            <a:off x="457200" y="2276872"/>
            <a:ext cx="8229600" cy="2448273"/>
          </a:xfrm>
        </p:spPr>
        <p:txBody>
          <a:bodyPr>
            <a:noAutofit/>
          </a:bodyPr>
          <a:lstStyle/>
          <a:p>
            <a:pPr marL="0" indent="0" algn="ctr">
              <a:buNone/>
            </a:pPr>
            <a:r>
              <a:rPr lang="en-US" dirty="0"/>
              <a:t>Fiera Private Debt – Covid-19 Impact on </a:t>
            </a:r>
            <a:br>
              <a:rPr lang="en-US" dirty="0"/>
            </a:br>
            <a:r>
              <a:rPr lang="en-US" dirty="0"/>
              <a:t>Private Debt Investing</a:t>
            </a:r>
          </a:p>
          <a:p>
            <a:pPr marL="0" indent="0" algn="ctr">
              <a:buNone/>
            </a:pPr>
            <a:br>
              <a:rPr lang="en-US" dirty="0"/>
            </a:br>
            <a:r>
              <a:rPr lang="en-US" dirty="0"/>
              <a:t>Philip S. Robson </a:t>
            </a:r>
          </a:p>
          <a:p>
            <a:pPr marL="0" indent="0" algn="ctr">
              <a:buNone/>
            </a:pPr>
            <a:r>
              <a:rPr lang="en-US" dirty="0"/>
              <a:t>Executive Vice President, Fiera Capital</a:t>
            </a:r>
          </a:p>
          <a:p>
            <a:pPr marL="0" indent="0" algn="ctr">
              <a:buNone/>
            </a:pPr>
            <a:endParaRPr lang="en-US" dirty="0"/>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6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84FDB-C458-4CC8-8EA4-D6CB1B012FBE}"/>
              </a:ext>
            </a:extLst>
          </p:cNvPr>
          <p:cNvSpPr>
            <a:spLocks noGrp="1"/>
          </p:cNvSpPr>
          <p:nvPr>
            <p:ph type="sldNum" sz="quarter" idx="12"/>
          </p:nvPr>
        </p:nvSpPr>
        <p:spPr/>
        <p:txBody>
          <a:bodyPr/>
          <a:lstStyle/>
          <a:p>
            <a:pPr defTabSz="806867"/>
            <a:fld id="{41BB9EB4-5590-894F-BB05-E6FF5F553F44}" type="slidenum">
              <a:rPr lang="en-US">
                <a:solidFill>
                  <a:srgbClr val="A8A9AC"/>
                </a:solidFill>
                <a:latin typeface="Calibri" panose="020F0502020204030204"/>
              </a:rPr>
              <a:pPr defTabSz="806867"/>
              <a:t>10</a:t>
            </a:fld>
            <a:endParaRPr lang="en-US" dirty="0">
              <a:solidFill>
                <a:srgbClr val="A8A9AC"/>
              </a:solidFill>
              <a:latin typeface="Calibri" panose="020F0502020204030204"/>
            </a:endParaRPr>
          </a:p>
        </p:txBody>
      </p:sp>
      <p:sp>
        <p:nvSpPr>
          <p:cNvPr id="5" name="Title 4">
            <a:extLst>
              <a:ext uri="{FF2B5EF4-FFF2-40B4-BE49-F238E27FC236}">
                <a16:creationId xmlns:a16="http://schemas.microsoft.com/office/drawing/2014/main" id="{BB947A9B-CB35-4B09-BC8A-4E33C97268FE}"/>
              </a:ext>
            </a:extLst>
          </p:cNvPr>
          <p:cNvSpPr>
            <a:spLocks noGrp="1"/>
          </p:cNvSpPr>
          <p:nvPr>
            <p:ph type="ctrTitle"/>
          </p:nvPr>
        </p:nvSpPr>
        <p:spPr>
          <a:xfrm>
            <a:off x="268941" y="500699"/>
            <a:ext cx="5999123" cy="569364"/>
          </a:xfrm>
        </p:spPr>
        <p:txBody>
          <a:bodyPr/>
          <a:lstStyle/>
          <a:p>
            <a:r>
              <a:rPr lang="en-US" dirty="0"/>
              <a:t>Covid – 19 and Private Debt  - Key impacts</a:t>
            </a:r>
            <a:br>
              <a:rPr lang="en-US" dirty="0"/>
            </a:br>
            <a:endParaRPr lang="en-US" dirty="0"/>
          </a:p>
        </p:txBody>
      </p:sp>
      <p:sp>
        <p:nvSpPr>
          <p:cNvPr id="6" name="TextBox 5">
            <a:extLst>
              <a:ext uri="{FF2B5EF4-FFF2-40B4-BE49-F238E27FC236}">
                <a16:creationId xmlns:a16="http://schemas.microsoft.com/office/drawing/2014/main" id="{D137129A-0883-42EC-99D1-EF96065ADACD}"/>
              </a:ext>
            </a:extLst>
          </p:cNvPr>
          <p:cNvSpPr txBox="1"/>
          <p:nvPr/>
        </p:nvSpPr>
        <p:spPr>
          <a:xfrm>
            <a:off x="268941" y="1070063"/>
            <a:ext cx="8471647" cy="2335383"/>
          </a:xfrm>
          <a:prstGeom prst="rect">
            <a:avLst/>
          </a:prstGeom>
          <a:noFill/>
        </p:spPr>
        <p:txBody>
          <a:bodyPr wrap="square" rtlCol="0">
            <a:spAutoFit/>
          </a:bodyPr>
          <a:lstStyle/>
          <a:p>
            <a:pPr marL="252146" indent="-252146" defTabSz="806867">
              <a:lnSpc>
                <a:spcPct val="150000"/>
              </a:lnSpc>
              <a:buFont typeface="Arial" panose="020B0604020202020204" pitchFamily="34" charset="0"/>
              <a:buChar char="•"/>
            </a:pPr>
            <a:r>
              <a:rPr lang="en-US" sz="2471" dirty="0">
                <a:solidFill>
                  <a:srgbClr val="10198A"/>
                </a:solidFill>
                <a:latin typeface="Calibri" panose="020F0502020204030204"/>
              </a:rPr>
              <a:t>Fund raising – </a:t>
            </a:r>
            <a:r>
              <a:rPr lang="en-US" sz="2118" dirty="0">
                <a:solidFill>
                  <a:srgbClr val="10198A"/>
                </a:solidFill>
                <a:latin typeface="Calibri" panose="020F0502020204030204"/>
              </a:rPr>
              <a:t>New Funds and allocations</a:t>
            </a: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FPD had 2 Funds in the market – substantial slow down in meetings/ allocation activity</a:t>
            </a:r>
          </a:p>
          <a:p>
            <a:pPr marL="1059012" lvl="2" indent="-252146" algn="just" defTabSz="806867">
              <a:buFont typeface="Arial" panose="020B0604020202020204" pitchFamily="34" charset="0"/>
              <a:buChar char="•"/>
            </a:pPr>
            <a:r>
              <a:rPr lang="en-US" sz="1588" b="1" dirty="0">
                <a:solidFill>
                  <a:srgbClr val="10198A"/>
                </a:solidFill>
                <a:latin typeface="Calibri" panose="020F0502020204030204"/>
              </a:rPr>
              <a:t>Availability of our team and current/inward focus of institutional investors</a:t>
            </a: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Investors have difficulty (as previous page) with meetings and due diligence for new funds and new allocations</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(Private Debt Investor- survey)</a:t>
            </a:r>
            <a:endParaRPr lang="en-US" sz="1588" dirty="0">
              <a:solidFill>
                <a:srgbClr val="10198A"/>
              </a:solidFill>
              <a:latin typeface="Calibri" panose="020F0502020204030204"/>
            </a:endParaRPr>
          </a:p>
          <a:p>
            <a:pPr marL="655579" lvl="1" indent="-252146" defTabSz="806867">
              <a:lnSpc>
                <a:spcPct val="150000"/>
              </a:lnSpc>
              <a:buFont typeface="Arial" panose="020B0604020202020204" pitchFamily="34" charset="0"/>
              <a:buChar char="•"/>
            </a:pPr>
            <a:endParaRPr lang="en-US" sz="1588" dirty="0">
              <a:solidFill>
                <a:srgbClr val="10198A"/>
              </a:solidFill>
              <a:latin typeface="Calibri" panose="020F0502020204030204"/>
            </a:endParaRPr>
          </a:p>
        </p:txBody>
      </p:sp>
      <p:graphicFrame>
        <p:nvGraphicFramePr>
          <p:cNvPr id="7" name="Table 7">
            <a:extLst>
              <a:ext uri="{FF2B5EF4-FFF2-40B4-BE49-F238E27FC236}">
                <a16:creationId xmlns:a16="http://schemas.microsoft.com/office/drawing/2014/main" id="{65DE1412-8A72-44CD-8413-0A8248232D6F}"/>
              </a:ext>
            </a:extLst>
          </p:cNvPr>
          <p:cNvGraphicFramePr>
            <a:graphicFrameLocks noGrp="1"/>
          </p:cNvGraphicFramePr>
          <p:nvPr/>
        </p:nvGraphicFramePr>
        <p:xfrm>
          <a:off x="1613647" y="3556364"/>
          <a:ext cx="5916706" cy="1387736"/>
        </p:xfrm>
        <a:graphic>
          <a:graphicData uri="http://schemas.openxmlformats.org/drawingml/2006/table">
            <a:tbl>
              <a:tblPr firstRow="1" bandRow="1">
                <a:tableStyleId>{5C22544A-7EE6-4342-B048-85BDC9FD1C3A}</a:tableStyleId>
              </a:tblPr>
              <a:tblGrid>
                <a:gridCol w="1972235">
                  <a:extLst>
                    <a:ext uri="{9D8B030D-6E8A-4147-A177-3AD203B41FA5}">
                      <a16:colId xmlns:a16="http://schemas.microsoft.com/office/drawing/2014/main" val="3187879855"/>
                    </a:ext>
                  </a:extLst>
                </a:gridCol>
                <a:gridCol w="1972235">
                  <a:extLst>
                    <a:ext uri="{9D8B030D-6E8A-4147-A177-3AD203B41FA5}">
                      <a16:colId xmlns:a16="http://schemas.microsoft.com/office/drawing/2014/main" val="3226578504"/>
                    </a:ext>
                  </a:extLst>
                </a:gridCol>
                <a:gridCol w="1972235">
                  <a:extLst>
                    <a:ext uri="{9D8B030D-6E8A-4147-A177-3AD203B41FA5}">
                      <a16:colId xmlns:a16="http://schemas.microsoft.com/office/drawing/2014/main" val="644463461"/>
                    </a:ext>
                  </a:extLst>
                </a:gridCol>
              </a:tblGrid>
              <a:tr h="327212">
                <a:tc>
                  <a:txBody>
                    <a:bodyPr/>
                    <a:lstStyle/>
                    <a:p>
                      <a:r>
                        <a:rPr lang="en-US" sz="1500" dirty="0"/>
                        <a:t>Period</a:t>
                      </a:r>
                    </a:p>
                  </a:txBody>
                  <a:tcPr marL="80682" marR="80682" marT="40341" marB="40341"/>
                </a:tc>
                <a:tc>
                  <a:txBody>
                    <a:bodyPr/>
                    <a:lstStyle/>
                    <a:p>
                      <a:r>
                        <a:rPr lang="en-US" sz="1500" dirty="0"/>
                        <a:t>$ raised – billions</a:t>
                      </a:r>
                    </a:p>
                  </a:txBody>
                  <a:tcPr marL="80682" marR="80682" marT="40341" marB="40341"/>
                </a:tc>
                <a:tc>
                  <a:txBody>
                    <a:bodyPr/>
                    <a:lstStyle/>
                    <a:p>
                      <a:r>
                        <a:rPr lang="en-US" sz="1500" dirty="0"/>
                        <a:t># of funds closed</a:t>
                      </a:r>
                    </a:p>
                  </a:txBody>
                  <a:tcPr marL="80682" marR="80682" marT="40341" marB="40341"/>
                </a:tc>
                <a:extLst>
                  <a:ext uri="{0D108BD9-81ED-4DB2-BD59-A6C34878D82A}">
                    <a16:rowId xmlns:a16="http://schemas.microsoft.com/office/drawing/2014/main" val="3921932133"/>
                  </a:ext>
                </a:extLst>
              </a:tr>
              <a:tr h="327212">
                <a:tc>
                  <a:txBody>
                    <a:bodyPr/>
                    <a:lstStyle/>
                    <a:p>
                      <a:r>
                        <a:rPr lang="en-US" sz="1500" dirty="0"/>
                        <a:t>H1 – 2021</a:t>
                      </a:r>
                    </a:p>
                  </a:txBody>
                  <a:tcPr marL="80682" marR="80682" marT="40341" marB="40341"/>
                </a:tc>
                <a:tc>
                  <a:txBody>
                    <a:bodyPr/>
                    <a:lstStyle/>
                    <a:p>
                      <a:r>
                        <a:rPr lang="en-US" sz="1500" dirty="0"/>
                        <a:t>$88.0</a:t>
                      </a:r>
                    </a:p>
                  </a:txBody>
                  <a:tcPr marL="80682" marR="80682" marT="40341" marB="40341"/>
                </a:tc>
                <a:tc>
                  <a:txBody>
                    <a:bodyPr/>
                    <a:lstStyle/>
                    <a:p>
                      <a:r>
                        <a:rPr lang="en-US" sz="1500" dirty="0"/>
                        <a:t>120</a:t>
                      </a:r>
                    </a:p>
                  </a:txBody>
                  <a:tcPr marL="80682" marR="80682" marT="40341" marB="40341"/>
                </a:tc>
                <a:extLst>
                  <a:ext uri="{0D108BD9-81ED-4DB2-BD59-A6C34878D82A}">
                    <a16:rowId xmlns:a16="http://schemas.microsoft.com/office/drawing/2014/main" val="3621432523"/>
                  </a:ext>
                </a:extLst>
              </a:tr>
              <a:tr h="327212">
                <a:tc>
                  <a:txBody>
                    <a:bodyPr/>
                    <a:lstStyle/>
                    <a:p>
                      <a:r>
                        <a:rPr lang="en-US" sz="1500" dirty="0"/>
                        <a:t>H1 – 2020</a:t>
                      </a:r>
                    </a:p>
                  </a:txBody>
                  <a:tcPr marL="80682" marR="80682" marT="40341" marB="40341"/>
                </a:tc>
                <a:tc>
                  <a:txBody>
                    <a:bodyPr/>
                    <a:lstStyle/>
                    <a:p>
                      <a:r>
                        <a:rPr lang="en-US" sz="1500" dirty="0"/>
                        <a:t>$93.0</a:t>
                      </a:r>
                    </a:p>
                  </a:txBody>
                  <a:tcPr marL="80682" marR="80682" marT="40341" marB="40341"/>
                </a:tc>
                <a:tc>
                  <a:txBody>
                    <a:bodyPr/>
                    <a:lstStyle/>
                    <a:p>
                      <a:r>
                        <a:rPr lang="en-US" sz="1500" dirty="0"/>
                        <a:t>125</a:t>
                      </a:r>
                    </a:p>
                  </a:txBody>
                  <a:tcPr marL="80682" marR="80682" marT="40341" marB="40341"/>
                </a:tc>
                <a:extLst>
                  <a:ext uri="{0D108BD9-81ED-4DB2-BD59-A6C34878D82A}">
                    <a16:rowId xmlns:a16="http://schemas.microsoft.com/office/drawing/2014/main" val="4113370026"/>
                  </a:ext>
                </a:extLst>
              </a:tr>
              <a:tr h="327212">
                <a:tc>
                  <a:txBody>
                    <a:bodyPr/>
                    <a:lstStyle/>
                    <a:p>
                      <a:r>
                        <a:rPr lang="en-US" sz="1500" dirty="0"/>
                        <a:t>H1 – 2019</a:t>
                      </a:r>
                    </a:p>
                  </a:txBody>
                  <a:tcPr marL="80682" marR="80682" marT="40341" marB="40341"/>
                </a:tc>
                <a:tc>
                  <a:txBody>
                    <a:bodyPr/>
                    <a:lstStyle/>
                    <a:p>
                      <a:r>
                        <a:rPr lang="en-US" sz="1500" dirty="0"/>
                        <a:t>$117.0</a:t>
                      </a:r>
                    </a:p>
                  </a:txBody>
                  <a:tcPr marL="80682" marR="80682" marT="40341" marB="40341"/>
                </a:tc>
                <a:tc>
                  <a:txBody>
                    <a:bodyPr/>
                    <a:lstStyle/>
                    <a:p>
                      <a:r>
                        <a:rPr lang="en-US" sz="1500" dirty="0"/>
                        <a:t>162</a:t>
                      </a:r>
                    </a:p>
                  </a:txBody>
                  <a:tcPr marL="80682" marR="80682" marT="40341" marB="40341"/>
                </a:tc>
                <a:extLst>
                  <a:ext uri="{0D108BD9-81ED-4DB2-BD59-A6C34878D82A}">
                    <a16:rowId xmlns:a16="http://schemas.microsoft.com/office/drawing/2014/main" val="57421822"/>
                  </a:ext>
                </a:extLst>
              </a:tr>
            </a:tbl>
          </a:graphicData>
        </a:graphic>
      </p:graphicFrame>
      <p:sp>
        <p:nvSpPr>
          <p:cNvPr id="8" name="TextBox 7">
            <a:extLst>
              <a:ext uri="{FF2B5EF4-FFF2-40B4-BE49-F238E27FC236}">
                <a16:creationId xmlns:a16="http://schemas.microsoft.com/office/drawing/2014/main" id="{F49729F4-374C-4661-ACE9-320A704A5AC6}"/>
              </a:ext>
            </a:extLst>
          </p:cNvPr>
          <p:cNvSpPr txBox="1"/>
          <p:nvPr/>
        </p:nvSpPr>
        <p:spPr>
          <a:xfrm>
            <a:off x="922084" y="5196327"/>
            <a:ext cx="7174966" cy="1314206"/>
          </a:xfrm>
          <a:prstGeom prst="rect">
            <a:avLst/>
          </a:prstGeom>
          <a:noFill/>
        </p:spPr>
        <p:txBody>
          <a:bodyPr wrap="square" rtlCol="0">
            <a:spAutoFit/>
          </a:bodyPr>
          <a:lstStyle/>
          <a:p>
            <a:pPr marL="252146"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North American fund raising H1 – 2021 $41 billion vs $26.8 same period in 2020</a:t>
            </a:r>
          </a:p>
          <a:p>
            <a:pPr marL="252146" indent="-252146" algn="just" defTabSz="806867">
              <a:lnSpc>
                <a:spcPct val="150000"/>
              </a:lnSpc>
              <a:buFont typeface="Arial" panose="020B0604020202020204" pitchFamily="34" charset="0"/>
              <a:buChar char="•"/>
            </a:pPr>
            <a:endParaRPr lang="en-US" sz="1588" b="1" dirty="0">
              <a:solidFill>
                <a:srgbClr val="10198A"/>
              </a:solidFill>
              <a:latin typeface="Calibri" panose="020F0502020204030204"/>
            </a:endParaRPr>
          </a:p>
          <a:p>
            <a:pPr marL="252146" indent="-252146" algn="just" defTabSz="806867">
              <a:buFont typeface="Arial" panose="020B0604020202020204" pitchFamily="34" charset="0"/>
              <a:buChar char="•"/>
            </a:pPr>
            <a:r>
              <a:rPr lang="en-US" sz="1588" b="1" dirty="0">
                <a:solidFill>
                  <a:srgbClr val="10198A"/>
                </a:solidFill>
                <a:latin typeface="Calibri" panose="020F0502020204030204"/>
              </a:rPr>
              <a:t>Global Private Debt end of 2020 $848 billion. Survey to grow (Prequin) 11.4% annually to $1.46 trillion by 2025</a:t>
            </a:r>
          </a:p>
        </p:txBody>
      </p:sp>
    </p:spTree>
    <p:extLst>
      <p:ext uri="{BB962C8B-B14F-4D97-AF65-F5344CB8AC3E}">
        <p14:creationId xmlns:p14="http://schemas.microsoft.com/office/powerpoint/2010/main" val="350395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84FDB-C458-4CC8-8EA4-D6CB1B012FBE}"/>
              </a:ext>
            </a:extLst>
          </p:cNvPr>
          <p:cNvSpPr>
            <a:spLocks noGrp="1"/>
          </p:cNvSpPr>
          <p:nvPr>
            <p:ph type="sldNum" sz="quarter" idx="12"/>
          </p:nvPr>
        </p:nvSpPr>
        <p:spPr/>
        <p:txBody>
          <a:bodyPr/>
          <a:lstStyle/>
          <a:p>
            <a:pPr defTabSz="806867"/>
            <a:fld id="{41BB9EB4-5590-894F-BB05-E6FF5F553F44}" type="slidenum">
              <a:rPr lang="en-US">
                <a:solidFill>
                  <a:srgbClr val="A8A9AC"/>
                </a:solidFill>
                <a:latin typeface="Calibri" panose="020F0502020204030204"/>
              </a:rPr>
              <a:pPr defTabSz="806867"/>
              <a:t>11</a:t>
            </a:fld>
            <a:endParaRPr lang="en-US" dirty="0">
              <a:solidFill>
                <a:srgbClr val="A8A9AC"/>
              </a:solidFill>
              <a:latin typeface="Calibri" panose="020F0502020204030204"/>
            </a:endParaRPr>
          </a:p>
        </p:txBody>
      </p:sp>
      <p:sp>
        <p:nvSpPr>
          <p:cNvPr id="5" name="Title 4">
            <a:extLst>
              <a:ext uri="{FF2B5EF4-FFF2-40B4-BE49-F238E27FC236}">
                <a16:creationId xmlns:a16="http://schemas.microsoft.com/office/drawing/2014/main" id="{BB947A9B-CB35-4B09-BC8A-4E33C97268FE}"/>
              </a:ext>
            </a:extLst>
          </p:cNvPr>
          <p:cNvSpPr>
            <a:spLocks noGrp="1"/>
          </p:cNvSpPr>
          <p:nvPr>
            <p:ph type="ctrTitle"/>
          </p:nvPr>
        </p:nvSpPr>
        <p:spPr>
          <a:xfrm>
            <a:off x="268941" y="500699"/>
            <a:ext cx="5999123" cy="569364"/>
          </a:xfrm>
        </p:spPr>
        <p:txBody>
          <a:bodyPr/>
          <a:lstStyle/>
          <a:p>
            <a:r>
              <a:rPr lang="en-US" dirty="0"/>
              <a:t>Covid – 19  - There are positive take-aways</a:t>
            </a:r>
            <a:br>
              <a:rPr lang="en-US" dirty="0"/>
            </a:br>
            <a:endParaRPr lang="en-US" dirty="0"/>
          </a:p>
        </p:txBody>
      </p:sp>
      <p:sp>
        <p:nvSpPr>
          <p:cNvPr id="9" name="TextBox 8">
            <a:extLst>
              <a:ext uri="{FF2B5EF4-FFF2-40B4-BE49-F238E27FC236}">
                <a16:creationId xmlns:a16="http://schemas.microsoft.com/office/drawing/2014/main" id="{BF0DBA38-A659-4DF9-9E66-561C4B52690E}"/>
              </a:ext>
            </a:extLst>
          </p:cNvPr>
          <p:cNvSpPr txBox="1"/>
          <p:nvPr/>
        </p:nvSpPr>
        <p:spPr>
          <a:xfrm>
            <a:off x="384203" y="1118088"/>
            <a:ext cx="8317966" cy="5061194"/>
          </a:xfrm>
          <a:prstGeom prst="rect">
            <a:avLst/>
          </a:prstGeom>
          <a:noFill/>
        </p:spPr>
        <p:txBody>
          <a:bodyPr wrap="square" rtlCol="0">
            <a:spAutoFit/>
          </a:bodyPr>
          <a:lstStyle/>
          <a:p>
            <a:pPr marL="252146" indent="-252146" defTabSz="806867">
              <a:lnSpc>
                <a:spcPct val="150000"/>
              </a:lnSpc>
              <a:buFont typeface="Arial" panose="020B0604020202020204" pitchFamily="34" charset="0"/>
              <a:buChar char="•"/>
            </a:pPr>
            <a:r>
              <a:rPr lang="en-US" sz="2471" dirty="0">
                <a:solidFill>
                  <a:srgbClr val="10198A"/>
                </a:solidFill>
                <a:latin typeface="Calibri" panose="020F0502020204030204"/>
              </a:rPr>
              <a:t>Positive outcomes </a:t>
            </a:r>
            <a:r>
              <a:rPr lang="en-US" sz="2118" dirty="0">
                <a:solidFill>
                  <a:srgbClr val="10198A"/>
                </a:solidFill>
                <a:latin typeface="Calibri" panose="020F0502020204030204"/>
              </a:rPr>
              <a:t>from Covid-19</a:t>
            </a: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Moving 800+ employees on global platform to work from home on one weekend – validated our significant and ongoing investments in technology/security/systems</a:t>
            </a:r>
          </a:p>
          <a:p>
            <a:pPr marL="655579" lvl="1" indent="-252146" algn="just" defTabSz="806867">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We’ve noted some productivity gains in hybrid home/office – some of that might become permanent</a:t>
            </a:r>
          </a:p>
          <a:p>
            <a:pPr marL="655579" lvl="1" indent="-252146" algn="just" defTabSz="806867">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Comfort with internal virtual meetings (not new for us before Covid, but more widespread now) gave great impetus to our global team initiatives, not only across investing strategies but also in our ESG and Diversity/Inclusion/Equality efforts</a:t>
            </a:r>
          </a:p>
          <a:p>
            <a:pPr marL="655579" lvl="1" indent="-252146" algn="just" defTabSz="806867">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Travel restrictions caused us to learn how to use virtual meetings to focus our due diligence and origination efforts (both on investing and fund raising) to ensure face to face meetings, when arranged, were highly productive</a:t>
            </a:r>
          </a:p>
          <a:p>
            <a:pPr marL="655579" lvl="1" indent="-252146" algn="just" defTabSz="806867">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Fiera had good years in 2020 and again in 2021 with growing revenues, margins and AUM across our platforms – our corporate culture has had the chance to celebrate our resilience, validate our investment theses and build a more broadly held view of our forward strategy</a:t>
            </a:r>
          </a:p>
        </p:txBody>
      </p:sp>
    </p:spTree>
    <p:extLst>
      <p:ext uri="{BB962C8B-B14F-4D97-AF65-F5344CB8AC3E}">
        <p14:creationId xmlns:p14="http://schemas.microsoft.com/office/powerpoint/2010/main" val="207055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67B1-325A-AC44-8E9B-9EFDF24158F4}"/>
              </a:ext>
            </a:extLst>
          </p:cNvPr>
          <p:cNvSpPr>
            <a:spLocks noGrp="1"/>
          </p:cNvSpPr>
          <p:nvPr>
            <p:ph type="title"/>
          </p:nvPr>
        </p:nvSpPr>
        <p:spPr/>
        <p:txBody>
          <a:bodyPr/>
          <a:lstStyle/>
          <a:p>
            <a:r>
              <a:rPr lang="en-CA" dirty="0">
                <a:solidFill>
                  <a:schemeClr val="accent3"/>
                </a:solidFill>
              </a:rPr>
              <a:t>fieraprivatedebt.com</a:t>
            </a:r>
          </a:p>
        </p:txBody>
      </p:sp>
      <p:graphicFrame>
        <p:nvGraphicFramePr>
          <p:cNvPr id="4" name="Table 3">
            <a:extLst>
              <a:ext uri="{FF2B5EF4-FFF2-40B4-BE49-F238E27FC236}">
                <a16:creationId xmlns:a16="http://schemas.microsoft.com/office/drawing/2014/main" id="{1E71A71B-0FA6-4BAD-98CC-6DC5A32E8C8A}"/>
              </a:ext>
            </a:extLst>
          </p:cNvPr>
          <p:cNvGraphicFramePr>
            <a:graphicFrameLocks noGrp="1"/>
          </p:cNvGraphicFramePr>
          <p:nvPr/>
        </p:nvGraphicFramePr>
        <p:xfrm>
          <a:off x="1924611" y="4412431"/>
          <a:ext cx="5294779" cy="1556216"/>
        </p:xfrm>
        <a:graphic>
          <a:graphicData uri="http://schemas.openxmlformats.org/drawingml/2006/table">
            <a:tbl>
              <a:tblPr firstRow="1" bandRow="1">
                <a:tableStyleId>{2D5ABB26-0587-4C30-8999-92F81FD0307C}</a:tableStyleId>
              </a:tblPr>
              <a:tblGrid>
                <a:gridCol w="2647390">
                  <a:extLst>
                    <a:ext uri="{9D8B030D-6E8A-4147-A177-3AD203B41FA5}">
                      <a16:colId xmlns:a16="http://schemas.microsoft.com/office/drawing/2014/main" val="20000"/>
                    </a:ext>
                  </a:extLst>
                </a:gridCol>
                <a:gridCol w="2647390">
                  <a:extLst>
                    <a:ext uri="{9D8B030D-6E8A-4147-A177-3AD203B41FA5}">
                      <a16:colId xmlns:a16="http://schemas.microsoft.com/office/drawing/2014/main" val="3181528169"/>
                    </a:ext>
                  </a:extLst>
                </a:gridCol>
              </a:tblGrid>
              <a:tr h="1556216">
                <a:tc>
                  <a:txBody>
                    <a:bodyPr/>
                    <a:lstStyle/>
                    <a:p>
                      <a:pPr algn="ctr"/>
                      <a:r>
                        <a:rPr lang="en-CA" sz="1200" b="1" i="0" dirty="0">
                          <a:solidFill>
                            <a:schemeClr val="accent1"/>
                          </a:solidFill>
                          <a:latin typeface="+mn-lt"/>
                          <a:cs typeface="Arial" panose="020B0604020202020204" pitchFamily="34" charset="0"/>
                        </a:rPr>
                        <a:t>THERESA SHUTT</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dirty="0">
                          <a:latin typeface="+mn-lt"/>
                          <a:cs typeface="Arial" panose="020B0604020202020204" pitchFamily="34" charset="0"/>
                        </a:rPr>
                        <a:t>SVP, </a:t>
                      </a:r>
                      <a:r>
                        <a:rPr lang="en-CA" sz="1200" b="1" i="0" dirty="0">
                          <a:latin typeface="+mn-lt"/>
                          <a:cs typeface="Arial" panose="020B0604020202020204" pitchFamily="34" charset="0"/>
                        </a:rPr>
                        <a:t>Fiera Private Debt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b="1" i="0" dirty="0">
                        <a:latin typeface="+mn-lt"/>
                        <a:cs typeface="Arial" panose="020B0604020202020204" pitchFamily="34" charset="0"/>
                      </a:endParaRPr>
                    </a:p>
                    <a:p>
                      <a:pPr algn="ctr"/>
                      <a:r>
                        <a:rPr lang="en-US" sz="900" dirty="0">
                          <a:latin typeface="+mn-lt"/>
                          <a:cs typeface="Arial" panose="020B0604020202020204" pitchFamily="34" charset="0"/>
                        </a:rPr>
                        <a:t>200 Bay Street, Suite 3800</a:t>
                      </a:r>
                    </a:p>
                    <a:p>
                      <a:pPr algn="ctr"/>
                      <a:r>
                        <a:rPr lang="en-CA" sz="900" dirty="0">
                          <a:latin typeface="+mn-lt"/>
                          <a:cs typeface="Arial" panose="020B0604020202020204" pitchFamily="34" charset="0"/>
                        </a:rPr>
                        <a:t>Toronto, Ontario, Canada M5J 2T2</a:t>
                      </a:r>
                    </a:p>
                    <a:p>
                      <a:pPr algn="ctr"/>
                      <a:r>
                        <a:rPr lang="en-CA" sz="900" i="1" dirty="0">
                          <a:latin typeface="+mn-lt"/>
                          <a:cs typeface="Arial" panose="020B0604020202020204" pitchFamily="34" charset="0"/>
                        </a:rPr>
                        <a:t>D: 647.260.4847</a:t>
                      </a:r>
                    </a:p>
                    <a:p>
                      <a:pPr algn="ctr"/>
                      <a:r>
                        <a:rPr lang="en-CA" sz="900" i="1" dirty="0">
                          <a:latin typeface="+mn-lt"/>
                          <a:cs typeface="Arial" panose="020B0604020202020204" pitchFamily="34" charset="0"/>
                        </a:rPr>
                        <a:t>M: 647.504.3143</a:t>
                      </a:r>
                    </a:p>
                    <a:p>
                      <a:pPr algn="ctr"/>
                      <a:r>
                        <a:rPr lang="en-CA" sz="900" dirty="0">
                          <a:latin typeface="+mn-lt"/>
                          <a:cs typeface="Arial" panose="020B0604020202020204" pitchFamily="34" charset="0"/>
                        </a:rPr>
                        <a:t>tshutt@fieracapital.com</a:t>
                      </a:r>
                    </a:p>
                  </a:txBody>
                  <a:tcPr marL="80683" marR="80683" marT="40331" marB="40331" anchor="ctr"/>
                </a:tc>
                <a:tc>
                  <a:txBody>
                    <a:bodyPr/>
                    <a:lstStyle/>
                    <a:p>
                      <a:pPr marL="0" algn="ctr" defTabSz="914400" rtl="0" eaLnBrk="1" latinLnBrk="0" hangingPunct="1"/>
                      <a:r>
                        <a:rPr lang="en-CA" sz="1200" b="1" i="0" kern="1200" dirty="0">
                          <a:solidFill>
                            <a:schemeClr val="accent1"/>
                          </a:solidFill>
                          <a:latin typeface="+mn-lt"/>
                          <a:ea typeface="+mn-ea"/>
                          <a:cs typeface="Arial" panose="020B0604020202020204" pitchFamily="34" charset="0"/>
                        </a:rPr>
                        <a:t>PHILIP ROBSON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Arial" panose="020B0604020202020204" pitchFamily="34" charset="0"/>
                        </a:rPr>
                        <a:t>Executive Vice President, Fiera Private Debt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b="1" i="0" dirty="0">
                        <a:solidFill>
                          <a:srgbClr val="002060"/>
                        </a:solidFill>
                        <a:latin typeface="+mn-lt"/>
                        <a:cs typeface="Arial" panose="020B0604020202020204" pitchFamily="34" charset="0"/>
                      </a:endParaRPr>
                    </a:p>
                    <a:p>
                      <a:pPr algn="ctr"/>
                      <a:r>
                        <a:rPr lang="en-US" sz="900" dirty="0">
                          <a:latin typeface="+mn-lt"/>
                          <a:cs typeface="Arial" panose="020B0604020202020204" pitchFamily="34" charset="0"/>
                        </a:rPr>
                        <a:t>200 Bay Street, Suite 3800</a:t>
                      </a:r>
                    </a:p>
                    <a:p>
                      <a:pPr algn="ctr"/>
                      <a:r>
                        <a:rPr lang="en-CA" sz="900" dirty="0">
                          <a:latin typeface="+mn-lt"/>
                          <a:cs typeface="Arial" panose="020B0604020202020204" pitchFamily="34" charset="0"/>
                        </a:rPr>
                        <a:t>Toronto, Ontario, Canada M5J 2T2</a:t>
                      </a:r>
                    </a:p>
                    <a:p>
                      <a:pPr marL="0" algn="ctr" defTabSz="914400" rtl="0" eaLnBrk="1" latinLnBrk="0" hangingPunct="1"/>
                      <a:r>
                        <a:rPr lang="en-CA" sz="900" i="1" kern="1200" dirty="0">
                          <a:solidFill>
                            <a:schemeClr val="tx1"/>
                          </a:solidFill>
                          <a:latin typeface="+mn-lt"/>
                          <a:ea typeface="+mn-ea"/>
                          <a:cs typeface="Arial" panose="020B0604020202020204" pitchFamily="34" charset="0"/>
                        </a:rPr>
                        <a:t>D: 647 260.4843</a:t>
                      </a:r>
                    </a:p>
                    <a:p>
                      <a:pPr marL="0" algn="ctr" defTabSz="914400" rtl="0" eaLnBrk="1" latinLnBrk="0" hangingPunct="1"/>
                      <a:r>
                        <a:rPr lang="en-CA" sz="900" i="1" kern="1200" dirty="0">
                          <a:solidFill>
                            <a:schemeClr val="tx1"/>
                          </a:solidFill>
                          <a:latin typeface="+mn-lt"/>
                          <a:ea typeface="+mn-ea"/>
                          <a:cs typeface="Arial" panose="020B0604020202020204" pitchFamily="34" charset="0"/>
                        </a:rPr>
                        <a:t>M: 416-414-7550</a:t>
                      </a:r>
                    </a:p>
                    <a:p>
                      <a:pPr marL="0" algn="ctr" defTabSz="914400" rtl="0" eaLnBrk="1" latinLnBrk="0" hangingPunct="1"/>
                      <a:r>
                        <a:rPr lang="en-CA" sz="900" kern="1200" dirty="0">
                          <a:solidFill>
                            <a:schemeClr val="tx1"/>
                          </a:solidFill>
                          <a:latin typeface="+mn-lt"/>
                          <a:ea typeface="+mn-ea"/>
                          <a:cs typeface="Arial" panose="020B0604020202020204" pitchFamily="34" charset="0"/>
                        </a:rPr>
                        <a:t>probson@fieracapital.com</a:t>
                      </a:r>
                    </a:p>
                  </a:txBody>
                  <a:tcPr marL="80683" marR="80683" marT="40331" marB="40331"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132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457200" y="2276872"/>
            <a:ext cx="8229600" cy="2448273"/>
          </a:xfrm>
        </p:spPr>
        <p:txBody>
          <a:bodyPr>
            <a:noAutofit/>
          </a:bodyPr>
          <a:lstStyle/>
          <a:p>
            <a:pPr marL="0" indent="0" algn="ctr">
              <a:buNone/>
            </a:pPr>
            <a:r>
              <a:rPr lang="en-US" dirty="0"/>
              <a:t>Thank you for attending</a:t>
            </a:r>
            <a:br>
              <a:rPr lang="en-US" dirty="0"/>
            </a:br>
            <a:endParaRPr lang="en-US" sz="1200" dirty="0"/>
          </a:p>
          <a:p>
            <a:pPr marL="0" indent="0" algn="ctr">
              <a:buNone/>
            </a:pPr>
            <a:r>
              <a:rPr lang="en-US" dirty="0"/>
              <a:t>Visit our PAC website at </a:t>
            </a:r>
          </a:p>
          <a:p>
            <a:pPr marL="0" indent="0" algn="ctr">
              <a:buNone/>
            </a:pPr>
            <a:r>
              <a:rPr lang="en-US" dirty="0"/>
              <a:t>https://www.utm.utoronto.ca/pac/</a:t>
            </a:r>
            <a:br>
              <a:rPr lang="en-US" dirty="0"/>
            </a:br>
            <a:endParaRPr lang="en-US" sz="1200" dirty="0"/>
          </a:p>
          <a:p>
            <a:pPr marL="0" indent="0" algn="ctr">
              <a:buNone/>
            </a:pPr>
            <a:r>
              <a:rPr lang="en-US" dirty="0"/>
              <a:t>Please join us tomorrow</a:t>
            </a:r>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7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80675A-C108-B747-AFB3-2E04D85D23B3}"/>
              </a:ext>
            </a:extLst>
          </p:cNvPr>
          <p:cNvSpPr>
            <a:spLocks noGrp="1"/>
          </p:cNvSpPr>
          <p:nvPr>
            <p:ph type="body" sz="quarter" idx="14"/>
          </p:nvPr>
        </p:nvSpPr>
        <p:spPr>
          <a:xfrm>
            <a:off x="537883" y="6350386"/>
            <a:ext cx="6104373" cy="303108"/>
          </a:xfrm>
        </p:spPr>
        <p:txBody>
          <a:bodyPr/>
          <a:lstStyle/>
          <a:p>
            <a:r>
              <a:rPr lang="en-US" sz="971" b="0" i="1" dirty="0"/>
              <a:t>STRICTLY PRIVATE AND CONFIDENTIAL</a:t>
            </a:r>
            <a:endParaRPr lang="en-US" sz="971" b="0" dirty="0"/>
          </a:p>
        </p:txBody>
      </p:sp>
      <p:sp>
        <p:nvSpPr>
          <p:cNvPr id="3" name="Subtitle 2">
            <a:extLst>
              <a:ext uri="{FF2B5EF4-FFF2-40B4-BE49-F238E27FC236}">
                <a16:creationId xmlns:a16="http://schemas.microsoft.com/office/drawing/2014/main" id="{64FE20DD-769B-554A-B765-6F0C5D4D1AED}"/>
              </a:ext>
            </a:extLst>
          </p:cNvPr>
          <p:cNvSpPr>
            <a:spLocks noGrp="1"/>
          </p:cNvSpPr>
          <p:nvPr>
            <p:ph type="subTitle" idx="1"/>
          </p:nvPr>
        </p:nvSpPr>
        <p:spPr>
          <a:xfrm>
            <a:off x="537882" y="3878617"/>
            <a:ext cx="8298756" cy="941759"/>
          </a:xfrm>
        </p:spPr>
        <p:txBody>
          <a:bodyPr/>
          <a:lstStyle/>
          <a:p>
            <a:r>
              <a:rPr lang="en-US" dirty="0"/>
              <a:t>Fiera Private Debt – Covid-19 Impact on Private Debt Investing</a:t>
            </a:r>
          </a:p>
        </p:txBody>
      </p:sp>
      <p:sp>
        <p:nvSpPr>
          <p:cNvPr id="5" name="Rectangle 4">
            <a:extLst>
              <a:ext uri="{FF2B5EF4-FFF2-40B4-BE49-F238E27FC236}">
                <a16:creationId xmlns:a16="http://schemas.microsoft.com/office/drawing/2014/main" id="{467BEB83-6FBF-4D5F-BD01-C603E3F0E096}"/>
              </a:ext>
            </a:extLst>
          </p:cNvPr>
          <p:cNvSpPr>
            <a:spLocks noChangeArrowheads="1"/>
          </p:cNvSpPr>
          <p:nvPr/>
        </p:nvSpPr>
        <p:spPr bwMode="auto">
          <a:xfrm>
            <a:off x="465972" y="6447503"/>
            <a:ext cx="8140146" cy="2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CA"/>
            </a:defPPr>
            <a:lvl1pPr algn="l" rtl="0" eaLnBrk="0" fontAlgn="base" hangingPunct="0">
              <a:spcBef>
                <a:spcPct val="0"/>
              </a:spcBef>
              <a:spcAft>
                <a:spcPct val="0"/>
              </a:spcAft>
              <a:defRPr sz="2400" kern="1200">
                <a:solidFill>
                  <a:srgbClr val="626366"/>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rgbClr val="626366"/>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rgbClr val="626366"/>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rgbClr val="626366"/>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rgbClr val="626366"/>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rgbClr val="626366"/>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rgbClr val="626366"/>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rgbClr val="626366"/>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rgbClr val="626366"/>
                </a:solidFill>
                <a:latin typeface="Calibri" panose="020F0502020204030204" pitchFamily="34" charset="0"/>
                <a:ea typeface="MS PGothic" panose="020B0600070205080204" pitchFamily="34" charset="-128"/>
                <a:cs typeface="+mn-cs"/>
              </a:defRPr>
            </a:lvl9pPr>
          </a:lstStyle>
          <a:p>
            <a:pPr defTabSz="806867" eaLnBrk="1" hangingPunct="1">
              <a:lnSpc>
                <a:spcPct val="90000"/>
              </a:lnSpc>
              <a:buClr>
                <a:srgbClr val="000000"/>
              </a:buClr>
              <a:buSzPct val="105000"/>
            </a:pPr>
            <a:endParaRPr lang="en-US" altLang="en-US" sz="706" b="1" dirty="0">
              <a:solidFill>
                <a:srgbClr val="000000"/>
              </a:solidFill>
            </a:endParaRPr>
          </a:p>
        </p:txBody>
      </p:sp>
      <p:sp>
        <p:nvSpPr>
          <p:cNvPr id="4" name="Rectangle 3">
            <a:extLst>
              <a:ext uri="{FF2B5EF4-FFF2-40B4-BE49-F238E27FC236}">
                <a16:creationId xmlns:a16="http://schemas.microsoft.com/office/drawing/2014/main" id="{5735B541-AFDE-455C-A466-0775EB0E90BA}"/>
              </a:ext>
            </a:extLst>
          </p:cNvPr>
          <p:cNvSpPr/>
          <p:nvPr/>
        </p:nvSpPr>
        <p:spPr>
          <a:xfrm>
            <a:off x="537881" y="4965596"/>
            <a:ext cx="7117336" cy="1423210"/>
          </a:xfrm>
          <a:prstGeom prst="rect">
            <a:avLst/>
          </a:prstGeom>
        </p:spPr>
        <p:txBody>
          <a:bodyPr wrap="square">
            <a:spAutoFit/>
          </a:bodyPr>
          <a:lstStyle/>
          <a:p>
            <a:pPr defTabSz="806867">
              <a:defRPr/>
            </a:pPr>
            <a:r>
              <a:rPr lang="en-US" sz="1588" b="1" dirty="0">
                <a:solidFill>
                  <a:srgbClr val="FFFFFF">
                    <a:lumMod val="50000"/>
                  </a:srgbClr>
                </a:solidFill>
                <a:latin typeface="Calibri" panose="020F0502020204030204"/>
              </a:rPr>
              <a:t>Professional Accounting Futures Conference  - 2021</a:t>
            </a:r>
          </a:p>
          <a:p>
            <a:pPr defTabSz="806867">
              <a:defRPr/>
            </a:pPr>
            <a:r>
              <a:rPr lang="en-US" sz="1412" dirty="0">
                <a:solidFill>
                  <a:srgbClr val="FFFFFF">
                    <a:lumMod val="50000"/>
                  </a:srgbClr>
                </a:solidFill>
                <a:latin typeface="Calibri" panose="020F0502020204030204"/>
              </a:rPr>
              <a:t>Professional Accounting Centre – University of Toronto</a:t>
            </a:r>
          </a:p>
          <a:p>
            <a:pPr defTabSz="806867">
              <a:defRPr/>
            </a:pPr>
            <a:endParaRPr lang="en-US" sz="1412" b="1" dirty="0">
              <a:solidFill>
                <a:srgbClr val="042641">
                  <a:lumMod val="90000"/>
                  <a:lumOff val="10000"/>
                </a:srgbClr>
              </a:solidFill>
              <a:latin typeface="Calibri" panose="020F0502020204030204"/>
            </a:endParaRPr>
          </a:p>
          <a:p>
            <a:pPr defTabSz="806867">
              <a:defRPr/>
            </a:pPr>
            <a:r>
              <a:rPr lang="en-US" sz="1412" b="1" dirty="0">
                <a:solidFill>
                  <a:srgbClr val="042641">
                    <a:lumMod val="90000"/>
                    <a:lumOff val="10000"/>
                  </a:srgbClr>
                </a:solidFill>
                <a:latin typeface="Calibri" panose="020F0502020204030204"/>
              </a:rPr>
              <a:t>Philp Robson Executive Vice President, Fiera Private Debt</a:t>
            </a:r>
          </a:p>
          <a:p>
            <a:pPr defTabSz="806867">
              <a:defRPr/>
            </a:pPr>
            <a:endParaRPr lang="en-US" sz="1412" b="1" dirty="0">
              <a:solidFill>
                <a:srgbClr val="FFFFFF">
                  <a:lumMod val="50000"/>
                </a:srgbClr>
              </a:solidFill>
              <a:latin typeface="Calibri" panose="020F0502020204030204"/>
            </a:endParaRPr>
          </a:p>
          <a:p>
            <a:pPr defTabSz="806867">
              <a:defRPr/>
            </a:pPr>
            <a:r>
              <a:rPr lang="en-US" sz="1412" b="1" dirty="0">
                <a:solidFill>
                  <a:srgbClr val="FFFFFF">
                    <a:lumMod val="50000"/>
                  </a:srgbClr>
                </a:solidFill>
                <a:latin typeface="Calibri" panose="020F0502020204030204"/>
              </a:rPr>
              <a:t>October 2021</a:t>
            </a:r>
            <a:endParaRPr lang="en-CA" sz="1412" dirty="0">
              <a:solidFill>
                <a:srgbClr val="FFFFFF">
                  <a:lumMod val="50000"/>
                </a:srgbClr>
              </a:solidFill>
              <a:latin typeface="Calibri" panose="020F0502020204030204"/>
            </a:endParaRPr>
          </a:p>
        </p:txBody>
      </p:sp>
      <p:pic>
        <p:nvPicPr>
          <p:cNvPr id="2" name="Picture 1">
            <a:extLst>
              <a:ext uri="{FF2B5EF4-FFF2-40B4-BE49-F238E27FC236}">
                <a16:creationId xmlns:a16="http://schemas.microsoft.com/office/drawing/2014/main" id="{6EF02A52-7EBF-4927-9D5D-6DD01A7A7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2080907"/>
            <a:ext cx="8875059" cy="1721275"/>
          </a:xfrm>
          <a:prstGeom prst="rect">
            <a:avLst/>
          </a:prstGeom>
        </p:spPr>
      </p:pic>
    </p:spTree>
    <p:extLst>
      <p:ext uri="{BB962C8B-B14F-4D97-AF65-F5344CB8AC3E}">
        <p14:creationId xmlns:p14="http://schemas.microsoft.com/office/powerpoint/2010/main" val="116881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DD5EF3C-B1ED-1F4E-8598-6150159F8A92}"/>
              </a:ext>
            </a:extLst>
          </p:cNvPr>
          <p:cNvSpPr>
            <a:spLocks noGrp="1"/>
          </p:cNvSpPr>
          <p:nvPr>
            <p:ph type="ctrTitle"/>
          </p:nvPr>
        </p:nvSpPr>
        <p:spPr/>
        <p:txBody>
          <a:bodyPr/>
          <a:lstStyle/>
          <a:p>
            <a:r>
              <a:rPr lang="fr-CA" altLang="en-US" dirty="0"/>
              <a:t>About Fiera Capital Corporation</a:t>
            </a:r>
            <a:endParaRPr lang="en-US" dirty="0"/>
          </a:p>
        </p:txBody>
      </p:sp>
      <p:sp>
        <p:nvSpPr>
          <p:cNvPr id="3" name="Slide Number Placeholder 2">
            <a:extLst>
              <a:ext uri="{FF2B5EF4-FFF2-40B4-BE49-F238E27FC236}">
                <a16:creationId xmlns:a16="http://schemas.microsoft.com/office/drawing/2014/main" id="{20C830D6-EE81-A943-949B-934BE4998ECF}"/>
              </a:ext>
            </a:extLst>
          </p:cNvPr>
          <p:cNvSpPr>
            <a:spLocks noGrp="1"/>
          </p:cNvSpPr>
          <p:nvPr>
            <p:ph type="sldNum" sz="quarter" idx="12"/>
          </p:nvPr>
        </p:nvSpPr>
        <p:spPr/>
        <p:txBody>
          <a:bodyPr/>
          <a:lstStyle/>
          <a:p>
            <a:pPr defTabSz="806867"/>
            <a:fld id="{41BB9EB4-5590-894F-BB05-E6FF5F553F44}" type="slidenum">
              <a:rPr lang="en-US">
                <a:solidFill>
                  <a:srgbClr val="A8A9AC"/>
                </a:solidFill>
                <a:latin typeface="Calibri" panose="020F0502020204030204"/>
              </a:rPr>
              <a:pPr defTabSz="806867"/>
              <a:t>3</a:t>
            </a:fld>
            <a:endParaRPr lang="en-US" dirty="0">
              <a:solidFill>
                <a:srgbClr val="A8A9AC"/>
              </a:solidFill>
              <a:latin typeface="Calibri" panose="020F0502020204030204"/>
            </a:endParaRPr>
          </a:p>
        </p:txBody>
      </p:sp>
      <p:cxnSp>
        <p:nvCxnSpPr>
          <p:cNvPr id="47" name="Straight Connector 46">
            <a:extLst>
              <a:ext uri="{FF2B5EF4-FFF2-40B4-BE49-F238E27FC236}">
                <a16:creationId xmlns:a16="http://schemas.microsoft.com/office/drawing/2014/main" id="{5B7C732D-CC32-4F7D-81CE-555B7CFD1D65}"/>
              </a:ext>
            </a:extLst>
          </p:cNvPr>
          <p:cNvCxnSpPr>
            <a:cxnSpLocks/>
          </p:cNvCxnSpPr>
          <p:nvPr/>
        </p:nvCxnSpPr>
        <p:spPr>
          <a:xfrm flipV="1">
            <a:off x="4568192" y="2964511"/>
            <a:ext cx="1855694" cy="1008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id="{78078B77-4D3C-4A07-B3F3-E9C10367A0D5}"/>
              </a:ext>
            </a:extLst>
          </p:cNvPr>
          <p:cNvGraphicFramePr>
            <a:graphicFrameLocks noGrp="1"/>
          </p:cNvGraphicFramePr>
          <p:nvPr/>
        </p:nvGraphicFramePr>
        <p:xfrm>
          <a:off x="5318819" y="2641654"/>
          <a:ext cx="3106845" cy="2714404"/>
        </p:xfrm>
        <a:graphic>
          <a:graphicData uri="http://schemas.openxmlformats.org/drawingml/2006/table">
            <a:tbl>
              <a:tblPr firstRow="1" bandRow="1">
                <a:tableStyleId>{2D5ABB26-0587-4C30-8999-92F81FD0307C}</a:tableStyleId>
              </a:tblPr>
              <a:tblGrid>
                <a:gridCol w="1181974">
                  <a:extLst>
                    <a:ext uri="{9D8B030D-6E8A-4147-A177-3AD203B41FA5}">
                      <a16:colId xmlns:a16="http://schemas.microsoft.com/office/drawing/2014/main" val="2386421292"/>
                    </a:ext>
                  </a:extLst>
                </a:gridCol>
                <a:gridCol w="1924871">
                  <a:extLst>
                    <a:ext uri="{9D8B030D-6E8A-4147-A177-3AD203B41FA5}">
                      <a16:colId xmlns:a16="http://schemas.microsoft.com/office/drawing/2014/main" val="3987448233"/>
                    </a:ext>
                  </a:extLst>
                </a:gridCol>
              </a:tblGrid>
              <a:tr h="678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b="1" dirty="0">
                          <a:solidFill>
                            <a:schemeClr val="accent1"/>
                          </a:solidFill>
                        </a:rPr>
                        <a:t>FOUNDED</a:t>
                      </a:r>
                    </a:p>
                  </a:txBody>
                  <a:tcPr marL="161365" marR="80668" marT="40307" marB="40307" anchor="ctr">
                    <a:lnB w="76200" cap="flat" cmpd="sng" algn="ctr">
                      <a:solidFill>
                        <a:srgbClr val="FEFEFE"/>
                      </a:solidFill>
                      <a:prstDash val="solid"/>
                      <a:round/>
                      <a:headEnd type="none" w="med" len="med"/>
                      <a:tailEnd type="none" w="med" len="med"/>
                    </a:lnB>
                    <a:solidFill>
                      <a:srgbClr val="F0F0F0"/>
                    </a:solidFill>
                  </a:tcPr>
                </a:tc>
                <a:tc>
                  <a:txBody>
                    <a:bodyPr/>
                    <a:lstStyle/>
                    <a:p>
                      <a:pPr algn="l"/>
                      <a:r>
                        <a:rPr lang="en-US" sz="1400" dirty="0">
                          <a:solidFill>
                            <a:schemeClr val="tx1"/>
                          </a:solidFill>
                        </a:rPr>
                        <a:t>2003</a:t>
                      </a:r>
                    </a:p>
                  </a:txBody>
                  <a:tcPr marL="80668" marR="80668" marT="40307" marB="40307" anchor="ctr">
                    <a:lnB w="76200" cap="flat" cmpd="sng" algn="ctr">
                      <a:solidFill>
                        <a:srgbClr val="FEFEFE"/>
                      </a:solidFill>
                      <a:prstDash val="solid"/>
                      <a:round/>
                      <a:headEnd type="none" w="med" len="med"/>
                      <a:tailEnd type="none" w="med" len="med"/>
                    </a:lnB>
                    <a:solidFill>
                      <a:srgbClr val="F0F0F0"/>
                    </a:solidFill>
                  </a:tcPr>
                </a:tc>
                <a:extLst>
                  <a:ext uri="{0D108BD9-81ED-4DB2-BD59-A6C34878D82A}">
                    <a16:rowId xmlns:a16="http://schemas.microsoft.com/office/drawing/2014/main" val="377612760"/>
                  </a:ext>
                </a:extLst>
              </a:tr>
              <a:tr h="678601">
                <a:tc>
                  <a:txBody>
                    <a:bodyPr/>
                    <a:lstStyle/>
                    <a:p>
                      <a:pPr algn="ctr"/>
                      <a:r>
                        <a:rPr lang="en-US" altLang="en-US" sz="1400" b="1" dirty="0">
                          <a:solidFill>
                            <a:schemeClr val="accent1"/>
                          </a:solidFill>
                        </a:rPr>
                        <a:t>SYMBOL (TSX) </a:t>
                      </a:r>
                      <a:endParaRPr lang="en-US" sz="1400" dirty="0"/>
                    </a:p>
                  </a:txBody>
                  <a:tcPr marL="161365" marR="80668" marT="40307" marB="40307"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kern="1200" dirty="0">
                          <a:solidFill>
                            <a:schemeClr val="tx1"/>
                          </a:solidFill>
                          <a:latin typeface="+mn-lt"/>
                          <a:ea typeface="+mn-ea"/>
                          <a:cs typeface="+mn-cs"/>
                        </a:rPr>
                        <a:t>FSZ.TO</a:t>
                      </a:r>
                    </a:p>
                  </a:txBody>
                  <a:tcPr marL="80668" marR="80668" marT="40307" marB="40307"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F0F0F0"/>
                    </a:solidFill>
                  </a:tcPr>
                </a:tc>
                <a:extLst>
                  <a:ext uri="{0D108BD9-81ED-4DB2-BD59-A6C34878D82A}">
                    <a16:rowId xmlns:a16="http://schemas.microsoft.com/office/drawing/2014/main" val="4199563566"/>
                  </a:ext>
                </a:extLst>
              </a:tr>
              <a:tr h="678601">
                <a:tc>
                  <a:txBody>
                    <a:bodyPr/>
                    <a:lstStyle/>
                    <a:p>
                      <a:pPr algn="ctr"/>
                      <a:r>
                        <a:rPr lang="en-US" altLang="en-US" sz="1400" b="1" dirty="0">
                          <a:solidFill>
                            <a:schemeClr val="accent1"/>
                          </a:solidFill>
                        </a:rPr>
                        <a:t>MARKET CAP</a:t>
                      </a:r>
                      <a:endParaRPr lang="en-US" sz="1400" dirty="0"/>
                    </a:p>
                  </a:txBody>
                  <a:tcPr marL="161365" marR="80668" marT="40307" marB="40307"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kern="1200" dirty="0">
                          <a:solidFill>
                            <a:schemeClr val="tx1"/>
                          </a:solidFill>
                          <a:latin typeface="+mn-lt"/>
                          <a:ea typeface="+mn-ea"/>
                          <a:cs typeface="+mn-cs"/>
                        </a:rPr>
                        <a:t>C$1,088 million</a:t>
                      </a:r>
                      <a:r>
                        <a:rPr lang="en-US" altLang="en-US" sz="1400" kern="1200" baseline="30000" dirty="0">
                          <a:solidFill>
                            <a:schemeClr val="tx1"/>
                          </a:solidFill>
                          <a:latin typeface="+mn-lt"/>
                          <a:ea typeface="+mn-ea"/>
                          <a:cs typeface="+mn-cs"/>
                        </a:rPr>
                        <a:t>1</a:t>
                      </a:r>
                    </a:p>
                  </a:txBody>
                  <a:tcPr marL="80668" marR="80668" marT="40307" marB="40307"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F0F0F0"/>
                    </a:solidFill>
                  </a:tcPr>
                </a:tc>
                <a:extLst>
                  <a:ext uri="{0D108BD9-81ED-4DB2-BD59-A6C34878D82A}">
                    <a16:rowId xmlns:a16="http://schemas.microsoft.com/office/drawing/2014/main" val="4268353464"/>
                  </a:ext>
                </a:extLst>
              </a:tr>
              <a:tr h="678601">
                <a:tc>
                  <a:txBody>
                    <a:bodyPr/>
                    <a:lstStyle/>
                    <a:p>
                      <a:pPr algn="ctr"/>
                      <a:r>
                        <a:rPr lang="en-US" altLang="en-US" sz="1400" b="1" dirty="0">
                          <a:solidFill>
                            <a:schemeClr val="accent1"/>
                          </a:solidFill>
                        </a:rPr>
                        <a:t>AUM</a:t>
                      </a:r>
                      <a:endParaRPr lang="en-US" sz="1400" dirty="0"/>
                    </a:p>
                  </a:txBody>
                  <a:tcPr marL="161365" marR="80668" marT="40307" marB="40307" anchor="ctr">
                    <a:lnT w="76200" cap="flat" cmpd="sng" algn="ctr">
                      <a:solidFill>
                        <a:srgbClr val="FEFEFE"/>
                      </a:solidFill>
                      <a:prstDash val="solid"/>
                      <a:round/>
                      <a:headEnd type="none" w="med" len="med"/>
                      <a:tailEnd type="none" w="med" len="med"/>
                    </a:lnT>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kern="1200" dirty="0">
                          <a:solidFill>
                            <a:schemeClr val="tx1"/>
                          </a:solidFill>
                          <a:latin typeface="+mn-lt"/>
                          <a:ea typeface="+mn-ea"/>
                          <a:cs typeface="+mn-cs"/>
                        </a:rPr>
                        <a:t>USD$173 billion</a:t>
                      </a:r>
                      <a:r>
                        <a:rPr lang="en-US" altLang="en-US" sz="1400" kern="1200" baseline="30000" dirty="0">
                          <a:solidFill>
                            <a:schemeClr val="tx1"/>
                          </a:solidFill>
                          <a:latin typeface="+mn-lt"/>
                          <a:ea typeface="+mn-ea"/>
                          <a:cs typeface="+mn-cs"/>
                        </a:rPr>
                        <a:t>2</a:t>
                      </a:r>
                      <a:endParaRPr lang="en-US" altLang="en-US" sz="1400" kern="1200" dirty="0">
                        <a:solidFill>
                          <a:schemeClr val="tx1"/>
                        </a:solidFill>
                        <a:latin typeface="+mn-lt"/>
                        <a:ea typeface="+mn-ea"/>
                        <a:cs typeface="+mn-cs"/>
                      </a:endParaRPr>
                    </a:p>
                  </a:txBody>
                  <a:tcPr marL="80668" marR="80668" marT="40307" marB="40307" anchor="ctr">
                    <a:lnT w="76200" cap="flat" cmpd="sng" algn="ctr">
                      <a:solidFill>
                        <a:srgbClr val="FEFEFE"/>
                      </a:solidFill>
                      <a:prstDash val="solid"/>
                      <a:round/>
                      <a:headEnd type="none" w="med" len="med"/>
                      <a:tailEnd type="none" w="med" len="med"/>
                    </a:lnT>
                    <a:solidFill>
                      <a:srgbClr val="F0F0F0"/>
                    </a:solidFill>
                  </a:tcPr>
                </a:tc>
                <a:extLst>
                  <a:ext uri="{0D108BD9-81ED-4DB2-BD59-A6C34878D82A}">
                    <a16:rowId xmlns:a16="http://schemas.microsoft.com/office/drawing/2014/main" val="1678473615"/>
                  </a:ext>
                </a:extLst>
              </a:tr>
            </a:tbl>
          </a:graphicData>
        </a:graphic>
      </p:graphicFrame>
      <p:sp>
        <p:nvSpPr>
          <p:cNvPr id="49" name="TextBox 48">
            <a:extLst>
              <a:ext uri="{FF2B5EF4-FFF2-40B4-BE49-F238E27FC236}">
                <a16:creationId xmlns:a16="http://schemas.microsoft.com/office/drawing/2014/main" id="{B53705F7-8C9B-451F-8246-6423BC08ADCB}"/>
              </a:ext>
            </a:extLst>
          </p:cNvPr>
          <p:cNvSpPr txBox="1"/>
          <p:nvPr/>
        </p:nvSpPr>
        <p:spPr>
          <a:xfrm>
            <a:off x="549736" y="6137846"/>
            <a:ext cx="7861006" cy="515978"/>
          </a:xfrm>
          <a:prstGeom prst="rect">
            <a:avLst/>
          </a:prstGeom>
        </p:spPr>
        <p:txBody>
          <a:bodyPr vert="horz" lIns="0" tIns="0" rIns="0" bIns="0" rtlCol="0" anchor="b"/>
          <a:lstStyle>
            <a:defPPr>
              <a:defRPr lang="en-US"/>
            </a:defPPr>
            <a:lvl1pPr>
              <a:defRPr sz="800"/>
            </a:lvl1pPr>
          </a:lstStyle>
          <a:p>
            <a:pPr defTabSz="806867"/>
            <a:r>
              <a:rPr lang="en-US" altLang="en-US" sz="794" dirty="0">
                <a:solidFill>
                  <a:srgbClr val="000000"/>
                </a:solidFill>
                <a:latin typeface="Calibri" panose="020F0502020204030204"/>
              </a:rPr>
              <a:t>1  Based on 2 June 2021 closing price of C$10.53 as per bloomberg.com;  2 As at 31 March 2021</a:t>
            </a:r>
          </a:p>
        </p:txBody>
      </p:sp>
      <p:sp>
        <p:nvSpPr>
          <p:cNvPr id="50" name="Rectangle 60">
            <a:extLst>
              <a:ext uri="{FF2B5EF4-FFF2-40B4-BE49-F238E27FC236}">
                <a16:creationId xmlns:a16="http://schemas.microsoft.com/office/drawing/2014/main" id="{FC0DE77A-7CCD-4F97-90D9-B7D41B72E3A1}"/>
              </a:ext>
            </a:extLst>
          </p:cNvPr>
          <p:cNvSpPr>
            <a:spLocks noChangeArrowheads="1"/>
          </p:cNvSpPr>
          <p:nvPr/>
        </p:nvSpPr>
        <p:spPr bwMode="auto">
          <a:xfrm>
            <a:off x="549737" y="2518624"/>
            <a:ext cx="4022263" cy="3545033"/>
          </a:xfrm>
          <a:prstGeom prst="rect">
            <a:avLst/>
          </a:prstGeom>
          <a:noFill/>
          <a:ln w="5715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defTabSz="806867">
              <a:spcBef>
                <a:spcPct val="50000"/>
              </a:spcBef>
            </a:pPr>
            <a:endParaRPr lang="en-US" altLang="en-US" sz="2118" dirty="0"/>
          </a:p>
        </p:txBody>
      </p:sp>
      <p:sp>
        <p:nvSpPr>
          <p:cNvPr id="51" name="Subtitle 28">
            <a:extLst>
              <a:ext uri="{FF2B5EF4-FFF2-40B4-BE49-F238E27FC236}">
                <a16:creationId xmlns:a16="http://schemas.microsoft.com/office/drawing/2014/main" id="{D32068E2-E7BA-4612-BAC8-C60D2DEA21DF}"/>
              </a:ext>
            </a:extLst>
          </p:cNvPr>
          <p:cNvSpPr>
            <a:spLocks noGrp="1"/>
          </p:cNvSpPr>
          <p:nvPr>
            <p:ph type="subTitle" idx="1"/>
          </p:nvPr>
        </p:nvSpPr>
        <p:spPr>
          <a:xfrm>
            <a:off x="537882" y="1587034"/>
            <a:ext cx="8068236" cy="272833"/>
          </a:xfrm>
        </p:spPr>
        <p:txBody>
          <a:bodyPr/>
          <a:lstStyle/>
          <a:p>
            <a:r>
              <a:rPr lang="en-CA" sz="1853" b="0" kern="0" dirty="0">
                <a:solidFill>
                  <a:schemeClr val="accent1"/>
                </a:solidFill>
              </a:rPr>
              <a:t>Fiera Private Debt is a subsidiary of Fiera Capital Corporation</a:t>
            </a:r>
          </a:p>
          <a:p>
            <a:endParaRPr lang="fr-CA" altLang="en-US" sz="1853" dirty="0"/>
          </a:p>
        </p:txBody>
      </p:sp>
      <p:sp>
        <p:nvSpPr>
          <p:cNvPr id="52" name="Subtitle 28">
            <a:extLst>
              <a:ext uri="{FF2B5EF4-FFF2-40B4-BE49-F238E27FC236}">
                <a16:creationId xmlns:a16="http://schemas.microsoft.com/office/drawing/2014/main" id="{D72461ED-D3AE-4120-98DD-B78A16B1EAAB}"/>
              </a:ext>
            </a:extLst>
          </p:cNvPr>
          <p:cNvSpPr txBox="1">
            <a:spLocks/>
          </p:cNvSpPr>
          <p:nvPr/>
        </p:nvSpPr>
        <p:spPr>
          <a:xfrm>
            <a:off x="537881" y="2186160"/>
            <a:ext cx="3898624" cy="199036"/>
          </a:xfrm>
          <a:prstGeom prst="rect">
            <a:avLst/>
          </a:prstGeom>
        </p:spPr>
        <p:txBody>
          <a:bodyPr lIns="0" tIns="0" rIns="0" bIns="0"/>
          <a:lstStyle>
            <a:lvl1pPr marL="0" indent="0" algn="l" defTabSz="1005840" rtl="0" eaLnBrk="1" latinLnBrk="0" hangingPunct="1">
              <a:lnSpc>
                <a:spcPct val="90000"/>
              </a:lnSpc>
              <a:spcBef>
                <a:spcPts val="1100"/>
              </a:spcBef>
              <a:buFont typeface="Arial" panose="020B0604020202020204" pitchFamily="34" charset="0"/>
              <a:buNone/>
              <a:defRPr sz="2000" b="1" kern="1200">
                <a:solidFill>
                  <a:schemeClr val="accent3"/>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defTabSz="887553">
              <a:spcBef>
                <a:spcPts val="971"/>
              </a:spcBef>
            </a:pPr>
            <a:r>
              <a:rPr lang="en-CA" sz="1765" kern="0" dirty="0">
                <a:solidFill>
                  <a:srgbClr val="000000"/>
                </a:solidFill>
                <a:latin typeface="Calibri" panose="020F0502020204030204"/>
              </a:rPr>
              <a:t>About Fiera Capital Corporation</a:t>
            </a:r>
          </a:p>
          <a:p>
            <a:pPr defTabSz="887553">
              <a:spcBef>
                <a:spcPts val="971"/>
              </a:spcBef>
            </a:pPr>
            <a:endParaRPr lang="fr-CA" altLang="en-US" sz="1765" dirty="0">
              <a:solidFill>
                <a:srgbClr val="042641"/>
              </a:solidFill>
              <a:latin typeface="Calibri" panose="020F0502020204030204"/>
            </a:endParaRPr>
          </a:p>
        </p:txBody>
      </p:sp>
      <p:sp>
        <p:nvSpPr>
          <p:cNvPr id="53" name="Subtitle 28">
            <a:extLst>
              <a:ext uri="{FF2B5EF4-FFF2-40B4-BE49-F238E27FC236}">
                <a16:creationId xmlns:a16="http://schemas.microsoft.com/office/drawing/2014/main" id="{17CB6C7F-6665-4BA4-884C-A2D7E429B896}"/>
              </a:ext>
            </a:extLst>
          </p:cNvPr>
          <p:cNvSpPr txBox="1">
            <a:spLocks/>
          </p:cNvSpPr>
          <p:nvPr/>
        </p:nvSpPr>
        <p:spPr>
          <a:xfrm>
            <a:off x="718337" y="2823888"/>
            <a:ext cx="3708662" cy="1940575"/>
          </a:xfrm>
          <a:prstGeom prst="rect">
            <a:avLst/>
          </a:prstGeom>
        </p:spPr>
        <p:txBody>
          <a:bodyPr lIns="0" tIns="0" rIns="0" bIns="0"/>
          <a:lstStyle>
            <a:lvl1pPr marL="0" indent="0" algn="l" defTabSz="1005840" rtl="0" eaLnBrk="1" latinLnBrk="0" hangingPunct="1">
              <a:lnSpc>
                <a:spcPct val="90000"/>
              </a:lnSpc>
              <a:spcBef>
                <a:spcPts val="1100"/>
              </a:spcBef>
              <a:buFont typeface="Arial" panose="020B0604020202020204" pitchFamily="34" charset="0"/>
              <a:buNone/>
              <a:defRPr sz="2000" b="1" kern="1200">
                <a:solidFill>
                  <a:schemeClr val="accent3"/>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defTabSz="887553">
              <a:spcBef>
                <a:spcPts val="0"/>
              </a:spcBef>
              <a:spcAft>
                <a:spcPts val="2647"/>
              </a:spcAft>
            </a:pPr>
            <a:r>
              <a:rPr lang="en-CA" sz="1588" kern="0" dirty="0">
                <a:solidFill>
                  <a:srgbClr val="3EAFEE"/>
                </a:solidFill>
                <a:latin typeface="Calibri" panose="020F0502020204030204"/>
              </a:rPr>
              <a:t>Publicly traded, independent Canadian </a:t>
            </a:r>
            <a:r>
              <a:rPr lang="en-CA" sz="1588" b="0" kern="0" dirty="0">
                <a:solidFill>
                  <a:srgbClr val="3EAFEE"/>
                </a:solidFill>
                <a:latin typeface="Calibri" panose="020F0502020204030204"/>
              </a:rPr>
              <a:t>investment management firm</a:t>
            </a:r>
          </a:p>
          <a:p>
            <a:pPr defTabSz="887553">
              <a:spcBef>
                <a:spcPts val="0"/>
              </a:spcBef>
              <a:spcAft>
                <a:spcPts val="2647"/>
              </a:spcAft>
            </a:pPr>
            <a:r>
              <a:rPr lang="en-CA" sz="1588" kern="0" dirty="0">
                <a:solidFill>
                  <a:srgbClr val="042641"/>
                </a:solidFill>
                <a:latin typeface="Calibri" panose="020F0502020204030204"/>
              </a:rPr>
              <a:t>800+ employees </a:t>
            </a:r>
            <a:r>
              <a:rPr lang="en-CA" sz="1588" b="0" kern="0" dirty="0">
                <a:solidFill>
                  <a:srgbClr val="042641"/>
                </a:solidFill>
                <a:latin typeface="Calibri" panose="020F0502020204030204"/>
              </a:rPr>
              <a:t>including more than 200 investment professionals</a:t>
            </a:r>
          </a:p>
          <a:p>
            <a:pPr defTabSz="887553">
              <a:spcBef>
                <a:spcPts val="0"/>
              </a:spcBef>
              <a:spcAft>
                <a:spcPts val="2647"/>
              </a:spcAft>
            </a:pPr>
            <a:r>
              <a:rPr lang="en-CA" sz="1588" kern="0" dirty="0">
                <a:solidFill>
                  <a:srgbClr val="4193AA"/>
                </a:solidFill>
                <a:latin typeface="Calibri" panose="020F0502020204030204"/>
              </a:rPr>
              <a:t>Depth and expertise </a:t>
            </a:r>
            <a:r>
              <a:rPr lang="en-CA" sz="1588" b="0" kern="0" dirty="0">
                <a:solidFill>
                  <a:srgbClr val="4193AA"/>
                </a:solidFill>
                <a:latin typeface="Calibri" panose="020F0502020204030204"/>
              </a:rPr>
              <a:t>in traditional and alternative strategies</a:t>
            </a:r>
          </a:p>
          <a:p>
            <a:pPr defTabSz="887553">
              <a:spcBef>
                <a:spcPts val="0"/>
              </a:spcBef>
              <a:spcAft>
                <a:spcPts val="2647"/>
              </a:spcAft>
            </a:pPr>
            <a:r>
              <a:rPr lang="en-CA" sz="1588" kern="0" dirty="0">
                <a:solidFill>
                  <a:srgbClr val="9FAF6B"/>
                </a:solidFill>
                <a:latin typeface="Calibri" panose="020F0502020204030204"/>
              </a:rPr>
              <a:t>Headquartered in Montreal </a:t>
            </a:r>
            <a:r>
              <a:rPr lang="en-CA" sz="1588" b="0" kern="0" dirty="0">
                <a:solidFill>
                  <a:srgbClr val="9FAF6B"/>
                </a:solidFill>
                <a:latin typeface="Calibri" panose="020F0502020204030204"/>
              </a:rPr>
              <a:t>with offices across Canada, the United States, Asia and Europe</a:t>
            </a:r>
          </a:p>
          <a:p>
            <a:pPr defTabSz="887553">
              <a:spcBef>
                <a:spcPts val="0"/>
              </a:spcBef>
              <a:spcAft>
                <a:spcPts val="2647"/>
              </a:spcAft>
            </a:pPr>
            <a:endParaRPr lang="fr-CA" altLang="en-US" sz="1588" dirty="0">
              <a:solidFill>
                <a:srgbClr val="042641"/>
              </a:solidFill>
              <a:latin typeface="Calibri" panose="020F0502020204030204"/>
            </a:endParaRPr>
          </a:p>
        </p:txBody>
      </p:sp>
      <p:cxnSp>
        <p:nvCxnSpPr>
          <p:cNvPr id="54" name="Straight Connector 53">
            <a:extLst>
              <a:ext uri="{FF2B5EF4-FFF2-40B4-BE49-F238E27FC236}">
                <a16:creationId xmlns:a16="http://schemas.microsoft.com/office/drawing/2014/main" id="{C6497DB4-19D2-4169-9F4A-BFB83A5052CD}"/>
              </a:ext>
            </a:extLst>
          </p:cNvPr>
          <p:cNvCxnSpPr>
            <a:cxnSpLocks/>
          </p:cNvCxnSpPr>
          <p:nvPr/>
        </p:nvCxnSpPr>
        <p:spPr>
          <a:xfrm flipV="1">
            <a:off x="714117" y="3398744"/>
            <a:ext cx="3676348" cy="1008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D72879-6D88-4DAA-8F25-1F447AE7E806}"/>
              </a:ext>
            </a:extLst>
          </p:cNvPr>
          <p:cNvCxnSpPr/>
          <p:nvPr/>
        </p:nvCxnSpPr>
        <p:spPr>
          <a:xfrm>
            <a:off x="714117" y="4188759"/>
            <a:ext cx="3711388"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DEC3651-BFC9-40FF-BAA9-593C5870C47C}"/>
              </a:ext>
            </a:extLst>
          </p:cNvPr>
          <p:cNvCxnSpPr/>
          <p:nvPr/>
        </p:nvCxnSpPr>
        <p:spPr>
          <a:xfrm>
            <a:off x="714117" y="4975412"/>
            <a:ext cx="3711388"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68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DD5EF3C-B1ED-1F4E-8598-6150159F8A92}"/>
              </a:ext>
            </a:extLst>
          </p:cNvPr>
          <p:cNvSpPr>
            <a:spLocks noGrp="1"/>
          </p:cNvSpPr>
          <p:nvPr>
            <p:ph type="ctrTitle"/>
          </p:nvPr>
        </p:nvSpPr>
        <p:spPr/>
        <p:txBody>
          <a:bodyPr/>
          <a:lstStyle/>
          <a:p>
            <a:r>
              <a:rPr lang="fr-CA" altLang="en-US" dirty="0"/>
              <a:t>Organization Overview</a:t>
            </a:r>
            <a:endParaRPr lang="en-US" dirty="0"/>
          </a:p>
        </p:txBody>
      </p:sp>
      <p:grpSp>
        <p:nvGrpSpPr>
          <p:cNvPr id="14" name="Group 66">
            <a:extLst>
              <a:ext uri="{FF2B5EF4-FFF2-40B4-BE49-F238E27FC236}">
                <a16:creationId xmlns:a16="http://schemas.microsoft.com/office/drawing/2014/main" id="{3E8980E5-E9BB-48B3-B83B-06ED17ADDD6B}"/>
              </a:ext>
            </a:extLst>
          </p:cNvPr>
          <p:cNvGrpSpPr>
            <a:grpSpLocks/>
          </p:cNvGrpSpPr>
          <p:nvPr/>
        </p:nvGrpSpPr>
        <p:grpSpPr bwMode="auto">
          <a:xfrm>
            <a:off x="539552" y="1700808"/>
            <a:ext cx="7801811" cy="3987313"/>
            <a:chOff x="-29988" y="938830"/>
            <a:chExt cx="8841261" cy="4519025"/>
          </a:xfrm>
        </p:grpSpPr>
        <p:cxnSp>
          <p:nvCxnSpPr>
            <p:cNvPr id="15" name="Straight Connector 76">
              <a:extLst>
                <a:ext uri="{FF2B5EF4-FFF2-40B4-BE49-F238E27FC236}">
                  <a16:creationId xmlns:a16="http://schemas.microsoft.com/office/drawing/2014/main" id="{5B56F7EB-809C-4D89-A430-7E330BD1454A}"/>
                </a:ext>
              </a:extLst>
            </p:cNvPr>
            <p:cNvCxnSpPr>
              <a:cxnSpLocks/>
            </p:cNvCxnSpPr>
            <p:nvPr/>
          </p:nvCxnSpPr>
          <p:spPr bwMode="auto">
            <a:xfrm flipH="1" flipV="1">
              <a:off x="548139" y="3713328"/>
              <a:ext cx="5852160" cy="2"/>
            </a:xfrm>
            <a:prstGeom prst="line">
              <a:avLst/>
            </a:prstGeom>
            <a:noFill/>
            <a:ln w="47625" algn="ctr">
              <a:solidFill>
                <a:srgbClr val="A9AA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80">
              <a:extLst>
                <a:ext uri="{FF2B5EF4-FFF2-40B4-BE49-F238E27FC236}">
                  <a16:creationId xmlns:a16="http://schemas.microsoft.com/office/drawing/2014/main" id="{A4CC8666-6E2C-45D1-A120-AAA8FC80295D}"/>
                </a:ext>
              </a:extLst>
            </p:cNvPr>
            <p:cNvCxnSpPr>
              <a:cxnSpLocks/>
            </p:cNvCxnSpPr>
            <p:nvPr/>
          </p:nvCxnSpPr>
          <p:spPr bwMode="auto">
            <a:xfrm flipH="1" flipV="1">
              <a:off x="713664" y="4705373"/>
              <a:ext cx="2286000" cy="2"/>
            </a:xfrm>
            <a:prstGeom prst="line">
              <a:avLst/>
            </a:prstGeom>
            <a:noFill/>
            <a:ln w="47625" algn="ctr">
              <a:solidFill>
                <a:srgbClr val="A9AA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79">
              <a:extLst>
                <a:ext uri="{FF2B5EF4-FFF2-40B4-BE49-F238E27FC236}">
                  <a16:creationId xmlns:a16="http://schemas.microsoft.com/office/drawing/2014/main" id="{1CD1BB57-5A4D-4E57-95D7-A7D456D4054D}"/>
                </a:ext>
              </a:extLst>
            </p:cNvPr>
            <p:cNvCxnSpPr>
              <a:cxnSpLocks/>
            </p:cNvCxnSpPr>
            <p:nvPr/>
          </p:nvCxnSpPr>
          <p:spPr bwMode="auto">
            <a:xfrm flipH="1" flipV="1">
              <a:off x="610792" y="2758894"/>
              <a:ext cx="2286000" cy="2"/>
            </a:xfrm>
            <a:prstGeom prst="line">
              <a:avLst/>
            </a:prstGeom>
            <a:noFill/>
            <a:ln w="47625" algn="ctr">
              <a:solidFill>
                <a:srgbClr val="A9AA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9">
              <a:extLst>
                <a:ext uri="{FF2B5EF4-FFF2-40B4-BE49-F238E27FC236}">
                  <a16:creationId xmlns:a16="http://schemas.microsoft.com/office/drawing/2014/main" id="{1DD55E89-CCDE-488D-A6CD-AF0A5EDC80D7}"/>
                </a:ext>
              </a:extLst>
            </p:cNvPr>
            <p:cNvGrpSpPr>
              <a:grpSpLocks/>
            </p:cNvGrpSpPr>
            <p:nvPr/>
          </p:nvGrpSpPr>
          <p:grpSpPr bwMode="auto">
            <a:xfrm>
              <a:off x="-29988" y="938830"/>
              <a:ext cx="2461762" cy="986326"/>
              <a:chOff x="1173436" y="920419"/>
              <a:chExt cx="2461762" cy="986326"/>
            </a:xfrm>
          </p:grpSpPr>
          <p:sp>
            <p:nvSpPr>
              <p:cNvPr id="56" name="Rectangle 7">
                <a:extLst>
                  <a:ext uri="{FF2B5EF4-FFF2-40B4-BE49-F238E27FC236}">
                    <a16:creationId xmlns:a16="http://schemas.microsoft.com/office/drawing/2014/main" id="{3A5721B4-93DC-498E-A354-6CBAE7650A65}"/>
                  </a:ext>
                </a:extLst>
              </p:cNvPr>
              <p:cNvSpPr>
                <a:spLocks noChangeArrowheads="1"/>
              </p:cNvSpPr>
              <p:nvPr/>
            </p:nvSpPr>
            <p:spPr bwMode="auto">
              <a:xfrm>
                <a:off x="1173436" y="920419"/>
                <a:ext cx="2461762" cy="474031"/>
              </a:xfrm>
              <a:prstGeom prst="rect">
                <a:avLst/>
              </a:prstGeom>
              <a:noFill/>
              <a:ln w="57150" algn="ctr">
                <a:solidFill>
                  <a:srgbClr val="A9AA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defTabSz="806867">
                  <a:spcBef>
                    <a:spcPct val="50000"/>
                  </a:spcBef>
                </a:pPr>
                <a:endParaRPr lang="en-US" altLang="en-US" sz="2118" dirty="0"/>
              </a:p>
            </p:txBody>
          </p:sp>
          <p:pic>
            <p:nvPicPr>
              <p:cNvPr id="57" name="Picture 23" descr="Fiera Capital Expands Presence in Asia with Acquisition of Clearwater  Capital Partners">
                <a:extLst>
                  <a:ext uri="{FF2B5EF4-FFF2-40B4-BE49-F238E27FC236}">
                    <a16:creationId xmlns:a16="http://schemas.microsoft.com/office/drawing/2014/main" id="{2F63D24A-455E-4D62-BA35-81414BFED5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555" y="1141814"/>
                <a:ext cx="1723524" cy="76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2025009A-0EF6-467D-BFFC-5B58E3158FFE}"/>
                </a:ext>
              </a:extLst>
            </p:cNvPr>
            <p:cNvGrpSpPr/>
            <p:nvPr/>
          </p:nvGrpSpPr>
          <p:grpSpPr>
            <a:xfrm>
              <a:off x="908502" y="3484729"/>
              <a:ext cx="2093495" cy="386809"/>
              <a:chOff x="3558944" y="2250583"/>
              <a:chExt cx="2093495" cy="386809"/>
            </a:xfrm>
            <a:solidFill>
              <a:srgbClr val="FEFEFE"/>
            </a:solidFill>
          </p:grpSpPr>
          <p:sp>
            <p:nvSpPr>
              <p:cNvPr id="54" name="Rectangle 53">
                <a:extLst>
                  <a:ext uri="{FF2B5EF4-FFF2-40B4-BE49-F238E27FC236}">
                    <a16:creationId xmlns:a16="http://schemas.microsoft.com/office/drawing/2014/main" id="{6854E14B-F5E6-4897-B6DD-ECB402381C77}"/>
                  </a:ext>
                </a:extLst>
              </p:cNvPr>
              <p:cNvSpPr/>
              <p:nvPr/>
            </p:nvSpPr>
            <p:spPr bwMode="auto">
              <a:xfrm>
                <a:off x="3558944" y="2250583"/>
                <a:ext cx="2093495" cy="381593"/>
              </a:xfrm>
              <a:prstGeom prst="rect">
                <a:avLst/>
              </a:prstGeom>
              <a:grpFill/>
              <a:ln w="57150" cap="flat" cmpd="sng" algn="ctr">
                <a:solidFill>
                  <a:srgbClr val="005595"/>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06867">
                  <a:spcBef>
                    <a:spcPct val="50000"/>
                  </a:spcBef>
                  <a:defRPr/>
                </a:pPr>
                <a:endParaRPr lang="en-US" sz="1588" dirty="0">
                  <a:solidFill>
                    <a:srgbClr val="000000"/>
                  </a:solidFill>
                  <a:latin typeface="Calibri" panose="020F0502020204030204"/>
                </a:endParaRPr>
              </a:p>
            </p:txBody>
          </p:sp>
          <p:sp>
            <p:nvSpPr>
              <p:cNvPr id="55" name="Rectangle 54">
                <a:extLst>
                  <a:ext uri="{FF2B5EF4-FFF2-40B4-BE49-F238E27FC236}">
                    <a16:creationId xmlns:a16="http://schemas.microsoft.com/office/drawing/2014/main" id="{7A08DE78-295E-41C3-BA54-710E72A02D23}"/>
                  </a:ext>
                </a:extLst>
              </p:cNvPr>
              <p:cNvSpPr/>
              <p:nvPr/>
            </p:nvSpPr>
            <p:spPr>
              <a:xfrm>
                <a:off x="3791107" y="2317350"/>
                <a:ext cx="1587250" cy="320042"/>
              </a:xfrm>
              <a:prstGeom prst="rect">
                <a:avLst/>
              </a:prstGeom>
              <a:grpFill/>
              <a:ln>
                <a:noFill/>
              </a:ln>
            </p:spPr>
            <p:txBody>
              <a:bodyPr wrap="none">
                <a:spAutoFit/>
              </a:bodyPr>
              <a:lstStyle/>
              <a:p>
                <a:pPr defTabSz="806867">
                  <a:spcAft>
                    <a:spcPts val="353"/>
                  </a:spcAft>
                  <a:defRPr/>
                </a:pPr>
                <a:r>
                  <a:rPr lang="en-US" altLang="en-US" sz="1235" b="1" cap="all" dirty="0">
                    <a:solidFill>
                      <a:srgbClr val="005096"/>
                    </a:solidFill>
                    <a:latin typeface="Calibri" panose="020F0502020204030204"/>
                  </a:rPr>
                  <a:t>Private Markets</a:t>
                </a:r>
              </a:p>
            </p:txBody>
          </p:sp>
        </p:grpSp>
        <p:grpSp>
          <p:nvGrpSpPr>
            <p:cNvPr id="20" name="Group 19">
              <a:extLst>
                <a:ext uri="{FF2B5EF4-FFF2-40B4-BE49-F238E27FC236}">
                  <a16:creationId xmlns:a16="http://schemas.microsoft.com/office/drawing/2014/main" id="{BC6F4D45-0DD5-4081-9236-52A508864E1C}"/>
                </a:ext>
              </a:extLst>
            </p:cNvPr>
            <p:cNvGrpSpPr/>
            <p:nvPr/>
          </p:nvGrpSpPr>
          <p:grpSpPr>
            <a:xfrm>
              <a:off x="908503" y="2517767"/>
              <a:ext cx="2093495" cy="394753"/>
              <a:chOff x="1290872" y="2250583"/>
              <a:chExt cx="2093495" cy="394753"/>
            </a:xfrm>
            <a:solidFill>
              <a:srgbClr val="FEFEFE"/>
            </a:solidFill>
          </p:grpSpPr>
          <p:sp>
            <p:nvSpPr>
              <p:cNvPr id="52" name="Rectangle 51">
                <a:extLst>
                  <a:ext uri="{FF2B5EF4-FFF2-40B4-BE49-F238E27FC236}">
                    <a16:creationId xmlns:a16="http://schemas.microsoft.com/office/drawing/2014/main" id="{167DD63C-5E5E-43ED-97F3-C5D04568E1DA}"/>
                  </a:ext>
                </a:extLst>
              </p:cNvPr>
              <p:cNvSpPr/>
              <p:nvPr/>
            </p:nvSpPr>
            <p:spPr bwMode="auto">
              <a:xfrm>
                <a:off x="1290872" y="2250583"/>
                <a:ext cx="2093495" cy="381594"/>
              </a:xfrm>
              <a:prstGeom prst="rect">
                <a:avLst/>
              </a:prstGeom>
              <a:grpFill/>
              <a:ln w="57150" cap="flat" cmpd="sng" algn="ctr">
                <a:solidFill>
                  <a:srgbClr val="A9AAAD"/>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06867">
                  <a:spcBef>
                    <a:spcPct val="50000"/>
                  </a:spcBef>
                  <a:defRPr/>
                </a:pPr>
                <a:endParaRPr lang="en-US" sz="1588" dirty="0">
                  <a:solidFill>
                    <a:srgbClr val="000000"/>
                  </a:solidFill>
                  <a:latin typeface="Calibri" panose="020F0502020204030204"/>
                </a:endParaRPr>
              </a:p>
            </p:txBody>
          </p:sp>
          <p:sp>
            <p:nvSpPr>
              <p:cNvPr id="53" name="Rectangle 52">
                <a:extLst>
                  <a:ext uri="{FF2B5EF4-FFF2-40B4-BE49-F238E27FC236}">
                    <a16:creationId xmlns:a16="http://schemas.microsoft.com/office/drawing/2014/main" id="{5E49809A-E148-49F4-87FC-FD11E1D8B769}"/>
                  </a:ext>
                </a:extLst>
              </p:cNvPr>
              <p:cNvSpPr/>
              <p:nvPr/>
            </p:nvSpPr>
            <p:spPr>
              <a:xfrm>
                <a:off x="1668340" y="2325294"/>
                <a:ext cx="1285190" cy="320042"/>
              </a:xfrm>
              <a:prstGeom prst="rect">
                <a:avLst/>
              </a:prstGeom>
              <a:grpFill/>
            </p:spPr>
            <p:txBody>
              <a:bodyPr wrap="none">
                <a:spAutoFit/>
              </a:bodyPr>
              <a:lstStyle/>
              <a:p>
                <a:pPr defTabSz="806867">
                  <a:spcAft>
                    <a:spcPts val="353"/>
                  </a:spcAft>
                  <a:defRPr/>
                </a:pPr>
                <a:r>
                  <a:rPr lang="en-US" altLang="en-US" sz="1235" dirty="0">
                    <a:solidFill>
                      <a:srgbClr val="000000"/>
                    </a:solidFill>
                    <a:latin typeface="Calibri" panose="020F0502020204030204"/>
                  </a:rPr>
                  <a:t>Public Markets</a:t>
                </a:r>
              </a:p>
            </p:txBody>
          </p:sp>
        </p:grpSp>
        <p:grpSp>
          <p:nvGrpSpPr>
            <p:cNvPr id="21" name="Group 20">
              <a:extLst>
                <a:ext uri="{FF2B5EF4-FFF2-40B4-BE49-F238E27FC236}">
                  <a16:creationId xmlns:a16="http://schemas.microsoft.com/office/drawing/2014/main" id="{B38E9073-5326-4C7D-90FC-10BDF1CD3228}"/>
                </a:ext>
              </a:extLst>
            </p:cNvPr>
            <p:cNvGrpSpPr/>
            <p:nvPr/>
          </p:nvGrpSpPr>
          <p:grpSpPr>
            <a:xfrm>
              <a:off x="906169" y="4477214"/>
              <a:ext cx="2093495" cy="394312"/>
              <a:chOff x="5827107" y="2266238"/>
              <a:chExt cx="2093495" cy="394312"/>
            </a:xfrm>
            <a:solidFill>
              <a:srgbClr val="FEFEFE"/>
            </a:solidFill>
          </p:grpSpPr>
          <p:sp>
            <p:nvSpPr>
              <p:cNvPr id="50" name="Rectangle 49">
                <a:extLst>
                  <a:ext uri="{FF2B5EF4-FFF2-40B4-BE49-F238E27FC236}">
                    <a16:creationId xmlns:a16="http://schemas.microsoft.com/office/drawing/2014/main" id="{629DAFDD-FF4A-471C-B2F9-AEB943F8E7D8}"/>
                  </a:ext>
                </a:extLst>
              </p:cNvPr>
              <p:cNvSpPr/>
              <p:nvPr/>
            </p:nvSpPr>
            <p:spPr bwMode="auto">
              <a:xfrm>
                <a:off x="5827107" y="2266238"/>
                <a:ext cx="2093495" cy="381594"/>
              </a:xfrm>
              <a:prstGeom prst="rect">
                <a:avLst/>
              </a:prstGeom>
              <a:grpFill/>
              <a:ln w="57150" cap="flat" cmpd="sng" algn="ctr">
                <a:solidFill>
                  <a:srgbClr val="A9AAAD"/>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06867">
                  <a:spcBef>
                    <a:spcPct val="50000"/>
                  </a:spcBef>
                  <a:defRPr/>
                </a:pPr>
                <a:endParaRPr lang="en-US" sz="1588" dirty="0">
                  <a:solidFill>
                    <a:srgbClr val="000000"/>
                  </a:solidFill>
                  <a:latin typeface="Calibri" panose="020F0502020204030204"/>
                </a:endParaRPr>
              </a:p>
            </p:txBody>
          </p:sp>
          <p:sp>
            <p:nvSpPr>
              <p:cNvPr id="51" name="Rectangle 50">
                <a:extLst>
                  <a:ext uri="{FF2B5EF4-FFF2-40B4-BE49-F238E27FC236}">
                    <a16:creationId xmlns:a16="http://schemas.microsoft.com/office/drawing/2014/main" id="{51874CD3-2E7A-41B7-81D8-DF9C40A6B3E1}"/>
                  </a:ext>
                </a:extLst>
              </p:cNvPr>
              <p:cNvSpPr/>
              <p:nvPr/>
            </p:nvSpPr>
            <p:spPr>
              <a:xfrm>
                <a:off x="6203977" y="2340508"/>
                <a:ext cx="1279159" cy="320042"/>
              </a:xfrm>
              <a:prstGeom prst="rect">
                <a:avLst/>
              </a:prstGeom>
              <a:grpFill/>
            </p:spPr>
            <p:txBody>
              <a:bodyPr wrap="none">
                <a:spAutoFit/>
              </a:bodyPr>
              <a:lstStyle/>
              <a:p>
                <a:pPr defTabSz="806867">
                  <a:spcAft>
                    <a:spcPts val="353"/>
                  </a:spcAft>
                  <a:defRPr/>
                </a:pPr>
                <a:r>
                  <a:rPr lang="en-US" altLang="en-US" sz="1235" dirty="0">
                    <a:solidFill>
                      <a:srgbClr val="000000"/>
                    </a:solidFill>
                    <a:latin typeface="Calibri" panose="020F0502020204030204"/>
                  </a:rPr>
                  <a:t>Private Wealth</a:t>
                </a:r>
              </a:p>
            </p:txBody>
          </p:sp>
        </p:grpSp>
        <p:cxnSp>
          <p:nvCxnSpPr>
            <p:cNvPr id="23" name="Straight Connector 55">
              <a:extLst>
                <a:ext uri="{FF2B5EF4-FFF2-40B4-BE49-F238E27FC236}">
                  <a16:creationId xmlns:a16="http://schemas.microsoft.com/office/drawing/2014/main" id="{26DE0EB7-87B5-41FD-B062-3F03F91BFD59}"/>
                </a:ext>
              </a:extLst>
            </p:cNvPr>
            <p:cNvCxnSpPr>
              <a:cxnSpLocks/>
            </p:cNvCxnSpPr>
            <p:nvPr/>
          </p:nvCxnSpPr>
          <p:spPr bwMode="auto">
            <a:xfrm flipH="1">
              <a:off x="579219" y="2132164"/>
              <a:ext cx="15109" cy="2468880"/>
            </a:xfrm>
            <a:prstGeom prst="line">
              <a:avLst/>
            </a:prstGeom>
            <a:noFill/>
            <a:ln w="47625" algn="ctr">
              <a:solidFill>
                <a:srgbClr val="A9AA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L-Shape 23">
              <a:extLst>
                <a:ext uri="{FF2B5EF4-FFF2-40B4-BE49-F238E27FC236}">
                  <a16:creationId xmlns:a16="http://schemas.microsoft.com/office/drawing/2014/main" id="{C03E7633-16A8-4034-A778-3DB97ADC319F}"/>
                </a:ext>
              </a:extLst>
            </p:cNvPr>
            <p:cNvSpPr/>
            <p:nvPr/>
          </p:nvSpPr>
          <p:spPr bwMode="auto">
            <a:xfrm rot="13500000">
              <a:off x="430522" y="2569268"/>
              <a:ext cx="274642" cy="381554"/>
            </a:xfrm>
            <a:prstGeom prst="corner">
              <a:avLst/>
            </a:prstGeom>
            <a:solidFill>
              <a:schemeClr val="tx1">
                <a:lumMod val="20000"/>
                <a:lumOff val="80000"/>
              </a:schemeClr>
            </a:solidFill>
            <a:ln>
              <a:solidFill>
                <a:schemeClr val="bg1"/>
              </a:solidFill>
            </a:ln>
            <a:effectLst/>
          </p:spPr>
          <p:txBody>
            <a:bodyPr>
              <a:spAutoFit/>
            </a:bodyPr>
            <a:lstStyle/>
            <a:p>
              <a:pPr defTabSz="806867">
                <a:spcBef>
                  <a:spcPct val="50000"/>
                </a:spcBef>
                <a:defRPr/>
              </a:pPr>
              <a:endParaRPr lang="en-US" sz="1588" dirty="0">
                <a:solidFill>
                  <a:srgbClr val="000000"/>
                </a:solidFill>
                <a:latin typeface="Calibri" panose="020F0502020204030204"/>
              </a:endParaRPr>
            </a:p>
          </p:txBody>
        </p:sp>
        <p:sp>
          <p:nvSpPr>
            <p:cNvPr id="25" name="L-Shape 24">
              <a:extLst>
                <a:ext uri="{FF2B5EF4-FFF2-40B4-BE49-F238E27FC236}">
                  <a16:creationId xmlns:a16="http://schemas.microsoft.com/office/drawing/2014/main" id="{1E292773-B34A-450F-B518-9165970FC3DC}"/>
                </a:ext>
              </a:extLst>
            </p:cNvPr>
            <p:cNvSpPr/>
            <p:nvPr/>
          </p:nvSpPr>
          <p:spPr bwMode="auto">
            <a:xfrm rot="13500000">
              <a:off x="426555" y="3522576"/>
              <a:ext cx="273054" cy="381554"/>
            </a:xfrm>
            <a:prstGeom prst="corner">
              <a:avLst/>
            </a:prstGeom>
            <a:solidFill>
              <a:schemeClr val="accent1"/>
            </a:solidFill>
            <a:ln>
              <a:solidFill>
                <a:schemeClr val="bg1"/>
              </a:solidFill>
            </a:ln>
            <a:effectLst/>
          </p:spPr>
          <p:txBody>
            <a:bodyPr>
              <a:spAutoFit/>
            </a:bodyPr>
            <a:lstStyle/>
            <a:p>
              <a:pPr defTabSz="806867">
                <a:spcBef>
                  <a:spcPct val="50000"/>
                </a:spcBef>
                <a:defRPr/>
              </a:pPr>
              <a:endParaRPr lang="en-US" sz="1588" dirty="0">
                <a:solidFill>
                  <a:srgbClr val="000000"/>
                </a:solidFill>
                <a:latin typeface="Calibri" panose="020F0502020204030204"/>
              </a:endParaRPr>
            </a:p>
          </p:txBody>
        </p:sp>
        <p:sp>
          <p:nvSpPr>
            <p:cNvPr id="26" name="L-Shape 25">
              <a:extLst>
                <a:ext uri="{FF2B5EF4-FFF2-40B4-BE49-F238E27FC236}">
                  <a16:creationId xmlns:a16="http://schemas.microsoft.com/office/drawing/2014/main" id="{29A7AF07-2BE2-4DE1-9D0E-F1E396C84997}"/>
                </a:ext>
              </a:extLst>
            </p:cNvPr>
            <p:cNvSpPr/>
            <p:nvPr/>
          </p:nvSpPr>
          <p:spPr bwMode="auto">
            <a:xfrm rot="13500000">
              <a:off x="430522" y="4510812"/>
              <a:ext cx="274642" cy="381554"/>
            </a:xfrm>
            <a:prstGeom prst="corner">
              <a:avLst/>
            </a:prstGeom>
            <a:solidFill>
              <a:schemeClr val="tx1">
                <a:lumMod val="20000"/>
                <a:lumOff val="80000"/>
              </a:schemeClr>
            </a:solidFill>
            <a:ln>
              <a:solidFill>
                <a:schemeClr val="bg1"/>
              </a:solidFill>
            </a:ln>
            <a:effectLst/>
          </p:spPr>
          <p:txBody>
            <a:bodyPr>
              <a:spAutoFit/>
            </a:bodyPr>
            <a:lstStyle/>
            <a:p>
              <a:pPr defTabSz="806867">
                <a:spcBef>
                  <a:spcPct val="50000"/>
                </a:spcBef>
                <a:defRPr/>
              </a:pPr>
              <a:endParaRPr lang="en-US" sz="1588" dirty="0">
                <a:solidFill>
                  <a:srgbClr val="000000"/>
                </a:solidFill>
                <a:latin typeface="Calibri" panose="020F0502020204030204"/>
              </a:endParaRPr>
            </a:p>
          </p:txBody>
        </p:sp>
        <p:sp>
          <p:nvSpPr>
            <p:cNvPr id="27" name="Content Placeholder 2">
              <a:extLst>
                <a:ext uri="{FF2B5EF4-FFF2-40B4-BE49-F238E27FC236}">
                  <a16:creationId xmlns:a16="http://schemas.microsoft.com/office/drawing/2014/main" id="{A4BFFF1E-3303-4393-AE2C-1A507AFD552D}"/>
                </a:ext>
              </a:extLst>
            </p:cNvPr>
            <p:cNvSpPr txBox="1">
              <a:spLocks/>
            </p:cNvSpPr>
            <p:nvPr/>
          </p:nvSpPr>
          <p:spPr bwMode="auto">
            <a:xfrm>
              <a:off x="3765576" y="2260531"/>
              <a:ext cx="1577834" cy="29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Aft>
                  <a:spcPts val="600"/>
                </a:spcAft>
                <a:buClr>
                  <a:schemeClr val="tx1"/>
                </a:buClr>
                <a:buSzPct val="105000"/>
                <a:buFont typeface="Calibri" panose="020F0502020204030204" pitchFamily="34" charset="0"/>
                <a:buBlip>
                  <a:blip r:embed="rId4"/>
                </a:buBlip>
                <a:defRPr sz="1600">
                  <a:solidFill>
                    <a:srgbClr val="000000"/>
                  </a:solidFill>
                  <a:latin typeface="Calibri" panose="020F0502020204030204" pitchFamily="34" charset="0"/>
                  <a:ea typeface="MS PGothic" panose="020B0600070205080204" pitchFamily="34" charset="-128"/>
                  <a:cs typeface="Arial" panose="020B0604020202020204" pitchFamily="34" charset="0"/>
                </a:defRPr>
              </a:lvl1pPr>
              <a:lvl2pPr marL="573088" indent="-211138">
                <a:lnSpc>
                  <a:spcPct val="90000"/>
                </a:lnSpc>
                <a:spcAft>
                  <a:spcPts val="600"/>
                </a:spcAft>
                <a:buClr>
                  <a:schemeClr val="bg2"/>
                </a:buClr>
                <a:buSzPct val="85000"/>
                <a:buFont typeface="Wingdings" panose="05000000000000000000" pitchFamily="2" charset="2"/>
                <a:buChar char="§"/>
                <a:tabLst>
                  <a:tab pos="342900" algn="l"/>
                </a:tabLst>
                <a:defRPr sz="1400">
                  <a:solidFill>
                    <a:srgbClr val="000000"/>
                  </a:solidFill>
                  <a:latin typeface="Calibri" panose="020F0502020204030204" pitchFamily="34" charset="0"/>
                  <a:ea typeface="Arial" panose="020B0604020202020204" pitchFamily="34" charset="0"/>
                  <a:cs typeface="Arial" panose="020B0604020202020204" pitchFamily="34" charset="0"/>
                </a:defRPr>
              </a:lvl2pPr>
              <a:lvl3pPr marL="798513" indent="-111125" defTabSz="457200">
                <a:lnSpc>
                  <a:spcPct val="90000"/>
                </a:lnSpc>
                <a:spcAft>
                  <a:spcPts val="600"/>
                </a:spcAft>
                <a:buClr>
                  <a:schemeClr val="tx1"/>
                </a:buClr>
                <a:buFont typeface="Arial" panose="020B0604020202020204" pitchFamily="34" charset="0"/>
                <a:buChar char="›"/>
                <a:tabLst>
                  <a:tab pos="914400" algn="l"/>
                </a:tabLst>
                <a:defRPr sz="1400">
                  <a:solidFill>
                    <a:srgbClr val="000000"/>
                  </a:solidFill>
                  <a:latin typeface="Calibri" panose="020F0502020204030204" pitchFamily="34" charset="0"/>
                  <a:ea typeface="Arial" panose="020B0604020202020204" pitchFamily="34" charset="0"/>
                  <a:cs typeface="Arial" panose="020B0604020202020204" pitchFamily="34" charset="0"/>
                </a:defRPr>
              </a:lvl3pPr>
              <a:lvl4pPr marL="1036638" indent="-119063">
                <a:lnSpc>
                  <a:spcPct val="90000"/>
                </a:lnSpc>
                <a:spcAft>
                  <a:spcPts val="600"/>
                </a:spcAft>
                <a:buClr>
                  <a:schemeClr val="tx1"/>
                </a:buClr>
                <a:buFont typeface="Arial" panose="020B0604020202020204" pitchFamily="34" charset="0"/>
                <a:buChar char="›"/>
                <a:defRPr sz="1200">
                  <a:solidFill>
                    <a:srgbClr val="000000"/>
                  </a:solidFill>
                  <a:latin typeface="Calibri" panose="020F0502020204030204" pitchFamily="34" charset="0"/>
                  <a:ea typeface="Arial" panose="020B0604020202020204" pitchFamily="34" charset="0"/>
                  <a:cs typeface="Arial" panose="020B0604020202020204" pitchFamily="34" charset="0"/>
                </a:defRPr>
              </a:lvl4pPr>
              <a:lvl5pPr marL="1325563" indent="-109538">
                <a:lnSpc>
                  <a:spcPct val="90000"/>
                </a:lnSpc>
                <a:spcAft>
                  <a:spcPts val="600"/>
                </a:spcAft>
                <a:buClr>
                  <a:schemeClr val="tx1"/>
                </a:buClr>
                <a:buFont typeface="Arial" panose="020B0604020202020204" pitchFamily="34" charset="0"/>
                <a:buChar char="›"/>
                <a:defRPr sz="900">
                  <a:solidFill>
                    <a:srgbClr val="000000"/>
                  </a:solidFill>
                  <a:latin typeface="Calibri" panose="020F0502020204030204" pitchFamily="34" charset="0"/>
                  <a:ea typeface="Arial" panose="020B0604020202020204" pitchFamily="34" charset="0"/>
                  <a:cs typeface="Arial" panose="020B0604020202020204" pitchFamily="34" charset="0"/>
                </a:defRPr>
              </a:lvl5pPr>
              <a:lvl6pPr marL="1782763" indent="-109538" eaLnBrk="0" fontAlgn="base" hangingPunct="0">
                <a:lnSpc>
                  <a:spcPct val="90000"/>
                </a:lnSpc>
                <a:spcBef>
                  <a:spcPct val="0"/>
                </a:spcBef>
                <a:spcAft>
                  <a:spcPts val="600"/>
                </a:spcAft>
                <a:buClr>
                  <a:schemeClr val="tx1"/>
                </a:buClr>
                <a:buFont typeface="Arial" panose="020B0604020202020204" pitchFamily="34" charset="0"/>
                <a:buChar char="›"/>
                <a:defRPr sz="900">
                  <a:solidFill>
                    <a:srgbClr val="000000"/>
                  </a:solidFill>
                  <a:latin typeface="Calibri" panose="020F0502020204030204" pitchFamily="34" charset="0"/>
                  <a:ea typeface="Arial" panose="020B0604020202020204" pitchFamily="34" charset="0"/>
                  <a:cs typeface="Arial" panose="020B0604020202020204" pitchFamily="34" charset="0"/>
                </a:defRPr>
              </a:lvl6pPr>
              <a:lvl7pPr marL="2239963" indent="-109538" eaLnBrk="0" fontAlgn="base" hangingPunct="0">
                <a:lnSpc>
                  <a:spcPct val="90000"/>
                </a:lnSpc>
                <a:spcBef>
                  <a:spcPct val="0"/>
                </a:spcBef>
                <a:spcAft>
                  <a:spcPts val="600"/>
                </a:spcAft>
                <a:buClr>
                  <a:schemeClr val="tx1"/>
                </a:buClr>
                <a:buFont typeface="Arial" panose="020B0604020202020204" pitchFamily="34" charset="0"/>
                <a:buChar char="›"/>
                <a:defRPr sz="900">
                  <a:solidFill>
                    <a:srgbClr val="000000"/>
                  </a:solidFill>
                  <a:latin typeface="Calibri" panose="020F0502020204030204" pitchFamily="34" charset="0"/>
                  <a:ea typeface="Arial" panose="020B0604020202020204" pitchFamily="34" charset="0"/>
                  <a:cs typeface="Arial" panose="020B0604020202020204" pitchFamily="34" charset="0"/>
                </a:defRPr>
              </a:lvl7pPr>
              <a:lvl8pPr marL="2697163" indent="-109538" eaLnBrk="0" fontAlgn="base" hangingPunct="0">
                <a:lnSpc>
                  <a:spcPct val="90000"/>
                </a:lnSpc>
                <a:spcBef>
                  <a:spcPct val="0"/>
                </a:spcBef>
                <a:spcAft>
                  <a:spcPts val="600"/>
                </a:spcAft>
                <a:buClr>
                  <a:schemeClr val="tx1"/>
                </a:buClr>
                <a:buFont typeface="Arial" panose="020B0604020202020204" pitchFamily="34" charset="0"/>
                <a:buChar char="›"/>
                <a:defRPr sz="900">
                  <a:solidFill>
                    <a:srgbClr val="000000"/>
                  </a:solidFill>
                  <a:latin typeface="Calibri" panose="020F0502020204030204" pitchFamily="34" charset="0"/>
                  <a:ea typeface="Arial" panose="020B0604020202020204" pitchFamily="34" charset="0"/>
                  <a:cs typeface="Arial" panose="020B0604020202020204" pitchFamily="34" charset="0"/>
                </a:defRPr>
              </a:lvl8pPr>
              <a:lvl9pPr marL="3154363" indent="-109538" eaLnBrk="0" fontAlgn="base" hangingPunct="0">
                <a:lnSpc>
                  <a:spcPct val="90000"/>
                </a:lnSpc>
                <a:spcBef>
                  <a:spcPct val="0"/>
                </a:spcBef>
                <a:spcAft>
                  <a:spcPts val="600"/>
                </a:spcAft>
                <a:buClr>
                  <a:schemeClr val="tx1"/>
                </a:buClr>
                <a:buFont typeface="Arial" panose="020B0604020202020204" pitchFamily="34" charset="0"/>
                <a:buChar char="›"/>
                <a:defRPr sz="900">
                  <a:solidFill>
                    <a:srgbClr val="000000"/>
                  </a:solidFill>
                  <a:latin typeface="Calibri" panose="020F0502020204030204" pitchFamily="34" charset="0"/>
                  <a:ea typeface="Arial" panose="020B0604020202020204" pitchFamily="34" charset="0"/>
                  <a:cs typeface="Arial" panose="020B0604020202020204" pitchFamily="34" charset="0"/>
                </a:defRPr>
              </a:lvl9pPr>
            </a:lstStyle>
            <a:p>
              <a:pPr defTabSz="806867">
                <a:spcAft>
                  <a:spcPts val="2647"/>
                </a:spcAft>
                <a:buClr>
                  <a:srgbClr val="000000"/>
                </a:buClr>
                <a:buNone/>
                <a:defRPr/>
              </a:pPr>
              <a:r>
                <a:rPr lang="en-US" altLang="en-US" sz="1059" dirty="0"/>
                <a:t>AGRICULTURE</a:t>
              </a:r>
              <a:endParaRPr lang="en-CA" altLang="en-US" sz="1059" dirty="0"/>
            </a:p>
            <a:p>
              <a:pPr defTabSz="806867">
                <a:spcAft>
                  <a:spcPts val="2647"/>
                </a:spcAft>
                <a:buClr>
                  <a:srgbClr val="000000"/>
                </a:buClr>
                <a:buNone/>
                <a:defRPr/>
              </a:pPr>
              <a:r>
                <a:rPr lang="en-US" altLang="en-US" sz="1059" dirty="0"/>
                <a:t>INFRASTRUCTURE</a:t>
              </a:r>
            </a:p>
            <a:p>
              <a:pPr defTabSz="806867">
                <a:spcAft>
                  <a:spcPts val="2647"/>
                </a:spcAft>
                <a:buClr>
                  <a:srgbClr val="000000"/>
                </a:buClr>
                <a:buNone/>
                <a:defRPr/>
              </a:pPr>
              <a:endParaRPr lang="en-US" altLang="en-US" sz="1059" dirty="0"/>
            </a:p>
            <a:p>
              <a:pPr defTabSz="806867">
                <a:spcAft>
                  <a:spcPts val="2118"/>
                </a:spcAft>
                <a:buClr>
                  <a:srgbClr val="000000"/>
                </a:buClr>
                <a:buNone/>
                <a:defRPr/>
              </a:pPr>
              <a:endParaRPr lang="en-US" altLang="en-US" sz="927" dirty="0"/>
            </a:p>
            <a:p>
              <a:pPr defTabSz="806867">
                <a:spcAft>
                  <a:spcPts val="2647"/>
                </a:spcAft>
                <a:buClr>
                  <a:srgbClr val="000000"/>
                </a:buClr>
                <a:buNone/>
                <a:defRPr/>
              </a:pPr>
              <a:r>
                <a:rPr lang="en-US" altLang="en-US" sz="1059" dirty="0"/>
                <a:t>REAL ESTATE</a:t>
              </a:r>
            </a:p>
            <a:p>
              <a:pPr defTabSz="806867">
                <a:spcAft>
                  <a:spcPts val="2647"/>
                </a:spcAft>
                <a:buClr>
                  <a:srgbClr val="000000"/>
                </a:buClr>
                <a:buNone/>
                <a:defRPr/>
              </a:pPr>
              <a:r>
                <a:rPr lang="en-US" altLang="en-US" sz="1059" dirty="0"/>
                <a:t>PRIVATE EQUITY</a:t>
              </a:r>
            </a:p>
          </p:txBody>
        </p:sp>
        <p:pic>
          <p:nvPicPr>
            <p:cNvPr id="31" name="Picture 2" descr="Farm">
              <a:extLst>
                <a:ext uri="{FF2B5EF4-FFF2-40B4-BE49-F238E27FC236}">
                  <a16:creationId xmlns:a16="http://schemas.microsoft.com/office/drawing/2014/main" id="{EE191F4F-0F03-4A5B-89E9-42487AA44FAE}"/>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86184" y="2113971"/>
              <a:ext cx="450542" cy="4466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 name="Picture 6" descr="Bridge">
              <a:extLst>
                <a:ext uri="{FF2B5EF4-FFF2-40B4-BE49-F238E27FC236}">
                  <a16:creationId xmlns:a16="http://schemas.microsoft.com/office/drawing/2014/main" id="{9354D5B2-494C-4682-8EB5-A506DDE6CB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2014" y="2753392"/>
              <a:ext cx="601043" cy="33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Urban">
              <a:extLst>
                <a:ext uri="{FF2B5EF4-FFF2-40B4-BE49-F238E27FC236}">
                  <a16:creationId xmlns:a16="http://schemas.microsoft.com/office/drawing/2014/main" id="{AC7CB840-90D9-43E6-86C5-64AB8D0A86CB}"/>
                </a:ext>
              </a:extLst>
            </p:cNvPr>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43132" y="4191992"/>
              <a:ext cx="538882" cy="41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Hand shake">
              <a:extLst>
                <a:ext uri="{FF2B5EF4-FFF2-40B4-BE49-F238E27FC236}">
                  <a16:creationId xmlns:a16="http://schemas.microsoft.com/office/drawing/2014/main" id="{CC6C5080-8CAD-4642-AEB6-A377D453372A}"/>
                </a:ext>
              </a:extLst>
            </p:cNvPr>
            <p:cNvPicPr>
              <a:picLocks noChangeAspect="1" noChangeArrowheads="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112052" y="4772448"/>
              <a:ext cx="601043" cy="37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60">
              <a:extLst>
                <a:ext uri="{FF2B5EF4-FFF2-40B4-BE49-F238E27FC236}">
                  <a16:creationId xmlns:a16="http://schemas.microsoft.com/office/drawing/2014/main" id="{BB529BB7-4C60-41EA-8AC8-B07CA7466847}"/>
                </a:ext>
              </a:extLst>
            </p:cNvPr>
            <p:cNvSpPr>
              <a:spLocks noChangeArrowheads="1"/>
            </p:cNvSpPr>
            <p:nvPr/>
          </p:nvSpPr>
          <p:spPr bwMode="auto">
            <a:xfrm>
              <a:off x="3338820" y="1440089"/>
              <a:ext cx="2743200" cy="4017766"/>
            </a:xfrm>
            <a:prstGeom prst="rect">
              <a:avLst/>
            </a:prstGeom>
            <a:noFill/>
            <a:ln w="57150" algn="ctr">
              <a:solidFill>
                <a:srgbClr val="A9AA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defTabSz="806867">
                <a:spcBef>
                  <a:spcPct val="50000"/>
                </a:spcBef>
              </a:pPr>
              <a:endParaRPr lang="en-US" altLang="en-US" sz="2118" dirty="0"/>
            </a:p>
          </p:txBody>
        </p:sp>
        <p:sp>
          <p:nvSpPr>
            <p:cNvPr id="36" name="Rectangle 81">
              <a:extLst>
                <a:ext uri="{FF2B5EF4-FFF2-40B4-BE49-F238E27FC236}">
                  <a16:creationId xmlns:a16="http://schemas.microsoft.com/office/drawing/2014/main" id="{D1FC4067-13B8-4257-81CD-AFD1B93D1CDF}"/>
                </a:ext>
              </a:extLst>
            </p:cNvPr>
            <p:cNvSpPr>
              <a:spLocks noChangeArrowheads="1"/>
            </p:cNvSpPr>
            <p:nvPr/>
          </p:nvSpPr>
          <p:spPr bwMode="auto">
            <a:xfrm>
              <a:off x="3364025" y="1467037"/>
              <a:ext cx="2717993" cy="5354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2047" rIns="242047">
              <a:sp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algn="ctr" defTabSz="806867">
                <a:spcAft>
                  <a:spcPts val="353"/>
                </a:spcAft>
              </a:pPr>
              <a:r>
                <a:rPr lang="en-US" altLang="en-US" sz="1235" b="1" dirty="0">
                  <a:solidFill>
                    <a:srgbClr val="FEFEFE"/>
                  </a:solidFill>
                </a:rPr>
                <a:t>Private Alternative Investment Strategies</a:t>
              </a:r>
            </a:p>
          </p:txBody>
        </p:sp>
        <p:grpSp>
          <p:nvGrpSpPr>
            <p:cNvPr id="37" name="Group 62">
              <a:extLst>
                <a:ext uri="{FF2B5EF4-FFF2-40B4-BE49-F238E27FC236}">
                  <a16:creationId xmlns:a16="http://schemas.microsoft.com/office/drawing/2014/main" id="{8E2B09C9-7640-40AE-BAF0-FF5439E60457}"/>
                </a:ext>
              </a:extLst>
            </p:cNvPr>
            <p:cNvGrpSpPr>
              <a:grpSpLocks/>
            </p:cNvGrpSpPr>
            <p:nvPr/>
          </p:nvGrpSpPr>
          <p:grpSpPr bwMode="auto">
            <a:xfrm>
              <a:off x="3338819" y="3315967"/>
              <a:ext cx="2743200" cy="911880"/>
              <a:chOff x="3826940" y="5076139"/>
              <a:chExt cx="2651760" cy="911880"/>
            </a:xfrm>
          </p:grpSpPr>
          <p:sp>
            <p:nvSpPr>
              <p:cNvPr id="43" name="Rectangle 84">
                <a:extLst>
                  <a:ext uri="{FF2B5EF4-FFF2-40B4-BE49-F238E27FC236}">
                    <a16:creationId xmlns:a16="http://schemas.microsoft.com/office/drawing/2014/main" id="{2CC57D81-34DE-4DDE-81C7-0CBE45286629}"/>
                  </a:ext>
                </a:extLst>
              </p:cNvPr>
              <p:cNvSpPr>
                <a:spLocks noChangeArrowheads="1"/>
              </p:cNvSpPr>
              <p:nvPr/>
            </p:nvSpPr>
            <p:spPr bwMode="auto">
              <a:xfrm>
                <a:off x="3826940" y="5076139"/>
                <a:ext cx="2651760" cy="474031"/>
              </a:xfrm>
              <a:prstGeom prst="rect">
                <a:avLst/>
              </a:prstGeom>
              <a:solidFill>
                <a:srgbClr val="FEFEFE"/>
              </a:solidFill>
              <a:ln w="57150" algn="ctr">
                <a:solidFill>
                  <a:srgbClr val="005595"/>
                </a:solidFill>
                <a:miter lim="800000"/>
                <a:headEnd/>
                <a:tailEnd/>
              </a:ln>
            </p:spPr>
            <p:txBody>
              <a:bodyPr>
                <a:sp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defTabSz="806867">
                  <a:spcBef>
                    <a:spcPct val="50000"/>
                  </a:spcBef>
                </a:pPr>
                <a:endParaRPr lang="en-US" altLang="en-US" sz="2118" dirty="0"/>
              </a:p>
            </p:txBody>
          </p:sp>
          <p:grpSp>
            <p:nvGrpSpPr>
              <p:cNvPr id="44" name="Group 14">
                <a:extLst>
                  <a:ext uri="{FF2B5EF4-FFF2-40B4-BE49-F238E27FC236}">
                    <a16:creationId xmlns:a16="http://schemas.microsoft.com/office/drawing/2014/main" id="{D977D1E9-EE6A-4B4D-83F9-555B81597B94}"/>
                  </a:ext>
                </a:extLst>
              </p:cNvPr>
              <p:cNvGrpSpPr>
                <a:grpSpLocks/>
              </p:cNvGrpSpPr>
              <p:nvPr/>
            </p:nvGrpSpPr>
            <p:grpSpPr bwMode="auto">
              <a:xfrm>
                <a:off x="5574444" y="5200473"/>
                <a:ext cx="566210" cy="787546"/>
                <a:chOff x="4900085" y="5143764"/>
                <a:chExt cx="472803" cy="660962"/>
              </a:xfrm>
            </p:grpSpPr>
            <p:grpSp>
              <p:nvGrpSpPr>
                <p:cNvPr id="47" name="Group 4">
                  <a:extLst>
                    <a:ext uri="{FF2B5EF4-FFF2-40B4-BE49-F238E27FC236}">
                      <a16:creationId xmlns:a16="http://schemas.microsoft.com/office/drawing/2014/main" id="{2D0D5B20-8B2C-4467-8421-6D7B06A84AC2}"/>
                    </a:ext>
                  </a:extLst>
                </p:cNvPr>
                <p:cNvGrpSpPr>
                  <a:grpSpLocks/>
                </p:cNvGrpSpPr>
                <p:nvPr/>
              </p:nvGrpSpPr>
              <p:grpSpPr bwMode="auto">
                <a:xfrm>
                  <a:off x="4900085" y="5143764"/>
                  <a:ext cx="472803" cy="660962"/>
                  <a:chOff x="7553183" y="3819254"/>
                  <a:chExt cx="482472" cy="639307"/>
                </a:xfrm>
              </p:grpSpPr>
              <p:sp>
                <p:nvSpPr>
                  <p:cNvPr id="49" name="Callout: Quad Arrow 48">
                    <a:extLst>
                      <a:ext uri="{FF2B5EF4-FFF2-40B4-BE49-F238E27FC236}">
                        <a16:creationId xmlns:a16="http://schemas.microsoft.com/office/drawing/2014/main" id="{25952CB0-0993-4A99-95A4-C1A2F3014FF1}"/>
                      </a:ext>
                    </a:extLst>
                  </p:cNvPr>
                  <p:cNvSpPr/>
                  <p:nvPr/>
                </p:nvSpPr>
                <p:spPr bwMode="auto">
                  <a:xfrm>
                    <a:off x="7553183" y="3819254"/>
                    <a:ext cx="482472" cy="639307"/>
                  </a:xfrm>
                  <a:prstGeom prst="quadArrowCallout">
                    <a:avLst/>
                  </a:prstGeom>
                  <a:noFill/>
                  <a:ln w="1905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06867">
                      <a:spcBef>
                        <a:spcPct val="50000"/>
                      </a:spcBef>
                      <a:defRPr/>
                    </a:pPr>
                    <a:endParaRPr lang="en-US" sz="1588" dirty="0">
                      <a:solidFill>
                        <a:srgbClr val="000000"/>
                      </a:solidFill>
                      <a:latin typeface="Calibri" panose="020F0502020204030204"/>
                    </a:endParaRPr>
                  </a:p>
                </p:txBody>
              </p:sp>
            </p:grpSp>
            <p:sp>
              <p:nvSpPr>
                <p:cNvPr id="48" name="Freeform: Shape 13">
                  <a:extLst>
                    <a:ext uri="{FF2B5EF4-FFF2-40B4-BE49-F238E27FC236}">
                      <a16:creationId xmlns:a16="http://schemas.microsoft.com/office/drawing/2014/main" id="{D7ABC311-E970-4050-832D-DFB7ECDB8C06}"/>
                    </a:ext>
                  </a:extLst>
                </p:cNvPr>
                <p:cNvSpPr>
                  <a:spLocks/>
                </p:cNvSpPr>
                <p:nvPr/>
              </p:nvSpPr>
              <p:spPr bwMode="auto">
                <a:xfrm>
                  <a:off x="5091496" y="5276649"/>
                  <a:ext cx="90483" cy="194538"/>
                </a:xfrm>
                <a:custGeom>
                  <a:avLst/>
                  <a:gdLst>
                    <a:gd name="T0" fmla="*/ 78295 w 90483"/>
                    <a:gd name="T1" fmla="*/ 102182 h 194538"/>
                    <a:gd name="T2" fmla="*/ 51308 w 90483"/>
                    <a:gd name="T3" fmla="*/ 89673 h 194538"/>
                    <a:gd name="T4" fmla="*/ 51308 w 90483"/>
                    <a:gd name="T5" fmla="*/ 34976 h 194538"/>
                    <a:gd name="T6" fmla="*/ 75422 w 90483"/>
                    <a:gd name="T7" fmla="*/ 46445 h 194538"/>
                    <a:gd name="T8" fmla="*/ 86280 w 90483"/>
                    <a:gd name="T9" fmla="*/ 36039 h 194538"/>
                    <a:gd name="T10" fmla="*/ 51308 w 90483"/>
                    <a:gd name="T11" fmla="*/ 20046 h 194538"/>
                    <a:gd name="T12" fmla="*/ 51308 w 90483"/>
                    <a:gd name="T13" fmla="*/ 389 h 194538"/>
                    <a:gd name="T14" fmla="*/ 37736 w 90483"/>
                    <a:gd name="T15" fmla="*/ 389 h 194538"/>
                    <a:gd name="T16" fmla="*/ 37736 w 90483"/>
                    <a:gd name="T17" fmla="*/ 20906 h 194538"/>
                    <a:gd name="T18" fmla="*/ 24435 w 90483"/>
                    <a:gd name="T19" fmla="*/ 25656 h 194538"/>
                    <a:gd name="T20" fmla="*/ 5569 w 90483"/>
                    <a:gd name="T21" fmla="*/ 75422 h 194538"/>
                    <a:gd name="T22" fmla="*/ 37736 w 90483"/>
                    <a:gd name="T23" fmla="*/ 100802 h 194538"/>
                    <a:gd name="T24" fmla="*/ 37736 w 90483"/>
                    <a:gd name="T25" fmla="*/ 160023 h 194538"/>
                    <a:gd name="T26" fmla="*/ 11247 w 90483"/>
                    <a:gd name="T27" fmla="*/ 145161 h 194538"/>
                    <a:gd name="T28" fmla="*/ 389 w 90483"/>
                    <a:gd name="T29" fmla="*/ 155544 h 194538"/>
                    <a:gd name="T30" fmla="*/ 18599 w 90483"/>
                    <a:gd name="T31" fmla="*/ 170044 h 194538"/>
                    <a:gd name="T32" fmla="*/ 37736 w 90483"/>
                    <a:gd name="T33" fmla="*/ 175089 h 194538"/>
                    <a:gd name="T34" fmla="*/ 37736 w 90483"/>
                    <a:gd name="T35" fmla="*/ 194927 h 194538"/>
                    <a:gd name="T36" fmla="*/ 51308 w 90483"/>
                    <a:gd name="T37" fmla="*/ 194927 h 194538"/>
                    <a:gd name="T38" fmla="*/ 51308 w 90483"/>
                    <a:gd name="T39" fmla="*/ 174568 h 194538"/>
                    <a:gd name="T40" fmla="*/ 87321 w 90483"/>
                    <a:gd name="T41" fmla="*/ 147424 h 194538"/>
                    <a:gd name="T42" fmla="*/ 78295 w 90483"/>
                    <a:gd name="T43" fmla="*/ 102182 h 194538"/>
                    <a:gd name="T44" fmla="*/ 26425 w 90483"/>
                    <a:gd name="T45" fmla="*/ 78951 h 194538"/>
                    <a:gd name="T46" fmla="*/ 30203 w 90483"/>
                    <a:gd name="T47" fmla="*/ 39726 h 194538"/>
                    <a:gd name="T48" fmla="*/ 37736 w 90483"/>
                    <a:gd name="T49" fmla="*/ 36265 h 194538"/>
                    <a:gd name="T50" fmla="*/ 37736 w 90483"/>
                    <a:gd name="T51" fmla="*/ 85330 h 194538"/>
                    <a:gd name="T52" fmla="*/ 26425 w 90483"/>
                    <a:gd name="T53" fmla="*/ 78951 h 194538"/>
                    <a:gd name="T54" fmla="*/ 67346 w 90483"/>
                    <a:gd name="T55" fmla="*/ 150930 h 194538"/>
                    <a:gd name="T56" fmla="*/ 51308 w 90483"/>
                    <a:gd name="T57" fmla="*/ 159413 h 194538"/>
                    <a:gd name="T58" fmla="*/ 51308 w 90483"/>
                    <a:gd name="T59" fmla="*/ 105372 h 194538"/>
                    <a:gd name="T60" fmla="*/ 74427 w 90483"/>
                    <a:gd name="T61" fmla="*/ 122043 h 194538"/>
                    <a:gd name="T62" fmla="*/ 67346 w 90483"/>
                    <a:gd name="T63" fmla="*/ 150930 h 194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0483" h="194538">
                      <a:moveTo>
                        <a:pt x="78295" y="102182"/>
                      </a:moveTo>
                      <a:cubicBezTo>
                        <a:pt x="70649" y="95667"/>
                        <a:pt x="60719" y="92614"/>
                        <a:pt x="51308" y="89673"/>
                      </a:cubicBezTo>
                      <a:lnTo>
                        <a:pt x="51308" y="34976"/>
                      </a:lnTo>
                      <a:cubicBezTo>
                        <a:pt x="60445" y="35844"/>
                        <a:pt x="68983" y="39905"/>
                        <a:pt x="75422" y="46445"/>
                      </a:cubicBezTo>
                      <a:lnTo>
                        <a:pt x="86280" y="36039"/>
                      </a:lnTo>
                      <a:cubicBezTo>
                        <a:pt x="76988" y="26587"/>
                        <a:pt x="64536" y="20892"/>
                        <a:pt x="51308" y="20046"/>
                      </a:cubicBezTo>
                      <a:lnTo>
                        <a:pt x="51308" y="389"/>
                      </a:lnTo>
                      <a:lnTo>
                        <a:pt x="37736" y="389"/>
                      </a:lnTo>
                      <a:lnTo>
                        <a:pt x="37736" y="20906"/>
                      </a:lnTo>
                      <a:cubicBezTo>
                        <a:pt x="33088" y="21810"/>
                        <a:pt x="28604" y="23412"/>
                        <a:pt x="24435" y="25656"/>
                      </a:cubicBezTo>
                      <a:cubicBezTo>
                        <a:pt x="7288" y="34999"/>
                        <a:pt x="-1466" y="56941"/>
                        <a:pt x="5569" y="75422"/>
                      </a:cubicBezTo>
                      <a:cubicBezTo>
                        <a:pt x="11021" y="89673"/>
                        <a:pt x="24163" y="96029"/>
                        <a:pt x="37736" y="100802"/>
                      </a:cubicBezTo>
                      <a:lnTo>
                        <a:pt x="37736" y="160023"/>
                      </a:lnTo>
                      <a:cubicBezTo>
                        <a:pt x="27217" y="158734"/>
                        <a:pt x="18485" y="152694"/>
                        <a:pt x="11247" y="145161"/>
                      </a:cubicBezTo>
                      <a:lnTo>
                        <a:pt x="389" y="155544"/>
                      </a:lnTo>
                      <a:cubicBezTo>
                        <a:pt x="5559" y="161411"/>
                        <a:pt x="11723" y="166320"/>
                        <a:pt x="18599" y="170044"/>
                      </a:cubicBezTo>
                      <a:cubicBezTo>
                        <a:pt x="24608" y="172903"/>
                        <a:pt x="31098" y="174614"/>
                        <a:pt x="37736" y="175089"/>
                      </a:cubicBezTo>
                      <a:lnTo>
                        <a:pt x="37736" y="194927"/>
                      </a:lnTo>
                      <a:lnTo>
                        <a:pt x="51308" y="194927"/>
                      </a:lnTo>
                      <a:lnTo>
                        <a:pt x="51308" y="174568"/>
                      </a:lnTo>
                      <a:cubicBezTo>
                        <a:pt x="66871" y="171967"/>
                        <a:pt x="81168" y="162398"/>
                        <a:pt x="87321" y="147424"/>
                      </a:cubicBezTo>
                      <a:cubicBezTo>
                        <a:pt x="93474" y="132449"/>
                        <a:pt x="91234" y="113244"/>
                        <a:pt x="78295" y="102182"/>
                      </a:cubicBezTo>
                      <a:close/>
                      <a:moveTo>
                        <a:pt x="26425" y="78951"/>
                      </a:moveTo>
                      <a:cubicBezTo>
                        <a:pt x="13984" y="68455"/>
                        <a:pt x="17015" y="48141"/>
                        <a:pt x="30203" y="39726"/>
                      </a:cubicBezTo>
                      <a:cubicBezTo>
                        <a:pt x="32540" y="38227"/>
                        <a:pt x="35076" y="37062"/>
                        <a:pt x="37736" y="36265"/>
                      </a:cubicBezTo>
                      <a:lnTo>
                        <a:pt x="37736" y="85330"/>
                      </a:lnTo>
                      <a:cubicBezTo>
                        <a:pt x="33640" y="83840"/>
                        <a:pt x="29819" y="81685"/>
                        <a:pt x="26425" y="78951"/>
                      </a:cubicBezTo>
                      <a:close/>
                      <a:moveTo>
                        <a:pt x="67346" y="150930"/>
                      </a:moveTo>
                      <a:cubicBezTo>
                        <a:pt x="62931" y="155246"/>
                        <a:pt x="57361" y="158192"/>
                        <a:pt x="51308" y="159413"/>
                      </a:cubicBezTo>
                      <a:lnTo>
                        <a:pt x="51308" y="105372"/>
                      </a:lnTo>
                      <a:cubicBezTo>
                        <a:pt x="60357" y="108471"/>
                        <a:pt x="70740" y="112407"/>
                        <a:pt x="74427" y="122043"/>
                      </a:cubicBezTo>
                      <a:cubicBezTo>
                        <a:pt x="78114" y="131680"/>
                        <a:pt x="74404" y="143736"/>
                        <a:pt x="67346" y="150930"/>
                      </a:cubicBezTo>
                      <a:close/>
                    </a:path>
                  </a:pathLst>
                </a:custGeom>
                <a:solidFill>
                  <a:schemeClr val="accent5"/>
                </a:solidFill>
                <a:ln w="2183" cap="flat">
                  <a:noFill/>
                  <a:prstDash val="solid"/>
                  <a:miter lim="800000"/>
                  <a:headEnd/>
                  <a:tailEnd/>
                </a:ln>
              </p:spPr>
              <p:txBody>
                <a:bodyPr anchor="ctr"/>
                <a:lstStyle/>
                <a:p>
                  <a:pPr defTabSz="806867"/>
                  <a:endParaRPr lang="en-CA" sz="1588" dirty="0">
                    <a:solidFill>
                      <a:srgbClr val="F7E682"/>
                    </a:solidFill>
                    <a:latin typeface="Calibri" panose="020F0502020204030204"/>
                  </a:endParaRPr>
                </a:p>
              </p:txBody>
            </p:sp>
          </p:grpSp>
          <p:sp>
            <p:nvSpPr>
              <p:cNvPr id="45" name="L-Shape 44">
                <a:extLst>
                  <a:ext uri="{FF2B5EF4-FFF2-40B4-BE49-F238E27FC236}">
                    <a16:creationId xmlns:a16="http://schemas.microsoft.com/office/drawing/2014/main" id="{0677F379-B565-4EE7-AA13-85D9AC51C55F}"/>
                  </a:ext>
                </a:extLst>
              </p:cNvPr>
              <p:cNvSpPr/>
              <p:nvPr/>
            </p:nvSpPr>
            <p:spPr bwMode="auto">
              <a:xfrm rot="13500000">
                <a:off x="3904975" y="5291488"/>
                <a:ext cx="274642" cy="368835"/>
              </a:xfrm>
              <a:prstGeom prst="corner">
                <a:avLst/>
              </a:prstGeom>
              <a:solidFill>
                <a:schemeClr val="accent1"/>
              </a:solidFill>
              <a:ln>
                <a:solidFill>
                  <a:schemeClr val="bg1"/>
                </a:solidFill>
              </a:ln>
              <a:effectLst/>
            </p:spPr>
            <p:txBody>
              <a:bodyPr>
                <a:spAutoFit/>
              </a:bodyPr>
              <a:lstStyle/>
              <a:p>
                <a:pPr defTabSz="806867">
                  <a:spcBef>
                    <a:spcPct val="50000"/>
                  </a:spcBef>
                  <a:defRPr/>
                </a:pPr>
                <a:endParaRPr lang="en-US" sz="1588" dirty="0">
                  <a:solidFill>
                    <a:srgbClr val="000000"/>
                  </a:solidFill>
                  <a:latin typeface="Calibri" panose="020F0502020204030204"/>
                </a:endParaRPr>
              </a:p>
            </p:txBody>
          </p:sp>
          <p:sp>
            <p:nvSpPr>
              <p:cNvPr id="46" name="Rectangle 86">
                <a:extLst>
                  <a:ext uri="{FF2B5EF4-FFF2-40B4-BE49-F238E27FC236}">
                    <a16:creationId xmlns:a16="http://schemas.microsoft.com/office/drawing/2014/main" id="{0AE9B378-8C95-4A47-9415-359BAA46E227}"/>
                  </a:ext>
                </a:extLst>
              </p:cNvPr>
              <p:cNvSpPr>
                <a:spLocks noChangeArrowheads="1"/>
              </p:cNvSpPr>
              <p:nvPr/>
            </p:nvSpPr>
            <p:spPr bwMode="auto">
              <a:xfrm>
                <a:off x="4241862" y="5321717"/>
                <a:ext cx="1204771" cy="32004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defTabSz="806867">
                  <a:spcAft>
                    <a:spcPts val="353"/>
                  </a:spcAft>
                </a:pPr>
                <a:r>
                  <a:rPr lang="en-US" altLang="en-US" sz="1235" b="1" dirty="0">
                    <a:solidFill>
                      <a:srgbClr val="005096"/>
                    </a:solidFill>
                  </a:rPr>
                  <a:t>PRIVATE DEBT</a:t>
                </a:r>
              </a:p>
            </p:txBody>
          </p:sp>
        </p:grpSp>
        <p:pic>
          <p:nvPicPr>
            <p:cNvPr id="38" name="Picture 5">
              <a:extLst>
                <a:ext uri="{FF2B5EF4-FFF2-40B4-BE49-F238E27FC236}">
                  <a16:creationId xmlns:a16="http://schemas.microsoft.com/office/drawing/2014/main" id="{7088393D-337B-4550-8EB3-448CD714E44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8247" y="2388620"/>
              <a:ext cx="1737360" cy="34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93">
              <a:extLst>
                <a:ext uri="{FF2B5EF4-FFF2-40B4-BE49-F238E27FC236}">
                  <a16:creationId xmlns:a16="http://schemas.microsoft.com/office/drawing/2014/main" id="{49404184-0C0C-46D9-8EF0-90FA673D040B}"/>
                </a:ext>
              </a:extLst>
            </p:cNvPr>
            <p:cNvSpPr>
              <a:spLocks noChangeArrowheads="1"/>
            </p:cNvSpPr>
            <p:nvPr/>
          </p:nvSpPr>
          <p:spPr bwMode="auto">
            <a:xfrm>
              <a:off x="6508776" y="2317191"/>
              <a:ext cx="2302497" cy="474031"/>
            </a:xfrm>
            <a:prstGeom prst="rect">
              <a:avLst/>
            </a:prstGeom>
            <a:noFill/>
            <a:ln w="5715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defTabSz="806867">
                <a:spcBef>
                  <a:spcPct val="50000"/>
                </a:spcBef>
              </a:pPr>
              <a:endParaRPr lang="en-US" altLang="en-US" sz="2118" dirty="0"/>
            </a:p>
          </p:txBody>
        </p:sp>
        <p:sp>
          <p:nvSpPr>
            <p:cNvPr id="40" name="Rectangle 39">
              <a:extLst>
                <a:ext uri="{FF2B5EF4-FFF2-40B4-BE49-F238E27FC236}">
                  <a16:creationId xmlns:a16="http://schemas.microsoft.com/office/drawing/2014/main" id="{CA951C57-6138-4499-A6B0-EB4E6A3F56AA}"/>
                </a:ext>
              </a:extLst>
            </p:cNvPr>
            <p:cNvSpPr/>
            <p:nvPr/>
          </p:nvSpPr>
          <p:spPr>
            <a:xfrm>
              <a:off x="6543453" y="3070405"/>
              <a:ext cx="2093725" cy="22798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1717" indent="-201717" defTabSz="806867">
                <a:spcAft>
                  <a:spcPts val="2118"/>
                </a:spcAft>
                <a:buClr>
                  <a:srgbClr val="000000"/>
                </a:buClr>
                <a:buSzPct val="105000"/>
                <a:buBlip>
                  <a:blip r:embed="rId4"/>
                </a:buBlip>
                <a:defRPr/>
              </a:pPr>
              <a:r>
                <a:rPr lang="en-US" sz="1059" dirty="0">
                  <a:solidFill>
                    <a:srgbClr val="000000"/>
                  </a:solidFill>
                  <a:latin typeface="Calibri" panose="020F0502020204030204"/>
                </a:rPr>
                <a:t>Corporate Lending</a:t>
              </a:r>
            </a:p>
            <a:p>
              <a:pPr marL="201717" indent="-201717" defTabSz="806867">
                <a:spcAft>
                  <a:spcPts val="2118"/>
                </a:spcAft>
                <a:buClr>
                  <a:srgbClr val="000000"/>
                </a:buClr>
                <a:buSzPct val="105000"/>
                <a:buBlip>
                  <a:blip r:embed="rId4"/>
                </a:buBlip>
                <a:defRPr/>
              </a:pPr>
              <a:r>
                <a:rPr lang="en-US" sz="1059" dirty="0">
                  <a:solidFill>
                    <a:srgbClr val="000000"/>
                  </a:solidFill>
                  <a:latin typeface="Calibri" panose="020F0502020204030204"/>
                </a:rPr>
                <a:t>Infrastructure Debt</a:t>
              </a:r>
            </a:p>
            <a:p>
              <a:pPr marL="201717" indent="-201717" defTabSz="806867">
                <a:spcAft>
                  <a:spcPts val="2118"/>
                </a:spcAft>
                <a:buClr>
                  <a:srgbClr val="000000"/>
                </a:buClr>
                <a:buSzPct val="105000"/>
                <a:buBlip>
                  <a:blip r:embed="rId4"/>
                </a:buBlip>
                <a:defRPr/>
              </a:pPr>
              <a:r>
                <a:rPr lang="en-US" sz="1059" dirty="0">
                  <a:solidFill>
                    <a:srgbClr val="000000"/>
                  </a:solidFill>
                  <a:latin typeface="Calibri" panose="020F0502020204030204"/>
                </a:rPr>
                <a:t>Interim Business Financing</a:t>
              </a:r>
            </a:p>
            <a:p>
              <a:pPr marL="201717" indent="-201717" defTabSz="806867">
                <a:spcAft>
                  <a:spcPts val="2118"/>
                </a:spcAft>
                <a:buClr>
                  <a:srgbClr val="000000"/>
                </a:buClr>
                <a:buSzPct val="105000"/>
                <a:buBlip>
                  <a:blip r:embed="rId4"/>
                </a:buBlip>
                <a:defRPr/>
              </a:pPr>
              <a:r>
                <a:rPr lang="en-US" sz="1059" dirty="0">
                  <a:solidFill>
                    <a:srgbClr val="000000"/>
                  </a:solidFill>
                  <a:latin typeface="Calibri" panose="020F0502020204030204"/>
                </a:rPr>
                <a:t>Real Estate Financing</a:t>
              </a:r>
            </a:p>
            <a:p>
              <a:pPr marL="201717" indent="-201717" defTabSz="806867">
                <a:spcAft>
                  <a:spcPts val="2118"/>
                </a:spcAft>
                <a:buClr>
                  <a:srgbClr val="000000"/>
                </a:buClr>
                <a:buSzPct val="105000"/>
                <a:buBlip>
                  <a:blip r:embed="rId4"/>
                </a:buBlip>
                <a:defRPr/>
              </a:pPr>
              <a:endParaRPr lang="en-US" sz="1235" dirty="0">
                <a:solidFill>
                  <a:srgbClr val="000000"/>
                </a:solidFill>
                <a:latin typeface="Calibri" panose="020F0502020204030204"/>
              </a:endParaRPr>
            </a:p>
          </p:txBody>
        </p:sp>
      </p:grpSp>
      <p:sp>
        <p:nvSpPr>
          <p:cNvPr id="58" name="Slide Number Placeholder 2">
            <a:extLst>
              <a:ext uri="{FF2B5EF4-FFF2-40B4-BE49-F238E27FC236}">
                <a16:creationId xmlns:a16="http://schemas.microsoft.com/office/drawing/2014/main" id="{F2100F7F-5F85-47FD-A3CB-E60636A6946F}"/>
              </a:ext>
            </a:extLst>
          </p:cNvPr>
          <p:cNvSpPr>
            <a:spLocks noGrp="1"/>
          </p:cNvSpPr>
          <p:nvPr>
            <p:ph type="sldNum" sz="quarter" idx="12"/>
          </p:nvPr>
        </p:nvSpPr>
        <p:spPr>
          <a:xfrm>
            <a:off x="8233521" y="6451787"/>
            <a:ext cx="372596" cy="201706"/>
          </a:xfrm>
        </p:spPr>
        <p:txBody>
          <a:bodyPr/>
          <a:lstStyle/>
          <a:p>
            <a:pPr defTabSz="806867"/>
            <a:fld id="{41BB9EB4-5590-894F-BB05-E6FF5F553F44}" type="slidenum">
              <a:rPr lang="en-US">
                <a:solidFill>
                  <a:srgbClr val="A8A9AC"/>
                </a:solidFill>
                <a:latin typeface="Calibri" panose="020F0502020204030204"/>
              </a:rPr>
              <a:pPr defTabSz="806867"/>
              <a:t>4</a:t>
            </a:fld>
            <a:endParaRPr lang="en-US" dirty="0">
              <a:solidFill>
                <a:srgbClr val="A8A9AC"/>
              </a:solidFill>
              <a:latin typeface="Calibri" panose="020F0502020204030204"/>
            </a:endParaRPr>
          </a:p>
        </p:txBody>
      </p:sp>
    </p:spTree>
    <p:extLst>
      <p:ext uri="{BB962C8B-B14F-4D97-AF65-F5344CB8AC3E}">
        <p14:creationId xmlns:p14="http://schemas.microsoft.com/office/powerpoint/2010/main" val="315044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DD5EF3C-B1ED-1F4E-8598-6150159F8A92}"/>
              </a:ext>
            </a:extLst>
          </p:cNvPr>
          <p:cNvSpPr>
            <a:spLocks noGrp="1"/>
          </p:cNvSpPr>
          <p:nvPr>
            <p:ph type="ctrTitle"/>
          </p:nvPr>
        </p:nvSpPr>
        <p:spPr/>
        <p:txBody>
          <a:bodyPr/>
          <a:lstStyle/>
          <a:p>
            <a:r>
              <a:rPr lang="fr-CA" altLang="en-US" dirty="0"/>
              <a:t>Fiera Private Debt</a:t>
            </a:r>
            <a:br>
              <a:rPr lang="fr-CA" altLang="en-US" dirty="0"/>
            </a:br>
            <a:r>
              <a:rPr lang="fr-CA" altLang="en-US" dirty="0"/>
              <a:t>At a Glance</a:t>
            </a:r>
            <a:endParaRPr lang="en-US" dirty="0"/>
          </a:p>
        </p:txBody>
      </p:sp>
      <p:sp>
        <p:nvSpPr>
          <p:cNvPr id="110" name="Slide Number Placeholder 2">
            <a:extLst>
              <a:ext uri="{FF2B5EF4-FFF2-40B4-BE49-F238E27FC236}">
                <a16:creationId xmlns:a16="http://schemas.microsoft.com/office/drawing/2014/main" id="{C99A8481-AEF3-4882-BFFA-E937E551BD86}"/>
              </a:ext>
            </a:extLst>
          </p:cNvPr>
          <p:cNvSpPr>
            <a:spLocks noGrp="1"/>
          </p:cNvSpPr>
          <p:nvPr>
            <p:ph type="sldNum" sz="quarter" idx="12"/>
          </p:nvPr>
        </p:nvSpPr>
        <p:spPr>
          <a:xfrm>
            <a:off x="8233521" y="6451787"/>
            <a:ext cx="372596" cy="201706"/>
          </a:xfrm>
        </p:spPr>
        <p:txBody>
          <a:bodyPr/>
          <a:lstStyle/>
          <a:p>
            <a:pPr defTabSz="806867"/>
            <a:fld id="{41BB9EB4-5590-894F-BB05-E6FF5F553F44}" type="slidenum">
              <a:rPr lang="en-US">
                <a:solidFill>
                  <a:srgbClr val="A8A9AC"/>
                </a:solidFill>
                <a:latin typeface="Calibri" panose="020F0502020204030204"/>
              </a:rPr>
              <a:pPr defTabSz="806867"/>
              <a:t>5</a:t>
            </a:fld>
            <a:endParaRPr lang="en-US" dirty="0">
              <a:solidFill>
                <a:srgbClr val="A8A9AC"/>
              </a:solidFill>
              <a:latin typeface="Calibri" panose="020F0502020204030204"/>
            </a:endParaRPr>
          </a:p>
        </p:txBody>
      </p:sp>
      <p:sp>
        <p:nvSpPr>
          <p:cNvPr id="85" name="Subtitle 5">
            <a:extLst>
              <a:ext uri="{FF2B5EF4-FFF2-40B4-BE49-F238E27FC236}">
                <a16:creationId xmlns:a16="http://schemas.microsoft.com/office/drawing/2014/main" id="{C2A0C52C-9637-495A-8911-125970138A02}"/>
              </a:ext>
            </a:extLst>
          </p:cNvPr>
          <p:cNvSpPr>
            <a:spLocks noGrp="1"/>
          </p:cNvSpPr>
          <p:nvPr>
            <p:ph type="subTitle" idx="1"/>
          </p:nvPr>
        </p:nvSpPr>
        <p:spPr>
          <a:xfrm>
            <a:off x="446121" y="1477015"/>
            <a:ext cx="8068235" cy="569364"/>
          </a:xfrm>
        </p:spPr>
        <p:txBody>
          <a:bodyPr/>
          <a:lstStyle/>
          <a:p>
            <a:r>
              <a:rPr lang="en-US" dirty="0"/>
              <a:t>Fiera Private Debt is Canada’s leading corporate private debt manager:</a:t>
            </a:r>
          </a:p>
        </p:txBody>
      </p:sp>
      <p:graphicFrame>
        <p:nvGraphicFramePr>
          <p:cNvPr id="3" name="Table 2">
            <a:extLst>
              <a:ext uri="{FF2B5EF4-FFF2-40B4-BE49-F238E27FC236}">
                <a16:creationId xmlns:a16="http://schemas.microsoft.com/office/drawing/2014/main" id="{7C7C9AA7-EC17-4970-A0EE-37867E42572B}"/>
              </a:ext>
            </a:extLst>
          </p:cNvPr>
          <p:cNvGraphicFramePr>
            <a:graphicFrameLocks noGrp="1"/>
          </p:cNvGraphicFramePr>
          <p:nvPr/>
        </p:nvGraphicFramePr>
        <p:xfrm>
          <a:off x="196103" y="2181766"/>
          <a:ext cx="8751794" cy="1882588"/>
        </p:xfrm>
        <a:graphic>
          <a:graphicData uri="http://schemas.openxmlformats.org/drawingml/2006/table">
            <a:tbl>
              <a:tblPr firstRow="1" bandRow="1">
                <a:tableStyleId>{5940675A-B579-460E-94D1-54222C63F5DA}</a:tableStyleId>
              </a:tblPr>
              <a:tblGrid>
                <a:gridCol w="2187949">
                  <a:extLst>
                    <a:ext uri="{9D8B030D-6E8A-4147-A177-3AD203B41FA5}">
                      <a16:colId xmlns:a16="http://schemas.microsoft.com/office/drawing/2014/main" val="4142692961"/>
                    </a:ext>
                  </a:extLst>
                </a:gridCol>
                <a:gridCol w="2187949">
                  <a:extLst>
                    <a:ext uri="{9D8B030D-6E8A-4147-A177-3AD203B41FA5}">
                      <a16:colId xmlns:a16="http://schemas.microsoft.com/office/drawing/2014/main" val="2949909066"/>
                    </a:ext>
                  </a:extLst>
                </a:gridCol>
                <a:gridCol w="2187949">
                  <a:extLst>
                    <a:ext uri="{9D8B030D-6E8A-4147-A177-3AD203B41FA5}">
                      <a16:colId xmlns:a16="http://schemas.microsoft.com/office/drawing/2014/main" val="1796871946"/>
                    </a:ext>
                  </a:extLst>
                </a:gridCol>
                <a:gridCol w="2187949">
                  <a:extLst>
                    <a:ext uri="{9D8B030D-6E8A-4147-A177-3AD203B41FA5}">
                      <a16:colId xmlns:a16="http://schemas.microsoft.com/office/drawing/2014/main" val="3323516297"/>
                    </a:ext>
                  </a:extLst>
                </a:gridCol>
              </a:tblGrid>
              <a:tr h="295835">
                <a:tc>
                  <a:txBody>
                    <a:bodyPr/>
                    <a:lstStyle/>
                    <a:p>
                      <a:pPr algn="ctr"/>
                      <a:r>
                        <a:rPr lang="en-US" sz="1400" b="1" i="1" dirty="0">
                          <a:solidFill>
                            <a:schemeClr val="accent1"/>
                          </a:solidFill>
                        </a:rPr>
                        <a:t>30 Year Track Record</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i="1" dirty="0">
                          <a:solidFill>
                            <a:schemeClr val="accent3"/>
                          </a:solidFill>
                        </a:rPr>
                        <a:t>Established Team</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i="1" dirty="0">
                          <a:solidFill>
                            <a:schemeClr val="accent4"/>
                          </a:solidFill>
                        </a:rPr>
                        <a:t>Multi-Industry Expertise</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i="1" dirty="0">
                          <a:solidFill>
                            <a:schemeClr val="accent5"/>
                          </a:solidFill>
                        </a:rPr>
                        <a:t>Rigorous Credit Culture</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9042350"/>
                  </a:ext>
                </a:extLst>
              </a:tr>
              <a:tr h="1586753">
                <a:tc>
                  <a:txBody>
                    <a:bodyPr/>
                    <a:lstStyle/>
                    <a:p>
                      <a:r>
                        <a:rPr lang="en-US" sz="1400" dirty="0"/>
                        <a:t>Invested </a:t>
                      </a:r>
                      <a:r>
                        <a:rPr lang="en-US" sz="1400" b="1" dirty="0">
                          <a:solidFill>
                            <a:schemeClr val="accent1"/>
                          </a:solidFill>
                        </a:rPr>
                        <a:t>+$6 billion </a:t>
                      </a:r>
                      <a:r>
                        <a:rPr lang="en-US" sz="1400" dirty="0"/>
                        <a:t>for Canadian institutional investors since 2005.</a:t>
                      </a:r>
                    </a:p>
                    <a:p>
                      <a:endParaRPr lang="en-US" sz="1400" dirty="0"/>
                    </a:p>
                    <a:p>
                      <a:r>
                        <a:rPr lang="en-US" sz="1400" dirty="0"/>
                        <a:t>Consistently achieved target returns and raised 8 private debt funds.</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accent3"/>
                          </a:solidFill>
                        </a:rPr>
                        <a:t>+300 </a:t>
                      </a:r>
                      <a:r>
                        <a:rPr lang="en-US" sz="1400" dirty="0"/>
                        <a:t>years of lending experience across investment professionals.</a:t>
                      </a:r>
                    </a:p>
                    <a:p>
                      <a:endParaRPr lang="en-US" sz="1400" dirty="0"/>
                    </a:p>
                    <a:p>
                      <a:r>
                        <a:rPr lang="en-US" sz="1400" dirty="0"/>
                        <a:t>Supported by robust risk management, compliance, operations &amp; finance team. </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Over </a:t>
                      </a:r>
                      <a:r>
                        <a:rPr lang="en-US" sz="1400" b="1" dirty="0">
                          <a:solidFill>
                            <a:schemeClr val="accent4"/>
                          </a:solidFill>
                        </a:rPr>
                        <a:t>300</a:t>
                      </a:r>
                      <a:r>
                        <a:rPr lang="en-US" sz="1400" dirty="0"/>
                        <a:t> companies &amp; RE projects financed since firm inception.</a:t>
                      </a:r>
                    </a:p>
                    <a:p>
                      <a:endParaRPr lang="en-US" sz="1400" dirty="0"/>
                    </a:p>
                    <a:p>
                      <a:r>
                        <a:rPr lang="en-US" sz="1400" dirty="0"/>
                        <a:t>Leading provider of capital for mid-sized businesses and RE across Canada.</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Disciplined selection process with strong origination capabilities.</a:t>
                      </a:r>
                    </a:p>
                    <a:p>
                      <a:endParaRPr lang="en-US" sz="1400" dirty="0"/>
                    </a:p>
                    <a:p>
                      <a:r>
                        <a:rPr lang="en-US" sz="1400" dirty="0"/>
                        <a:t>Proactive portfolio management with strong security to preserve capital.</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102176"/>
                  </a:ext>
                </a:extLst>
              </a:tr>
            </a:tbl>
          </a:graphicData>
        </a:graphic>
      </p:graphicFrame>
      <p:sp>
        <p:nvSpPr>
          <p:cNvPr id="6" name="Rectangle 96">
            <a:extLst>
              <a:ext uri="{FF2B5EF4-FFF2-40B4-BE49-F238E27FC236}">
                <a16:creationId xmlns:a16="http://schemas.microsoft.com/office/drawing/2014/main" id="{AC6ADC3D-8857-42C5-9016-EC550E4BD194}"/>
              </a:ext>
            </a:extLst>
          </p:cNvPr>
          <p:cNvSpPr>
            <a:spLocks noChangeArrowheads="1"/>
          </p:cNvSpPr>
          <p:nvPr/>
        </p:nvSpPr>
        <p:spPr bwMode="auto">
          <a:xfrm>
            <a:off x="728018" y="4413256"/>
            <a:ext cx="3646114" cy="214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161365" tIns="80682" rIns="161365" bIns="80682">
            <a:spAutoFit/>
          </a:bodyPr>
          <a:lstStyle>
            <a:lvl1pPr>
              <a:defRPr sz="2400">
                <a:solidFill>
                  <a:srgbClr val="626366"/>
                </a:solidFill>
                <a:latin typeface="Calibri" panose="020F0502020204030204" pitchFamily="34" charset="0"/>
                <a:ea typeface="MS PGothic" panose="020B0600070205080204" pitchFamily="34" charset="-128"/>
              </a:defRPr>
            </a:lvl1pPr>
            <a:lvl2pPr marL="742950" indent="-285750">
              <a:defRPr sz="2400">
                <a:solidFill>
                  <a:srgbClr val="626366"/>
                </a:solidFill>
                <a:latin typeface="Calibri" panose="020F0502020204030204" pitchFamily="34" charset="0"/>
                <a:ea typeface="MS PGothic" panose="020B0600070205080204" pitchFamily="34" charset="-128"/>
              </a:defRPr>
            </a:lvl2pPr>
            <a:lvl3pPr marL="1143000" indent="-228600">
              <a:defRPr sz="2400">
                <a:solidFill>
                  <a:srgbClr val="626366"/>
                </a:solidFill>
                <a:latin typeface="Calibri" panose="020F0502020204030204" pitchFamily="34" charset="0"/>
                <a:ea typeface="MS PGothic" panose="020B0600070205080204" pitchFamily="34" charset="-128"/>
              </a:defRPr>
            </a:lvl3pPr>
            <a:lvl4pPr marL="1600200" indent="-228600">
              <a:defRPr sz="2400">
                <a:solidFill>
                  <a:srgbClr val="626366"/>
                </a:solidFill>
                <a:latin typeface="Calibri" panose="020F0502020204030204" pitchFamily="34" charset="0"/>
                <a:ea typeface="MS PGothic" panose="020B0600070205080204" pitchFamily="34" charset="-128"/>
              </a:defRPr>
            </a:lvl4pPr>
            <a:lvl5pPr marL="2057400" indent="-228600">
              <a:defRPr sz="2400">
                <a:solidFill>
                  <a:srgbClr val="626366"/>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626366"/>
                </a:solidFill>
                <a:latin typeface="Calibri" panose="020F0502020204030204" pitchFamily="34" charset="0"/>
                <a:ea typeface="MS PGothic" panose="020B0600070205080204" pitchFamily="34" charset="-128"/>
              </a:defRPr>
            </a:lvl9pPr>
          </a:lstStyle>
          <a:p>
            <a:pPr algn="just" defTabSz="806867"/>
            <a:r>
              <a:rPr lang="en-US" altLang="fr-FR" sz="1059" b="1" dirty="0">
                <a:solidFill>
                  <a:srgbClr val="005096"/>
                </a:solidFill>
              </a:rPr>
              <a:t>As one of </a:t>
            </a:r>
            <a:r>
              <a:rPr lang="en-US" altLang="en-US" sz="1059" b="1" dirty="0">
                <a:solidFill>
                  <a:srgbClr val="005096"/>
                </a:solidFill>
              </a:rPr>
              <a:t>the largest non-bank private debt platforms in Canada, </a:t>
            </a:r>
            <a:r>
              <a:rPr lang="en-US" altLang="en-US" sz="1059" dirty="0">
                <a:solidFill>
                  <a:srgbClr val="005096"/>
                </a:solidFill>
              </a:rPr>
              <a:t>Fiera Private Debt offers a broad spectrum of solutions</a:t>
            </a:r>
            <a:r>
              <a:rPr lang="en-US" altLang="fr-FR" sz="1059" dirty="0">
                <a:solidFill>
                  <a:srgbClr val="005096"/>
                </a:solidFill>
              </a:rPr>
              <a:t> to help investors create </a:t>
            </a:r>
            <a:r>
              <a:rPr lang="en-CA" altLang="en-US" sz="1059" dirty="0">
                <a:solidFill>
                  <a:srgbClr val="005096"/>
                </a:solidFill>
              </a:rPr>
              <a:t>a well-diversified portfolio of private debt investments:</a:t>
            </a:r>
          </a:p>
          <a:p>
            <a:pPr defTabSz="806867"/>
            <a:endParaRPr lang="en-CA" altLang="en-US" sz="1235" dirty="0">
              <a:solidFill>
                <a:srgbClr val="A8A9AC"/>
              </a:solidFill>
            </a:endParaRPr>
          </a:p>
          <a:p>
            <a:pPr defTabSz="806867"/>
            <a:endParaRPr lang="en-CA" altLang="en-US" sz="1235" dirty="0">
              <a:solidFill>
                <a:srgbClr val="A8A9AC"/>
              </a:solidFill>
            </a:endParaRPr>
          </a:p>
          <a:p>
            <a:pPr defTabSz="806867"/>
            <a:endParaRPr lang="en-CA" altLang="en-US" sz="1235" dirty="0">
              <a:solidFill>
                <a:srgbClr val="A8A9AC"/>
              </a:solidFill>
            </a:endParaRPr>
          </a:p>
          <a:p>
            <a:pPr defTabSz="806867"/>
            <a:endParaRPr lang="en-CA" altLang="en-US" sz="1235" dirty="0">
              <a:solidFill>
                <a:srgbClr val="A8A9AC"/>
              </a:solidFill>
            </a:endParaRPr>
          </a:p>
          <a:p>
            <a:pPr defTabSz="806867"/>
            <a:endParaRPr lang="en-CA" altLang="en-US" sz="1235" dirty="0">
              <a:solidFill>
                <a:srgbClr val="A8A9AC"/>
              </a:solidFill>
            </a:endParaRPr>
          </a:p>
          <a:p>
            <a:pPr defTabSz="806867"/>
            <a:endParaRPr lang="en-CA" altLang="en-US" sz="1235" dirty="0">
              <a:solidFill>
                <a:srgbClr val="A8A9AC"/>
              </a:solidFill>
            </a:endParaRPr>
          </a:p>
          <a:p>
            <a:pPr defTabSz="806867"/>
            <a:endParaRPr lang="en-CA" altLang="en-US" sz="1235" dirty="0">
              <a:solidFill>
                <a:srgbClr val="A8A9AC"/>
              </a:solidFill>
            </a:endParaRPr>
          </a:p>
        </p:txBody>
      </p:sp>
      <p:graphicFrame>
        <p:nvGraphicFramePr>
          <p:cNvPr id="7" name="Table 6">
            <a:extLst>
              <a:ext uri="{FF2B5EF4-FFF2-40B4-BE49-F238E27FC236}">
                <a16:creationId xmlns:a16="http://schemas.microsoft.com/office/drawing/2014/main" id="{D5F17263-040A-414E-BA9B-75A29AC07BC3}"/>
              </a:ext>
            </a:extLst>
          </p:cNvPr>
          <p:cNvGraphicFramePr>
            <a:graphicFrameLocks noGrp="1"/>
          </p:cNvGraphicFramePr>
          <p:nvPr/>
        </p:nvGraphicFramePr>
        <p:xfrm>
          <a:off x="964742" y="5234086"/>
          <a:ext cx="3153056" cy="1479176"/>
        </p:xfrm>
        <a:graphic>
          <a:graphicData uri="http://schemas.openxmlformats.org/drawingml/2006/table">
            <a:tbl>
              <a:tblPr firstRow="1" bandRow="1">
                <a:tableStyleId>{2D5ABB26-0587-4C30-8999-92F81FD0307C}</a:tableStyleId>
              </a:tblPr>
              <a:tblGrid>
                <a:gridCol w="806785">
                  <a:extLst>
                    <a:ext uri="{9D8B030D-6E8A-4147-A177-3AD203B41FA5}">
                      <a16:colId xmlns:a16="http://schemas.microsoft.com/office/drawing/2014/main" val="3948567653"/>
                    </a:ext>
                  </a:extLst>
                </a:gridCol>
                <a:gridCol w="2346271">
                  <a:extLst>
                    <a:ext uri="{9D8B030D-6E8A-4147-A177-3AD203B41FA5}">
                      <a16:colId xmlns:a16="http://schemas.microsoft.com/office/drawing/2014/main" val="3991636303"/>
                    </a:ext>
                  </a:extLst>
                </a:gridCol>
              </a:tblGrid>
              <a:tr h="295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marL="80665" marR="80665" marT="40341" marB="40341"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2"/>
                          </a:solidFill>
                          <a:latin typeface="+mn-lt"/>
                          <a:ea typeface="+mn-ea"/>
                          <a:cs typeface="+mn-cs"/>
                        </a:rPr>
                        <a:t>CORPORATE LENDING</a:t>
                      </a:r>
                    </a:p>
                  </a:txBody>
                  <a:tcPr marL="80665" marR="80665" marT="40341" marB="40341"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99677491"/>
                  </a:ext>
                </a:extLst>
              </a:tr>
              <a:tr h="295835">
                <a:tc>
                  <a:txBody>
                    <a:bodyPr/>
                    <a:lstStyle/>
                    <a:p>
                      <a:pPr marL="0" lvl="0" algn="l" defTabSz="914400" rtl="0" eaLnBrk="1" latinLnBrk="0" hangingPunct="1">
                        <a:spcBef>
                          <a:spcPct val="50000"/>
                        </a:spcBef>
                        <a:spcAft>
                          <a:spcPts val="1600"/>
                        </a:spcAft>
                      </a:pPr>
                      <a:endParaRPr lang="en-US" sz="1400" kern="1200" dirty="0">
                        <a:solidFill>
                          <a:schemeClr val="tx1"/>
                        </a:solidFill>
                        <a:latin typeface="+mn-lt"/>
                        <a:ea typeface="+mn-ea"/>
                        <a:cs typeface="+mn-cs"/>
                      </a:endParaRPr>
                    </a:p>
                  </a:txBody>
                  <a:tcPr marL="80665" marR="80665" marT="40341" marB="40341"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400" rtl="0" eaLnBrk="1" latinLnBrk="0" hangingPunct="1">
                        <a:spcBef>
                          <a:spcPct val="50000"/>
                        </a:spcBef>
                        <a:spcAft>
                          <a:spcPts val="1600"/>
                        </a:spcAft>
                      </a:pPr>
                      <a:r>
                        <a:rPr lang="en-US" sz="1100" kern="1200" dirty="0">
                          <a:solidFill>
                            <a:schemeClr val="accent5"/>
                          </a:solidFill>
                          <a:latin typeface="+mn-lt"/>
                          <a:ea typeface="+mn-ea"/>
                          <a:cs typeface="+mn-cs"/>
                        </a:rPr>
                        <a:t>INFRASTRUCTURE DEBT</a:t>
                      </a:r>
                    </a:p>
                  </a:txBody>
                  <a:tcPr marL="80665" marR="80665" marT="40341" marB="40341"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193472"/>
                  </a:ext>
                </a:extLst>
              </a:tr>
              <a:tr h="295835">
                <a:tc>
                  <a:txBody>
                    <a:bodyPr/>
                    <a:lstStyle/>
                    <a:p>
                      <a:pPr marL="0" lvl="0" algn="l" defTabSz="914400" rtl="0" eaLnBrk="1" latinLnBrk="0" hangingPunct="1">
                        <a:spcBef>
                          <a:spcPct val="50000"/>
                        </a:spcBef>
                        <a:spcAft>
                          <a:spcPts val="1600"/>
                        </a:spcAft>
                      </a:pPr>
                      <a:endParaRPr lang="en-US" sz="1400" kern="1200" dirty="0">
                        <a:solidFill>
                          <a:schemeClr val="tx1"/>
                        </a:solidFill>
                        <a:latin typeface="+mn-lt"/>
                        <a:ea typeface="+mn-ea"/>
                        <a:cs typeface="+mn-cs"/>
                      </a:endParaRPr>
                    </a:p>
                  </a:txBody>
                  <a:tcPr marL="80665" marR="80665" marT="40341" marB="40341"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400" rtl="0" eaLnBrk="1" latinLnBrk="0" hangingPunct="1">
                        <a:spcBef>
                          <a:spcPct val="50000"/>
                        </a:spcBef>
                        <a:spcAft>
                          <a:spcPts val="1600"/>
                        </a:spcAft>
                      </a:pPr>
                      <a:r>
                        <a:rPr lang="en-US" sz="1100" kern="1200" dirty="0">
                          <a:solidFill>
                            <a:schemeClr val="tx2"/>
                          </a:solidFill>
                          <a:latin typeface="+mn-lt"/>
                          <a:ea typeface="+mn-ea"/>
                          <a:cs typeface="+mn-cs"/>
                        </a:rPr>
                        <a:t>INTERIM BUSINESS FINANCING</a:t>
                      </a:r>
                    </a:p>
                  </a:txBody>
                  <a:tcPr marL="80665" marR="80665" marT="40341" marB="40341"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92700"/>
                  </a:ext>
                </a:extLst>
              </a:tr>
              <a:tr h="295835">
                <a:tc>
                  <a:txBody>
                    <a:bodyPr/>
                    <a:lstStyle/>
                    <a:p>
                      <a:pPr marL="0" lvl="0" algn="l" defTabSz="914400" rtl="0" eaLnBrk="1" latinLnBrk="0" hangingPunct="1">
                        <a:spcBef>
                          <a:spcPct val="50000"/>
                        </a:spcBef>
                        <a:spcAft>
                          <a:spcPts val="1600"/>
                        </a:spcAft>
                      </a:pPr>
                      <a:endParaRPr lang="en-US" sz="1400" kern="1200" dirty="0">
                        <a:solidFill>
                          <a:schemeClr val="tx1"/>
                        </a:solidFill>
                        <a:latin typeface="+mn-lt"/>
                        <a:ea typeface="+mn-ea"/>
                        <a:cs typeface="+mn-cs"/>
                      </a:endParaRPr>
                    </a:p>
                  </a:txBody>
                  <a:tcPr marL="80665" marR="80665" marT="40341" marB="40341"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50000"/>
                        </a:spcBef>
                        <a:spcAft>
                          <a:spcPts val="1600"/>
                        </a:spcAft>
                        <a:buClrTx/>
                        <a:buSzTx/>
                        <a:buFontTx/>
                        <a:buNone/>
                        <a:tabLst/>
                        <a:defRPr/>
                      </a:pPr>
                      <a:r>
                        <a:rPr lang="en-US" sz="1100" kern="1200" dirty="0">
                          <a:solidFill>
                            <a:schemeClr val="accent4"/>
                          </a:solidFill>
                          <a:latin typeface="+mn-lt"/>
                          <a:ea typeface="+mn-ea"/>
                          <a:cs typeface="+mn-cs"/>
                        </a:rPr>
                        <a:t>REAL ESTATE FINANCING</a:t>
                      </a:r>
                    </a:p>
                  </a:txBody>
                  <a:tcPr marL="80665" marR="80665" marT="40341" marB="40341"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769759"/>
                  </a:ext>
                </a:extLst>
              </a:tr>
              <a:tr h="295835">
                <a:tc>
                  <a:txBody>
                    <a:bodyPr/>
                    <a:lstStyle/>
                    <a:p>
                      <a:pPr marL="0" lvl="0" algn="l" defTabSz="914400" rtl="0" eaLnBrk="1" latinLnBrk="0" hangingPunct="1">
                        <a:spcBef>
                          <a:spcPct val="50000"/>
                        </a:spcBef>
                        <a:spcAft>
                          <a:spcPts val="1600"/>
                        </a:spcAft>
                      </a:pPr>
                      <a:endParaRPr lang="en-US" sz="1400" kern="1200" dirty="0">
                        <a:solidFill>
                          <a:schemeClr val="tx1"/>
                        </a:solidFill>
                        <a:latin typeface="+mn-lt"/>
                        <a:ea typeface="+mn-ea"/>
                        <a:cs typeface="+mn-cs"/>
                      </a:endParaRPr>
                    </a:p>
                  </a:txBody>
                  <a:tcPr marL="80665" marR="80665" marT="40341" marB="40341"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50000"/>
                        </a:spcBef>
                        <a:spcAft>
                          <a:spcPts val="1600"/>
                        </a:spcAft>
                        <a:buClrTx/>
                        <a:buSzTx/>
                        <a:buFontTx/>
                        <a:buNone/>
                        <a:tabLst/>
                        <a:defRPr/>
                      </a:pPr>
                      <a:endParaRPr lang="en-US" sz="1100" kern="1200" dirty="0">
                        <a:solidFill>
                          <a:srgbClr val="49AAE0"/>
                        </a:solidFill>
                        <a:latin typeface="+mn-lt"/>
                        <a:ea typeface="+mn-ea"/>
                        <a:cs typeface="+mn-cs"/>
                      </a:endParaRPr>
                    </a:p>
                  </a:txBody>
                  <a:tcPr marL="80665" marR="80665" marT="40341" marB="40341"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193575"/>
                  </a:ext>
                </a:extLst>
              </a:tr>
            </a:tbl>
          </a:graphicData>
        </a:graphic>
      </p:graphicFrame>
      <p:pic>
        <p:nvPicPr>
          <p:cNvPr id="8" name="Picture 6" descr="Bridge">
            <a:extLst>
              <a:ext uri="{FF2B5EF4-FFF2-40B4-BE49-F238E27FC236}">
                <a16:creationId xmlns:a16="http://schemas.microsoft.com/office/drawing/2014/main" id="{35870A60-E667-4CF2-8A4F-FDE00C63EAF1}"/>
              </a:ext>
            </a:extLst>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20529" y="5587071"/>
            <a:ext cx="323570" cy="1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Urban">
            <a:extLst>
              <a:ext uri="{FF2B5EF4-FFF2-40B4-BE49-F238E27FC236}">
                <a16:creationId xmlns:a16="http://schemas.microsoft.com/office/drawing/2014/main" id="{754D3F99-3AC9-4CF5-9896-4A3B13D85CA2}"/>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1151" y="6152968"/>
            <a:ext cx="242327"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Hand shake">
            <a:extLst>
              <a:ext uri="{FF2B5EF4-FFF2-40B4-BE49-F238E27FC236}">
                <a16:creationId xmlns:a16="http://schemas.microsoft.com/office/drawing/2014/main" id="{FB9CAC3B-34D9-4874-90EA-C97D73DCCB51}"/>
              </a:ext>
            </a:extLst>
          </p:cNvPr>
          <p:cNvPicPr>
            <a:picLocks noChangeAspect="1" noChangeArrowheads="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6297" y="5881994"/>
            <a:ext cx="285702" cy="18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192B5094-65B1-44A2-B0AA-041682A9EAE6}"/>
              </a:ext>
            </a:extLst>
          </p:cNvPr>
          <p:cNvGraphicFramePr>
            <a:graphicFrameLocks noGrp="1"/>
          </p:cNvGraphicFramePr>
          <p:nvPr/>
        </p:nvGraphicFramePr>
        <p:xfrm>
          <a:off x="4891339" y="4521573"/>
          <a:ext cx="3342182" cy="2029666"/>
        </p:xfrm>
        <a:graphic>
          <a:graphicData uri="http://schemas.openxmlformats.org/drawingml/2006/table">
            <a:tbl>
              <a:tblPr firstRow="1" bandRow="1">
                <a:tableStyleId>{2D5ABB26-0587-4C30-8999-92F81FD0307C}</a:tableStyleId>
              </a:tblPr>
              <a:tblGrid>
                <a:gridCol w="1305782">
                  <a:extLst>
                    <a:ext uri="{9D8B030D-6E8A-4147-A177-3AD203B41FA5}">
                      <a16:colId xmlns:a16="http://schemas.microsoft.com/office/drawing/2014/main" val="2386421292"/>
                    </a:ext>
                  </a:extLst>
                </a:gridCol>
                <a:gridCol w="2036400">
                  <a:extLst>
                    <a:ext uri="{9D8B030D-6E8A-4147-A177-3AD203B41FA5}">
                      <a16:colId xmlns:a16="http://schemas.microsoft.com/office/drawing/2014/main" val="3987448233"/>
                    </a:ext>
                  </a:extLst>
                </a:gridCol>
              </a:tblGrid>
              <a:tr h="7155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2100" b="1" dirty="0">
                          <a:solidFill>
                            <a:schemeClr val="accent1"/>
                          </a:solidFill>
                        </a:rPr>
                        <a:t>C$2.6BN+ </a:t>
                      </a:r>
                      <a:r>
                        <a:rPr lang="en-US" altLang="en-US" sz="1200" b="1" dirty="0">
                          <a:solidFill>
                            <a:schemeClr val="accent1"/>
                          </a:solidFill>
                        </a:rPr>
                        <a:t>across FPD</a:t>
                      </a:r>
                    </a:p>
                  </a:txBody>
                  <a:tcPr marL="80690" marR="80690" marT="40345" marB="40345" anchor="ctr">
                    <a:lnB w="76200" cap="flat" cmpd="sng" algn="ctr">
                      <a:solidFill>
                        <a:srgbClr val="FEFEFE"/>
                      </a:solidFill>
                      <a:prstDash val="solid"/>
                      <a:round/>
                      <a:headEnd type="none" w="med" len="med"/>
                      <a:tailEnd type="none" w="med" len="med"/>
                    </a:lnB>
                    <a:solidFill>
                      <a:srgbClr val="ECED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25000"/>
                            </a:schemeClr>
                          </a:solidFill>
                        </a:rPr>
                        <a:t>Corporate &amp; Infra: C$1.8 billion AUM / $475 million undrawn commitments</a:t>
                      </a:r>
                      <a:r>
                        <a:rPr lang="en-US" altLang="en-US" sz="1100" kern="1200" baseline="30000" dirty="0">
                          <a:solidFill>
                            <a:schemeClr val="bg1">
                              <a:lumMod val="25000"/>
                            </a:schemeClr>
                          </a:solidFill>
                          <a:latin typeface="+mn-lt"/>
                          <a:ea typeface="+mn-ea"/>
                          <a:cs typeface="+mn-cs"/>
                        </a:rPr>
                        <a:t>1</a:t>
                      </a:r>
                      <a:endParaRPr lang="en-US" altLang="en-US" sz="1100" kern="1200" dirty="0">
                        <a:solidFill>
                          <a:schemeClr val="bg1">
                            <a:lumMod val="25000"/>
                          </a:schemeClr>
                        </a:solidFill>
                        <a:latin typeface="+mn-lt"/>
                        <a:ea typeface="+mn-ea"/>
                        <a:cs typeface="+mn-cs"/>
                      </a:endParaRPr>
                    </a:p>
                  </a:txBody>
                  <a:tcPr marL="80690" marR="80690" marT="40345" marB="40345" anchor="ctr">
                    <a:lnB w="76200" cap="flat" cmpd="sng" algn="ctr">
                      <a:solidFill>
                        <a:srgbClr val="FEFEFE"/>
                      </a:solidFill>
                      <a:prstDash val="solid"/>
                      <a:round/>
                      <a:headEnd type="none" w="med" len="med"/>
                      <a:tailEnd type="none" w="med" len="med"/>
                    </a:lnB>
                    <a:solidFill>
                      <a:srgbClr val="ECEDED"/>
                    </a:solidFill>
                  </a:tcPr>
                </a:tc>
                <a:extLst>
                  <a:ext uri="{0D108BD9-81ED-4DB2-BD59-A6C34878D82A}">
                    <a16:rowId xmlns:a16="http://schemas.microsoft.com/office/drawing/2014/main" val="377612760"/>
                  </a:ext>
                </a:extLst>
              </a:tr>
              <a:tr h="657071">
                <a:tc>
                  <a:txBody>
                    <a:bodyPr/>
                    <a:lstStyle/>
                    <a:p>
                      <a:pPr algn="ctr"/>
                      <a:r>
                        <a:rPr lang="en-US" altLang="en-US" sz="2100" b="1" dirty="0">
                          <a:solidFill>
                            <a:schemeClr val="accent1"/>
                          </a:solidFill>
                        </a:rPr>
                        <a:t>+70</a:t>
                      </a:r>
                      <a:endParaRPr lang="en-US" sz="2100" b="1" dirty="0"/>
                    </a:p>
                  </a:txBody>
                  <a:tcPr marL="80690" marR="80690" marT="40345" marB="40345"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ECED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kern="1200" dirty="0">
                          <a:solidFill>
                            <a:schemeClr val="bg1">
                              <a:lumMod val="25000"/>
                            </a:schemeClr>
                          </a:solidFill>
                          <a:latin typeface="+mn-lt"/>
                          <a:ea typeface="+mn-ea"/>
                          <a:cs typeface="+mn-cs"/>
                        </a:rPr>
                        <a:t>Employees across 4 offices</a:t>
                      </a:r>
                    </a:p>
                  </a:txBody>
                  <a:tcPr marL="80690" marR="80690" marT="40345" marB="40345"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ECEDED"/>
                    </a:solidFill>
                  </a:tcPr>
                </a:tc>
                <a:extLst>
                  <a:ext uri="{0D108BD9-81ED-4DB2-BD59-A6C34878D82A}">
                    <a16:rowId xmlns:a16="http://schemas.microsoft.com/office/drawing/2014/main" val="4199563566"/>
                  </a:ext>
                </a:extLst>
              </a:tr>
              <a:tr h="65707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kern="1200" dirty="0">
                          <a:solidFill>
                            <a:schemeClr val="bg1">
                              <a:lumMod val="25000"/>
                            </a:schemeClr>
                          </a:solidFill>
                          <a:latin typeface="+mn-lt"/>
                          <a:ea typeface="+mn-ea"/>
                          <a:cs typeface="+mn-cs"/>
                        </a:rPr>
                        <a:t>Toronto, </a:t>
                      </a:r>
                      <a:r>
                        <a:rPr lang="fr-FR" altLang="fr-FR" sz="1100" kern="1200" dirty="0">
                          <a:solidFill>
                            <a:schemeClr val="bg1">
                              <a:lumMod val="25000"/>
                            </a:schemeClr>
                          </a:solidFill>
                          <a:latin typeface="+mn-lt"/>
                          <a:ea typeface="+mn-ea"/>
                          <a:cs typeface="+mn-cs"/>
                        </a:rPr>
                        <a:t>Montréal</a:t>
                      </a:r>
                      <a:r>
                        <a:rPr lang="en-US" altLang="en-US" sz="1100" kern="1200" dirty="0">
                          <a:solidFill>
                            <a:schemeClr val="bg1">
                              <a:lumMod val="25000"/>
                            </a:schemeClr>
                          </a:solidFill>
                          <a:latin typeface="+mn-lt"/>
                          <a:ea typeface="+mn-ea"/>
                          <a:cs typeface="+mn-cs"/>
                        </a:rPr>
                        <a:t>, Laval, New York</a:t>
                      </a:r>
                      <a:endParaRPr lang="en-US" altLang="en-US" sz="1100" kern="1200" baseline="30000" dirty="0">
                        <a:solidFill>
                          <a:schemeClr val="bg1">
                            <a:lumMod val="25000"/>
                          </a:schemeClr>
                        </a:solidFill>
                        <a:latin typeface="+mn-lt"/>
                        <a:ea typeface="+mn-ea"/>
                        <a:cs typeface="+mn-cs"/>
                      </a:endParaRPr>
                    </a:p>
                  </a:txBody>
                  <a:tcPr marL="80690" marR="80690" marT="40345" marB="40345"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ECEDED"/>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30000" dirty="0">
                        <a:solidFill>
                          <a:schemeClr val="tx1"/>
                        </a:solidFill>
                        <a:latin typeface="+mn-lt"/>
                        <a:ea typeface="+mn-ea"/>
                        <a:cs typeface="+mn-cs"/>
                      </a:endParaRPr>
                    </a:p>
                  </a:txBody>
                  <a:tcPr anchor="ctr">
                    <a:lnT w="76200" cap="flat" cmpd="sng" algn="ctr">
                      <a:solidFill>
                        <a:srgbClr val="FEFEFE"/>
                      </a:solidFill>
                      <a:prstDash val="solid"/>
                      <a:round/>
                      <a:headEnd type="none" w="med" len="med"/>
                      <a:tailEnd type="none" w="med" len="med"/>
                    </a:lnT>
                    <a:lnB w="76200" cap="flat" cmpd="sng" algn="ctr">
                      <a:solidFill>
                        <a:srgbClr val="FEFEFE"/>
                      </a:solidFill>
                      <a:prstDash val="solid"/>
                      <a:round/>
                      <a:headEnd type="none" w="med" len="med"/>
                      <a:tailEnd type="none" w="med" len="med"/>
                    </a:lnB>
                    <a:solidFill>
                      <a:srgbClr val="ECEDED"/>
                    </a:solidFill>
                  </a:tcPr>
                </a:tc>
                <a:extLst>
                  <a:ext uri="{0D108BD9-81ED-4DB2-BD59-A6C34878D82A}">
                    <a16:rowId xmlns:a16="http://schemas.microsoft.com/office/drawing/2014/main" val="4268353464"/>
                  </a:ext>
                </a:extLst>
              </a:tr>
            </a:tbl>
          </a:graphicData>
        </a:graphic>
      </p:graphicFrame>
      <p:grpSp>
        <p:nvGrpSpPr>
          <p:cNvPr id="12" name="Group 108">
            <a:extLst>
              <a:ext uri="{FF2B5EF4-FFF2-40B4-BE49-F238E27FC236}">
                <a16:creationId xmlns:a16="http://schemas.microsoft.com/office/drawing/2014/main" id="{832895D6-BFB4-4EDD-8B7C-70BF4AE04624}"/>
              </a:ext>
            </a:extLst>
          </p:cNvPr>
          <p:cNvGrpSpPr>
            <a:grpSpLocks/>
          </p:cNvGrpSpPr>
          <p:nvPr/>
        </p:nvGrpSpPr>
        <p:grpSpPr bwMode="auto">
          <a:xfrm>
            <a:off x="7559039" y="5885188"/>
            <a:ext cx="645739" cy="645739"/>
            <a:chOff x="6358221" y="2563043"/>
            <a:chExt cx="1012926" cy="1012917"/>
          </a:xfrm>
        </p:grpSpPr>
        <p:pic>
          <p:nvPicPr>
            <p:cNvPr id="13" name="Picture 6" descr="America Circle Flag">
              <a:extLst>
                <a:ext uri="{FF2B5EF4-FFF2-40B4-BE49-F238E27FC236}">
                  <a16:creationId xmlns:a16="http://schemas.microsoft.com/office/drawing/2014/main" id="{BE5BF178-6286-4D80-8A5A-0A777A204C40}"/>
                </a:ext>
              </a:extLst>
            </p:cNvPr>
            <p:cNvPicPr>
              <a:picLocks noChangeAspect="1" noChangeArrowheads="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8221" y="2563043"/>
              <a:ext cx="1012926" cy="101291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4" name="Circle: Hollow 13">
              <a:extLst>
                <a:ext uri="{FF2B5EF4-FFF2-40B4-BE49-F238E27FC236}">
                  <a16:creationId xmlns:a16="http://schemas.microsoft.com/office/drawing/2014/main" id="{DCAD6B4D-1216-45F0-ADBC-0B13E3E85537}"/>
                </a:ext>
              </a:extLst>
            </p:cNvPr>
            <p:cNvSpPr/>
            <p:nvPr/>
          </p:nvSpPr>
          <p:spPr bwMode="auto">
            <a:xfrm>
              <a:off x="6527407" y="2732228"/>
              <a:ext cx="676750" cy="742673"/>
            </a:xfrm>
            <a:prstGeom prst="donut">
              <a:avLst>
                <a:gd name="adj" fmla="val 4545"/>
              </a:avLst>
            </a:prstGeom>
            <a:solidFill>
              <a:schemeClr val="bg1">
                <a:lumMod val="10000"/>
                <a:alpha val="16000"/>
              </a:schemeClr>
            </a:solidFill>
            <a:ln>
              <a:noFill/>
            </a:ln>
            <a:effectLst/>
          </p:spPr>
          <p:txBody>
            <a:bodyPr>
              <a:spAutoFit/>
            </a:bodyPr>
            <a:lstStyle/>
            <a:p>
              <a:pPr defTabSz="806867">
                <a:spcBef>
                  <a:spcPct val="50000"/>
                </a:spcBef>
                <a:defRPr/>
              </a:pPr>
              <a:endParaRPr lang="en-US" sz="1588" dirty="0">
                <a:solidFill>
                  <a:srgbClr val="000000"/>
                </a:solidFill>
                <a:latin typeface="Calibri" panose="020F0502020204030204"/>
              </a:endParaRPr>
            </a:p>
          </p:txBody>
        </p:sp>
      </p:grpSp>
      <p:grpSp>
        <p:nvGrpSpPr>
          <p:cNvPr id="15" name="Group 111">
            <a:extLst>
              <a:ext uri="{FF2B5EF4-FFF2-40B4-BE49-F238E27FC236}">
                <a16:creationId xmlns:a16="http://schemas.microsoft.com/office/drawing/2014/main" id="{9F64AA69-1961-46AA-B48B-83BE916E78C1}"/>
              </a:ext>
            </a:extLst>
          </p:cNvPr>
          <p:cNvGrpSpPr>
            <a:grpSpLocks/>
          </p:cNvGrpSpPr>
          <p:nvPr/>
        </p:nvGrpSpPr>
        <p:grpSpPr bwMode="auto">
          <a:xfrm>
            <a:off x="4891340" y="5845267"/>
            <a:ext cx="725581" cy="725581"/>
            <a:chOff x="5102951" y="2435662"/>
            <a:chExt cx="1012926" cy="1012917"/>
          </a:xfrm>
        </p:grpSpPr>
        <p:pic>
          <p:nvPicPr>
            <p:cNvPr id="16" name="Picture 4" descr="Canada Circle Flag Free PNG Image｜Illustoon">
              <a:extLst>
                <a:ext uri="{FF2B5EF4-FFF2-40B4-BE49-F238E27FC236}">
                  <a16:creationId xmlns:a16="http://schemas.microsoft.com/office/drawing/2014/main" id="{646CD534-4B61-43DB-BD92-8770B392DAD6}"/>
                </a:ext>
              </a:extLst>
            </p:cNvPr>
            <p:cNvPicPr>
              <a:picLocks noChangeAspect="1" noChangeArrowheads="1"/>
            </p:cNvPicPr>
            <p:nvPr/>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2951" y="2435662"/>
              <a:ext cx="1012926" cy="101291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7" name="Circle: Hollow 16">
              <a:extLst>
                <a:ext uri="{FF2B5EF4-FFF2-40B4-BE49-F238E27FC236}">
                  <a16:creationId xmlns:a16="http://schemas.microsoft.com/office/drawing/2014/main" id="{3711E4A6-023F-4083-8933-6B78527A3C5C}"/>
                </a:ext>
              </a:extLst>
            </p:cNvPr>
            <p:cNvSpPr/>
            <p:nvPr/>
          </p:nvSpPr>
          <p:spPr bwMode="auto">
            <a:xfrm>
              <a:off x="5275031" y="2601874"/>
              <a:ext cx="676588" cy="660950"/>
            </a:xfrm>
            <a:prstGeom prst="donut">
              <a:avLst>
                <a:gd name="adj" fmla="val 4545"/>
              </a:avLst>
            </a:prstGeom>
            <a:solidFill>
              <a:schemeClr val="bg1">
                <a:lumMod val="10000"/>
                <a:alpha val="16000"/>
              </a:schemeClr>
            </a:solidFill>
            <a:ln>
              <a:noFill/>
            </a:ln>
            <a:effectLst/>
          </p:spPr>
          <p:txBody>
            <a:bodyPr>
              <a:spAutoFit/>
            </a:bodyPr>
            <a:lstStyle/>
            <a:p>
              <a:pPr defTabSz="806867">
                <a:spcBef>
                  <a:spcPct val="50000"/>
                </a:spcBef>
                <a:defRPr/>
              </a:pPr>
              <a:endParaRPr lang="en-US" sz="1588" dirty="0">
                <a:solidFill>
                  <a:srgbClr val="000000"/>
                </a:solidFill>
                <a:latin typeface="Calibri" panose="020F0502020204030204"/>
              </a:endParaRPr>
            </a:p>
          </p:txBody>
        </p:sp>
      </p:grpSp>
      <p:grpSp>
        <p:nvGrpSpPr>
          <p:cNvPr id="18" name="Group 18">
            <a:extLst>
              <a:ext uri="{FF2B5EF4-FFF2-40B4-BE49-F238E27FC236}">
                <a16:creationId xmlns:a16="http://schemas.microsoft.com/office/drawing/2014/main" id="{1EFA8BEA-FE7A-4A53-81D3-F6F9DC28B7A7}"/>
              </a:ext>
            </a:extLst>
          </p:cNvPr>
          <p:cNvGrpSpPr>
            <a:grpSpLocks/>
          </p:cNvGrpSpPr>
          <p:nvPr/>
        </p:nvGrpSpPr>
        <p:grpSpPr bwMode="auto">
          <a:xfrm>
            <a:off x="1366754" y="5262102"/>
            <a:ext cx="242327" cy="694882"/>
            <a:chOff x="1067244" y="4867458"/>
            <a:chExt cx="274320" cy="786624"/>
          </a:xfrm>
        </p:grpSpPr>
        <p:grpSp>
          <p:nvGrpSpPr>
            <p:cNvPr id="19" name="Group 99">
              <a:extLst>
                <a:ext uri="{FF2B5EF4-FFF2-40B4-BE49-F238E27FC236}">
                  <a16:creationId xmlns:a16="http://schemas.microsoft.com/office/drawing/2014/main" id="{ECEFAA70-7041-4242-9A0F-B5E6859D004D}"/>
                </a:ext>
              </a:extLst>
            </p:cNvPr>
            <p:cNvGrpSpPr>
              <a:grpSpLocks/>
            </p:cNvGrpSpPr>
            <p:nvPr/>
          </p:nvGrpSpPr>
          <p:grpSpPr bwMode="auto">
            <a:xfrm>
              <a:off x="1067244" y="4867458"/>
              <a:ext cx="274320" cy="786624"/>
              <a:chOff x="7109104" y="5710866"/>
              <a:chExt cx="457200" cy="1311040"/>
            </a:xfrm>
          </p:grpSpPr>
          <p:sp>
            <p:nvSpPr>
              <p:cNvPr id="21" name="Callout: Quad Arrow 20">
                <a:extLst>
                  <a:ext uri="{FF2B5EF4-FFF2-40B4-BE49-F238E27FC236}">
                    <a16:creationId xmlns:a16="http://schemas.microsoft.com/office/drawing/2014/main" id="{0B604F35-821B-489B-91D1-FF4F10CEA52C}"/>
                  </a:ext>
                </a:extLst>
              </p:cNvPr>
              <p:cNvSpPr/>
              <p:nvPr/>
            </p:nvSpPr>
            <p:spPr bwMode="auto">
              <a:xfrm>
                <a:off x="7109104" y="5710866"/>
                <a:ext cx="457200" cy="1311040"/>
              </a:xfrm>
              <a:prstGeom prst="quadArrowCallout">
                <a:avLst/>
              </a:prstGeom>
              <a:noFill/>
              <a:ln w="1270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06867">
                  <a:spcBef>
                    <a:spcPct val="50000"/>
                  </a:spcBef>
                  <a:defRPr/>
                </a:pPr>
                <a:endParaRPr lang="en-US" sz="1588" dirty="0">
                  <a:solidFill>
                    <a:srgbClr val="000000"/>
                  </a:solidFill>
                  <a:latin typeface="Calibri" panose="020F0502020204030204"/>
                </a:endParaRPr>
              </a:p>
            </p:txBody>
          </p:sp>
        </p:grpSp>
        <p:sp>
          <p:nvSpPr>
            <p:cNvPr id="20" name="Freeform: Shape 7">
              <a:extLst>
                <a:ext uri="{FF2B5EF4-FFF2-40B4-BE49-F238E27FC236}">
                  <a16:creationId xmlns:a16="http://schemas.microsoft.com/office/drawing/2014/main" id="{5A65F01B-5C0A-460F-A6C5-1B53BB712E64}"/>
                </a:ext>
              </a:extLst>
            </p:cNvPr>
            <p:cNvSpPr>
              <a:spLocks/>
            </p:cNvSpPr>
            <p:nvPr/>
          </p:nvSpPr>
          <p:spPr bwMode="auto">
            <a:xfrm>
              <a:off x="1174809" y="4939041"/>
              <a:ext cx="57580" cy="122760"/>
            </a:xfrm>
            <a:custGeom>
              <a:avLst/>
              <a:gdLst>
                <a:gd name="T0" fmla="*/ 8723 w 102870"/>
                <a:gd name="T1" fmla="*/ 11013 h 221170"/>
                <a:gd name="T2" fmla="*/ 5712 w 102870"/>
                <a:gd name="T3" fmla="*/ 9663 h 221170"/>
                <a:gd name="T4" fmla="*/ 5712 w 102870"/>
                <a:gd name="T5" fmla="*/ 3760 h 221170"/>
                <a:gd name="T6" fmla="*/ 8403 w 102870"/>
                <a:gd name="T7" fmla="*/ 4998 h 221170"/>
                <a:gd name="T8" fmla="*/ 9615 w 102870"/>
                <a:gd name="T9" fmla="*/ 3876 h 221170"/>
                <a:gd name="T10" fmla="*/ 5712 w 102870"/>
                <a:gd name="T11" fmla="*/ 2150 h 221170"/>
                <a:gd name="T12" fmla="*/ 5712 w 102870"/>
                <a:gd name="T13" fmla="*/ 29 h 221170"/>
                <a:gd name="T14" fmla="*/ 4197 w 102870"/>
                <a:gd name="T15" fmla="*/ 29 h 221170"/>
                <a:gd name="T16" fmla="*/ 4197 w 102870"/>
                <a:gd name="T17" fmla="*/ 2242 h 221170"/>
                <a:gd name="T18" fmla="*/ 2713 w 102870"/>
                <a:gd name="T19" fmla="*/ 2755 h 221170"/>
                <a:gd name="T20" fmla="*/ 607 w 102870"/>
                <a:gd name="T21" fmla="*/ 8125 h 221170"/>
                <a:gd name="T22" fmla="*/ 4197 w 102870"/>
                <a:gd name="T23" fmla="*/ 10864 h 221170"/>
                <a:gd name="T24" fmla="*/ 4197 w 102870"/>
                <a:gd name="T25" fmla="*/ 17254 h 221170"/>
                <a:gd name="T26" fmla="*/ 1241 w 102870"/>
                <a:gd name="T27" fmla="*/ 15650 h 221170"/>
                <a:gd name="T28" fmla="*/ 30 w 102870"/>
                <a:gd name="T29" fmla="*/ 16771 h 221170"/>
                <a:gd name="T30" fmla="*/ 2062 w 102870"/>
                <a:gd name="T31" fmla="*/ 18335 h 221170"/>
                <a:gd name="T32" fmla="*/ 4197 w 102870"/>
                <a:gd name="T33" fmla="*/ 18879 h 221170"/>
                <a:gd name="T34" fmla="*/ 4197 w 102870"/>
                <a:gd name="T35" fmla="*/ 21020 h 221170"/>
                <a:gd name="T36" fmla="*/ 5712 w 102870"/>
                <a:gd name="T37" fmla="*/ 21020 h 221170"/>
                <a:gd name="T38" fmla="*/ 5712 w 102870"/>
                <a:gd name="T39" fmla="*/ 18823 h 221170"/>
                <a:gd name="T40" fmla="*/ 9731 w 102870"/>
                <a:gd name="T41" fmla="*/ 15894 h 221170"/>
                <a:gd name="T42" fmla="*/ 8723 w 102870"/>
                <a:gd name="T43" fmla="*/ 11013 h 221170"/>
                <a:gd name="T44" fmla="*/ 2935 w 102870"/>
                <a:gd name="T45" fmla="*/ 8506 h 221170"/>
                <a:gd name="T46" fmla="*/ 3357 w 102870"/>
                <a:gd name="T47" fmla="*/ 4273 h 221170"/>
                <a:gd name="T48" fmla="*/ 4197 w 102870"/>
                <a:gd name="T49" fmla="*/ 3900 h 221170"/>
                <a:gd name="T50" fmla="*/ 4197 w 102870"/>
                <a:gd name="T51" fmla="*/ 9194 h 221170"/>
                <a:gd name="T52" fmla="*/ 2935 w 102870"/>
                <a:gd name="T53" fmla="*/ 8506 h 221170"/>
                <a:gd name="T54" fmla="*/ 7502 w 102870"/>
                <a:gd name="T55" fmla="*/ 16273 h 221170"/>
                <a:gd name="T56" fmla="*/ 5712 w 102870"/>
                <a:gd name="T57" fmla="*/ 17188 h 221170"/>
                <a:gd name="T58" fmla="*/ 5712 w 102870"/>
                <a:gd name="T59" fmla="*/ 11357 h 221170"/>
                <a:gd name="T60" fmla="*/ 8292 w 102870"/>
                <a:gd name="T61" fmla="*/ 13156 h 221170"/>
                <a:gd name="T62" fmla="*/ 7502 w 102870"/>
                <a:gd name="T63" fmla="*/ 16273 h 2211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870" h="221170">
                  <a:moveTo>
                    <a:pt x="88872" y="116030"/>
                  </a:moveTo>
                  <a:cubicBezTo>
                    <a:pt x="80180" y="108623"/>
                    <a:pt x="68890" y="105152"/>
                    <a:pt x="58191" y="101808"/>
                  </a:cubicBezTo>
                  <a:lnTo>
                    <a:pt x="58191" y="39623"/>
                  </a:lnTo>
                  <a:cubicBezTo>
                    <a:pt x="68579" y="40610"/>
                    <a:pt x="78286" y="45227"/>
                    <a:pt x="85606" y="52662"/>
                  </a:cubicBezTo>
                  <a:lnTo>
                    <a:pt x="97951" y="40832"/>
                  </a:lnTo>
                  <a:cubicBezTo>
                    <a:pt x="87386" y="30086"/>
                    <a:pt x="73230" y="23612"/>
                    <a:pt x="58191" y="22650"/>
                  </a:cubicBezTo>
                  <a:lnTo>
                    <a:pt x="58191" y="301"/>
                  </a:lnTo>
                  <a:lnTo>
                    <a:pt x="42761" y="301"/>
                  </a:lnTo>
                  <a:lnTo>
                    <a:pt x="42761" y="23627"/>
                  </a:lnTo>
                  <a:cubicBezTo>
                    <a:pt x="37477" y="24656"/>
                    <a:pt x="32379" y="26476"/>
                    <a:pt x="27639" y="29028"/>
                  </a:cubicBezTo>
                  <a:cubicBezTo>
                    <a:pt x="8145" y="39649"/>
                    <a:pt x="-1807" y="64595"/>
                    <a:pt x="6191" y="85606"/>
                  </a:cubicBezTo>
                  <a:cubicBezTo>
                    <a:pt x="12389" y="101808"/>
                    <a:pt x="27330" y="109035"/>
                    <a:pt x="42761" y="114461"/>
                  </a:cubicBezTo>
                  <a:lnTo>
                    <a:pt x="42761" y="181790"/>
                  </a:lnTo>
                  <a:cubicBezTo>
                    <a:pt x="30802" y="180324"/>
                    <a:pt x="20875" y="173457"/>
                    <a:pt x="12646" y="164893"/>
                  </a:cubicBezTo>
                  <a:lnTo>
                    <a:pt x="301" y="176698"/>
                  </a:lnTo>
                  <a:cubicBezTo>
                    <a:pt x="6179" y="183367"/>
                    <a:pt x="13187" y="188948"/>
                    <a:pt x="21004" y="193183"/>
                  </a:cubicBezTo>
                  <a:cubicBezTo>
                    <a:pt x="27836" y="196433"/>
                    <a:pt x="35215" y="198378"/>
                    <a:pt x="42761" y="198918"/>
                  </a:cubicBezTo>
                  <a:lnTo>
                    <a:pt x="42761" y="221472"/>
                  </a:lnTo>
                  <a:lnTo>
                    <a:pt x="58191" y="221472"/>
                  </a:lnTo>
                  <a:lnTo>
                    <a:pt x="58191" y="198326"/>
                  </a:lnTo>
                  <a:cubicBezTo>
                    <a:pt x="75885" y="195369"/>
                    <a:pt x="92139" y="184490"/>
                    <a:pt x="99134" y="167465"/>
                  </a:cubicBezTo>
                  <a:cubicBezTo>
                    <a:pt x="106129" y="150440"/>
                    <a:pt x="103583" y="128606"/>
                    <a:pt x="88872" y="116030"/>
                  </a:cubicBezTo>
                  <a:close/>
                  <a:moveTo>
                    <a:pt x="29902" y="89618"/>
                  </a:moveTo>
                  <a:cubicBezTo>
                    <a:pt x="15758" y="77685"/>
                    <a:pt x="19204" y="54591"/>
                    <a:pt x="34197" y="45024"/>
                  </a:cubicBezTo>
                  <a:cubicBezTo>
                    <a:pt x="36854" y="43320"/>
                    <a:pt x="39737" y="41995"/>
                    <a:pt x="42761" y="41089"/>
                  </a:cubicBezTo>
                  <a:lnTo>
                    <a:pt x="42761" y="96871"/>
                  </a:lnTo>
                  <a:cubicBezTo>
                    <a:pt x="38105" y="95177"/>
                    <a:pt x="33760" y="92727"/>
                    <a:pt x="29902" y="89618"/>
                  </a:cubicBezTo>
                  <a:close/>
                  <a:moveTo>
                    <a:pt x="76425" y="171451"/>
                  </a:moveTo>
                  <a:cubicBezTo>
                    <a:pt x="71406" y="176359"/>
                    <a:pt x="65073" y="179708"/>
                    <a:pt x="58191" y="181095"/>
                  </a:cubicBezTo>
                  <a:lnTo>
                    <a:pt x="58191" y="119656"/>
                  </a:lnTo>
                  <a:cubicBezTo>
                    <a:pt x="68478" y="123180"/>
                    <a:pt x="80283" y="127654"/>
                    <a:pt x="84475" y="138610"/>
                  </a:cubicBezTo>
                  <a:cubicBezTo>
                    <a:pt x="88667" y="149566"/>
                    <a:pt x="84449" y="163273"/>
                    <a:pt x="76425" y="171451"/>
                  </a:cubicBezTo>
                  <a:close/>
                </a:path>
              </a:pathLst>
            </a:custGeom>
            <a:solidFill>
              <a:schemeClr val="accent2">
                <a:lumMod val="60000"/>
                <a:lumOff val="40000"/>
              </a:schemeClr>
            </a:solidFill>
            <a:ln w="1488" cap="flat">
              <a:noFill/>
              <a:prstDash val="solid"/>
              <a:miter lim="800000"/>
              <a:headEnd/>
              <a:tailEnd/>
            </a:ln>
          </p:spPr>
          <p:txBody>
            <a:bodyPr anchor="ctr"/>
            <a:lstStyle/>
            <a:p>
              <a:pPr defTabSz="806867"/>
              <a:endParaRPr lang="en-CA" sz="1588" dirty="0">
                <a:solidFill>
                  <a:srgbClr val="000000"/>
                </a:solidFill>
                <a:latin typeface="Calibri" panose="020F0502020204030204"/>
              </a:endParaRPr>
            </a:p>
          </p:txBody>
        </p:sp>
      </p:grpSp>
      <p:sp>
        <p:nvSpPr>
          <p:cNvPr id="22" name="Footer Placeholder 7">
            <a:extLst>
              <a:ext uri="{FF2B5EF4-FFF2-40B4-BE49-F238E27FC236}">
                <a16:creationId xmlns:a16="http://schemas.microsoft.com/office/drawing/2014/main" id="{CCB855D4-615E-42AB-9BCD-D1FD814C4BB9}"/>
              </a:ext>
            </a:extLst>
          </p:cNvPr>
          <p:cNvSpPr>
            <a:spLocks noGrp="1"/>
          </p:cNvSpPr>
          <p:nvPr>
            <p:ph type="ftr" sz="quarter" idx="11"/>
          </p:nvPr>
        </p:nvSpPr>
        <p:spPr>
          <a:xfrm>
            <a:off x="546287" y="6451787"/>
            <a:ext cx="5065059" cy="201706"/>
          </a:xfrm>
        </p:spPr>
        <p:txBody>
          <a:bodyPr vert="horz" lIns="0" tIns="0" rIns="0" bIns="0" rtlCol="0" anchor="b"/>
          <a:lstStyle/>
          <a:p>
            <a:pPr defTabSz="806867"/>
            <a:r>
              <a:rPr lang="en-US" altLang="en-US" dirty="0">
                <a:solidFill>
                  <a:srgbClr val="000000"/>
                </a:solidFill>
                <a:latin typeface="Calibri" panose="020F0502020204030204"/>
              </a:rPr>
              <a:t>1  As at April 30, 2021</a:t>
            </a:r>
          </a:p>
        </p:txBody>
      </p:sp>
    </p:spTree>
    <p:extLst>
      <p:ext uri="{BB962C8B-B14F-4D97-AF65-F5344CB8AC3E}">
        <p14:creationId xmlns:p14="http://schemas.microsoft.com/office/powerpoint/2010/main" val="169016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84FDB-C458-4CC8-8EA4-D6CB1B012FBE}"/>
              </a:ext>
            </a:extLst>
          </p:cNvPr>
          <p:cNvSpPr>
            <a:spLocks noGrp="1"/>
          </p:cNvSpPr>
          <p:nvPr>
            <p:ph type="sldNum" sz="quarter" idx="12"/>
          </p:nvPr>
        </p:nvSpPr>
        <p:spPr/>
        <p:txBody>
          <a:bodyPr/>
          <a:lstStyle/>
          <a:p>
            <a:pPr defTabSz="806867"/>
            <a:fld id="{41BB9EB4-5590-894F-BB05-E6FF5F553F44}" type="slidenum">
              <a:rPr lang="en-US">
                <a:solidFill>
                  <a:srgbClr val="A8A9AC"/>
                </a:solidFill>
                <a:latin typeface="Calibri" panose="020F0502020204030204"/>
              </a:rPr>
              <a:pPr defTabSz="806867"/>
              <a:t>6</a:t>
            </a:fld>
            <a:endParaRPr lang="en-US" dirty="0">
              <a:solidFill>
                <a:srgbClr val="A8A9AC"/>
              </a:solidFill>
              <a:latin typeface="Calibri" panose="020F0502020204030204"/>
            </a:endParaRPr>
          </a:p>
        </p:txBody>
      </p:sp>
      <p:sp>
        <p:nvSpPr>
          <p:cNvPr id="5" name="Title 4">
            <a:extLst>
              <a:ext uri="{FF2B5EF4-FFF2-40B4-BE49-F238E27FC236}">
                <a16:creationId xmlns:a16="http://schemas.microsoft.com/office/drawing/2014/main" id="{BB947A9B-CB35-4B09-BC8A-4E33C97268FE}"/>
              </a:ext>
            </a:extLst>
          </p:cNvPr>
          <p:cNvSpPr>
            <a:spLocks noGrp="1"/>
          </p:cNvSpPr>
          <p:nvPr>
            <p:ph type="ctrTitle"/>
          </p:nvPr>
        </p:nvSpPr>
        <p:spPr>
          <a:xfrm>
            <a:off x="268941" y="500699"/>
            <a:ext cx="5999123" cy="569364"/>
          </a:xfrm>
        </p:spPr>
        <p:txBody>
          <a:bodyPr/>
          <a:lstStyle/>
          <a:p>
            <a:r>
              <a:rPr lang="en-US" dirty="0"/>
              <a:t>Covid – 19 and Private Debt  - Key impacts</a:t>
            </a:r>
            <a:br>
              <a:rPr lang="en-US" dirty="0"/>
            </a:br>
            <a:endParaRPr lang="en-US" dirty="0"/>
          </a:p>
        </p:txBody>
      </p:sp>
      <p:sp>
        <p:nvSpPr>
          <p:cNvPr id="6" name="TextBox 5">
            <a:extLst>
              <a:ext uri="{FF2B5EF4-FFF2-40B4-BE49-F238E27FC236}">
                <a16:creationId xmlns:a16="http://schemas.microsoft.com/office/drawing/2014/main" id="{D137129A-0883-42EC-99D1-EF96065ADACD}"/>
              </a:ext>
            </a:extLst>
          </p:cNvPr>
          <p:cNvSpPr txBox="1"/>
          <p:nvPr/>
        </p:nvSpPr>
        <p:spPr>
          <a:xfrm>
            <a:off x="1104581" y="2118403"/>
            <a:ext cx="7751269" cy="2632644"/>
          </a:xfrm>
          <a:prstGeom prst="rect">
            <a:avLst/>
          </a:prstGeom>
          <a:noFill/>
        </p:spPr>
        <p:txBody>
          <a:bodyPr wrap="square" rtlCol="0">
            <a:spAutoFit/>
          </a:bodyPr>
          <a:lstStyle/>
          <a:p>
            <a:pPr marL="252146" indent="-252146" defTabSz="806867">
              <a:lnSpc>
                <a:spcPct val="150000"/>
              </a:lnSpc>
              <a:buFont typeface="Arial" panose="020B0604020202020204" pitchFamily="34" charset="0"/>
              <a:buChar char="•"/>
            </a:pPr>
            <a:r>
              <a:rPr lang="en-US" sz="2824" dirty="0">
                <a:solidFill>
                  <a:srgbClr val="10198A"/>
                </a:solidFill>
                <a:latin typeface="Calibri" panose="020F0502020204030204"/>
              </a:rPr>
              <a:t>Portfolio Management</a:t>
            </a:r>
          </a:p>
          <a:p>
            <a:pPr marL="252146" indent="-252146" defTabSz="806867">
              <a:lnSpc>
                <a:spcPct val="150000"/>
              </a:lnSpc>
              <a:buFont typeface="Arial" panose="020B0604020202020204" pitchFamily="34" charset="0"/>
              <a:buChar char="•"/>
            </a:pPr>
            <a:r>
              <a:rPr lang="en-US" sz="2824" dirty="0">
                <a:solidFill>
                  <a:srgbClr val="10198A"/>
                </a:solidFill>
                <a:latin typeface="Calibri" panose="020F0502020204030204"/>
              </a:rPr>
              <a:t>Investor Relations</a:t>
            </a:r>
          </a:p>
          <a:p>
            <a:pPr marL="252146" indent="-252146" defTabSz="806867">
              <a:lnSpc>
                <a:spcPct val="150000"/>
              </a:lnSpc>
              <a:buFont typeface="Arial" panose="020B0604020202020204" pitchFamily="34" charset="0"/>
              <a:buChar char="•"/>
            </a:pPr>
            <a:r>
              <a:rPr lang="en-US" sz="2824" dirty="0">
                <a:solidFill>
                  <a:srgbClr val="10198A"/>
                </a:solidFill>
                <a:latin typeface="Calibri" panose="020F0502020204030204"/>
              </a:rPr>
              <a:t>Investing – New credits and “origination”</a:t>
            </a:r>
          </a:p>
          <a:p>
            <a:pPr marL="252146" indent="-252146" defTabSz="806867">
              <a:lnSpc>
                <a:spcPct val="150000"/>
              </a:lnSpc>
              <a:buFont typeface="Arial" panose="020B0604020202020204" pitchFamily="34" charset="0"/>
              <a:buChar char="•"/>
            </a:pPr>
            <a:r>
              <a:rPr lang="en-US" sz="2824" dirty="0">
                <a:solidFill>
                  <a:srgbClr val="10198A"/>
                </a:solidFill>
                <a:latin typeface="Calibri" panose="020F0502020204030204"/>
              </a:rPr>
              <a:t>Fund raising – new Funds and  allocations</a:t>
            </a:r>
          </a:p>
        </p:txBody>
      </p:sp>
    </p:spTree>
    <p:extLst>
      <p:ext uri="{BB962C8B-B14F-4D97-AF65-F5344CB8AC3E}">
        <p14:creationId xmlns:p14="http://schemas.microsoft.com/office/powerpoint/2010/main" val="63569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84FDB-C458-4CC8-8EA4-D6CB1B012FBE}"/>
              </a:ext>
            </a:extLst>
          </p:cNvPr>
          <p:cNvSpPr>
            <a:spLocks noGrp="1"/>
          </p:cNvSpPr>
          <p:nvPr>
            <p:ph type="sldNum" sz="quarter" idx="12"/>
          </p:nvPr>
        </p:nvSpPr>
        <p:spPr/>
        <p:txBody>
          <a:bodyPr/>
          <a:lstStyle/>
          <a:p>
            <a:pPr defTabSz="806867"/>
            <a:fld id="{41BB9EB4-5590-894F-BB05-E6FF5F553F44}" type="slidenum">
              <a:rPr lang="en-US">
                <a:solidFill>
                  <a:srgbClr val="A8A9AC"/>
                </a:solidFill>
                <a:latin typeface="Calibri" panose="020F0502020204030204"/>
              </a:rPr>
              <a:pPr defTabSz="806867"/>
              <a:t>7</a:t>
            </a:fld>
            <a:endParaRPr lang="en-US" dirty="0">
              <a:solidFill>
                <a:srgbClr val="A8A9AC"/>
              </a:solidFill>
              <a:latin typeface="Calibri" panose="020F0502020204030204"/>
            </a:endParaRPr>
          </a:p>
        </p:txBody>
      </p:sp>
      <p:sp>
        <p:nvSpPr>
          <p:cNvPr id="5" name="Title 4">
            <a:extLst>
              <a:ext uri="{FF2B5EF4-FFF2-40B4-BE49-F238E27FC236}">
                <a16:creationId xmlns:a16="http://schemas.microsoft.com/office/drawing/2014/main" id="{BB947A9B-CB35-4B09-BC8A-4E33C97268FE}"/>
              </a:ext>
            </a:extLst>
          </p:cNvPr>
          <p:cNvSpPr>
            <a:spLocks noGrp="1"/>
          </p:cNvSpPr>
          <p:nvPr>
            <p:ph type="ctrTitle"/>
          </p:nvPr>
        </p:nvSpPr>
        <p:spPr>
          <a:xfrm>
            <a:off x="268941" y="500699"/>
            <a:ext cx="5999123" cy="569364"/>
          </a:xfrm>
        </p:spPr>
        <p:txBody>
          <a:bodyPr/>
          <a:lstStyle/>
          <a:p>
            <a:r>
              <a:rPr lang="en-US" dirty="0"/>
              <a:t>Covid – 19 and Private Debt  - Key impacts</a:t>
            </a:r>
            <a:br>
              <a:rPr lang="en-US" dirty="0"/>
            </a:br>
            <a:endParaRPr lang="en-US" dirty="0"/>
          </a:p>
        </p:txBody>
      </p:sp>
      <p:sp>
        <p:nvSpPr>
          <p:cNvPr id="6" name="TextBox 5">
            <a:extLst>
              <a:ext uri="{FF2B5EF4-FFF2-40B4-BE49-F238E27FC236}">
                <a16:creationId xmlns:a16="http://schemas.microsoft.com/office/drawing/2014/main" id="{D137129A-0883-42EC-99D1-EF96065ADACD}"/>
              </a:ext>
            </a:extLst>
          </p:cNvPr>
          <p:cNvSpPr txBox="1"/>
          <p:nvPr/>
        </p:nvSpPr>
        <p:spPr>
          <a:xfrm>
            <a:off x="384203" y="1632857"/>
            <a:ext cx="8317966" cy="4546373"/>
          </a:xfrm>
          <a:prstGeom prst="rect">
            <a:avLst/>
          </a:prstGeom>
          <a:noFill/>
        </p:spPr>
        <p:txBody>
          <a:bodyPr wrap="square" rtlCol="0">
            <a:spAutoFit/>
          </a:bodyPr>
          <a:lstStyle/>
          <a:p>
            <a:pPr marL="252146" indent="-252146" defTabSz="806867">
              <a:lnSpc>
                <a:spcPct val="150000"/>
              </a:lnSpc>
              <a:buFont typeface="Arial" panose="020B0604020202020204" pitchFamily="34" charset="0"/>
              <a:buChar char="•"/>
            </a:pPr>
            <a:r>
              <a:rPr lang="en-US" sz="2471" dirty="0">
                <a:solidFill>
                  <a:srgbClr val="10198A"/>
                </a:solidFill>
                <a:latin typeface="Calibri" panose="020F0502020204030204"/>
              </a:rPr>
              <a:t>Portfolio Management</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Early 2020 increased monitoring, patience and problem solving</a:t>
            </a: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More frequent borrower contact – weekly/monthly/daily depending</a:t>
            </a:r>
          </a:p>
          <a:p>
            <a:pPr marL="1059012" lvl="2" indent="-252146" algn="just" defTabSz="806867">
              <a:buFont typeface="Arial" panose="020B0604020202020204" pitchFamily="34" charset="0"/>
              <a:buChar char="•"/>
            </a:pPr>
            <a:r>
              <a:rPr lang="en-US" sz="1588" b="1" dirty="0">
                <a:solidFill>
                  <a:srgbClr val="10198A"/>
                </a:solidFill>
                <a:latin typeface="Calibri" panose="020F0502020204030204"/>
              </a:rPr>
              <a:t>Cash flow and business plan revisions (moving targets sometimes)</a:t>
            </a:r>
          </a:p>
          <a:p>
            <a:pPr marL="1059012" lvl="2" indent="-252146" algn="just" defTabSz="806867">
              <a:buFont typeface="Arial" panose="020B0604020202020204" pitchFamily="34" charset="0"/>
              <a:buChar char="•"/>
            </a:pPr>
            <a:r>
              <a:rPr lang="en-US" sz="1588" b="1" dirty="0">
                <a:solidFill>
                  <a:srgbClr val="10198A"/>
                </a:solidFill>
                <a:latin typeface="Calibri" panose="020F0502020204030204"/>
              </a:rPr>
              <a:t>Delayed regular financial and “audit” reporting</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“Watch list” = 16+% of portfolio vs normal 5 – 8% range – and issues more than technical defaults</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20% of portfolio required work on “easing” covenants/interest/principal/</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Increased use of accounting firms corporate finance, auditing and recovery practices</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Sadly,  some receivership and CCAA work as well</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Dominated time availability of investing/account management and senior management</a:t>
            </a:r>
          </a:p>
          <a:p>
            <a:pPr defTabSz="806867">
              <a:lnSpc>
                <a:spcPct val="150000"/>
              </a:lnSpc>
            </a:pPr>
            <a:endParaRPr lang="en-US" sz="2824" dirty="0">
              <a:solidFill>
                <a:srgbClr val="10198A"/>
              </a:solidFill>
              <a:latin typeface="Calibri" panose="020F0502020204030204"/>
            </a:endParaRPr>
          </a:p>
        </p:txBody>
      </p:sp>
    </p:spTree>
    <p:extLst>
      <p:ext uri="{BB962C8B-B14F-4D97-AF65-F5344CB8AC3E}">
        <p14:creationId xmlns:p14="http://schemas.microsoft.com/office/powerpoint/2010/main" val="168623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84FDB-C458-4CC8-8EA4-D6CB1B012FBE}"/>
              </a:ext>
            </a:extLst>
          </p:cNvPr>
          <p:cNvSpPr>
            <a:spLocks noGrp="1"/>
          </p:cNvSpPr>
          <p:nvPr>
            <p:ph type="sldNum" sz="quarter" idx="12"/>
          </p:nvPr>
        </p:nvSpPr>
        <p:spPr/>
        <p:txBody>
          <a:bodyPr/>
          <a:lstStyle/>
          <a:p>
            <a:pPr defTabSz="806867"/>
            <a:fld id="{41BB9EB4-5590-894F-BB05-E6FF5F553F44}" type="slidenum">
              <a:rPr lang="en-US">
                <a:solidFill>
                  <a:srgbClr val="A8A9AC"/>
                </a:solidFill>
                <a:latin typeface="Calibri" panose="020F0502020204030204"/>
              </a:rPr>
              <a:pPr defTabSz="806867"/>
              <a:t>8</a:t>
            </a:fld>
            <a:endParaRPr lang="en-US" dirty="0">
              <a:solidFill>
                <a:srgbClr val="A8A9AC"/>
              </a:solidFill>
              <a:latin typeface="Calibri" panose="020F0502020204030204"/>
            </a:endParaRPr>
          </a:p>
        </p:txBody>
      </p:sp>
      <p:sp>
        <p:nvSpPr>
          <p:cNvPr id="5" name="Title 4">
            <a:extLst>
              <a:ext uri="{FF2B5EF4-FFF2-40B4-BE49-F238E27FC236}">
                <a16:creationId xmlns:a16="http://schemas.microsoft.com/office/drawing/2014/main" id="{BB947A9B-CB35-4B09-BC8A-4E33C97268FE}"/>
              </a:ext>
            </a:extLst>
          </p:cNvPr>
          <p:cNvSpPr>
            <a:spLocks noGrp="1"/>
          </p:cNvSpPr>
          <p:nvPr>
            <p:ph type="ctrTitle"/>
          </p:nvPr>
        </p:nvSpPr>
        <p:spPr>
          <a:xfrm>
            <a:off x="268941" y="500699"/>
            <a:ext cx="5999123" cy="569364"/>
          </a:xfrm>
        </p:spPr>
        <p:txBody>
          <a:bodyPr/>
          <a:lstStyle/>
          <a:p>
            <a:r>
              <a:rPr lang="en-US" dirty="0"/>
              <a:t>Covid – 19 and Private Debt  - Key impacts</a:t>
            </a:r>
            <a:br>
              <a:rPr lang="en-US" dirty="0"/>
            </a:br>
            <a:endParaRPr lang="en-US" dirty="0"/>
          </a:p>
        </p:txBody>
      </p:sp>
      <p:sp>
        <p:nvSpPr>
          <p:cNvPr id="6" name="TextBox 5">
            <a:extLst>
              <a:ext uri="{FF2B5EF4-FFF2-40B4-BE49-F238E27FC236}">
                <a16:creationId xmlns:a16="http://schemas.microsoft.com/office/drawing/2014/main" id="{D137129A-0883-42EC-99D1-EF96065ADACD}"/>
              </a:ext>
            </a:extLst>
          </p:cNvPr>
          <p:cNvSpPr txBox="1"/>
          <p:nvPr/>
        </p:nvSpPr>
        <p:spPr>
          <a:xfrm>
            <a:off x="384203" y="1632857"/>
            <a:ext cx="8317966" cy="4668394"/>
          </a:xfrm>
          <a:prstGeom prst="rect">
            <a:avLst/>
          </a:prstGeom>
          <a:noFill/>
        </p:spPr>
        <p:txBody>
          <a:bodyPr wrap="square" rtlCol="0">
            <a:spAutoFit/>
          </a:bodyPr>
          <a:lstStyle/>
          <a:p>
            <a:pPr marL="252146" indent="-252146" defTabSz="806867">
              <a:lnSpc>
                <a:spcPct val="150000"/>
              </a:lnSpc>
              <a:buFont typeface="Arial" panose="020B0604020202020204" pitchFamily="34" charset="0"/>
              <a:buChar char="•"/>
            </a:pPr>
            <a:r>
              <a:rPr lang="en-US" sz="2471" dirty="0">
                <a:solidFill>
                  <a:srgbClr val="10198A"/>
                </a:solidFill>
                <a:latin typeface="Calibri" panose="020F0502020204030204"/>
              </a:rPr>
              <a:t>Investor Relations</a:t>
            </a: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Institutional investors focused on defaults and risk of loss, impact of “easing” on cashflow/returns and repricing impacts on portfolios and performance</a:t>
            </a:r>
          </a:p>
          <a:p>
            <a:pPr marL="655579" lvl="1" indent="-252146" algn="just" defTabSz="806867">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Increased reporting to investors (from regular quarterly and one or two in person visits annually) to monthly/weekly/daily</a:t>
            </a:r>
          </a:p>
          <a:p>
            <a:pPr marL="655579" lvl="1" indent="-252146" algn="just" defTabSz="806867">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Creation of problem “heat maps” with continual updating</a:t>
            </a:r>
          </a:p>
          <a:p>
            <a:pPr marL="655579" lvl="1" indent="-252146" algn="just" defTabSz="806867">
              <a:lnSpc>
                <a:spcPct val="150000"/>
              </a:lnSpc>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New private debt investors facing credit issues for first time = uncertainty and time demands</a:t>
            </a:r>
          </a:p>
          <a:p>
            <a:pPr marL="655579" lvl="1" indent="-252146" algn="just" defTabSz="806867">
              <a:buFont typeface="Arial" panose="020B0604020202020204" pitchFamily="34" charset="0"/>
              <a:buChar char="•"/>
            </a:pPr>
            <a:endParaRPr lang="en-US" sz="1588" b="1" dirty="0">
              <a:solidFill>
                <a:srgbClr val="10198A"/>
              </a:solidFill>
              <a:latin typeface="Calibri" panose="020F0502020204030204"/>
            </a:endParaRP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Many institutional investors withdrew – at least temporarily – from new allocation activity or meeting with new managers</a:t>
            </a:r>
          </a:p>
          <a:p>
            <a:pPr marL="252146" indent="-252146" defTabSz="806867">
              <a:lnSpc>
                <a:spcPct val="150000"/>
              </a:lnSpc>
              <a:buFont typeface="Arial" panose="020B0604020202020204" pitchFamily="34" charset="0"/>
              <a:buChar char="•"/>
            </a:pPr>
            <a:endParaRPr lang="en-US" sz="2824" dirty="0">
              <a:solidFill>
                <a:srgbClr val="10198A"/>
              </a:solidFill>
              <a:latin typeface="Calibri" panose="020F0502020204030204"/>
            </a:endParaRPr>
          </a:p>
        </p:txBody>
      </p:sp>
    </p:spTree>
    <p:extLst>
      <p:ext uri="{BB962C8B-B14F-4D97-AF65-F5344CB8AC3E}">
        <p14:creationId xmlns:p14="http://schemas.microsoft.com/office/powerpoint/2010/main" val="86987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84FDB-C458-4CC8-8EA4-D6CB1B012FBE}"/>
              </a:ext>
            </a:extLst>
          </p:cNvPr>
          <p:cNvSpPr>
            <a:spLocks noGrp="1"/>
          </p:cNvSpPr>
          <p:nvPr>
            <p:ph type="sldNum" sz="quarter" idx="12"/>
          </p:nvPr>
        </p:nvSpPr>
        <p:spPr/>
        <p:txBody>
          <a:bodyPr/>
          <a:lstStyle/>
          <a:p>
            <a:pPr defTabSz="806867"/>
            <a:fld id="{41BB9EB4-5590-894F-BB05-E6FF5F553F44}" type="slidenum">
              <a:rPr lang="en-US">
                <a:solidFill>
                  <a:srgbClr val="A8A9AC"/>
                </a:solidFill>
                <a:latin typeface="Calibri" panose="020F0502020204030204"/>
              </a:rPr>
              <a:pPr defTabSz="806867"/>
              <a:t>9</a:t>
            </a:fld>
            <a:endParaRPr lang="en-US" dirty="0">
              <a:solidFill>
                <a:srgbClr val="A8A9AC"/>
              </a:solidFill>
              <a:latin typeface="Calibri" panose="020F0502020204030204"/>
            </a:endParaRPr>
          </a:p>
        </p:txBody>
      </p:sp>
      <p:sp>
        <p:nvSpPr>
          <p:cNvPr id="5" name="Title 4">
            <a:extLst>
              <a:ext uri="{FF2B5EF4-FFF2-40B4-BE49-F238E27FC236}">
                <a16:creationId xmlns:a16="http://schemas.microsoft.com/office/drawing/2014/main" id="{BB947A9B-CB35-4B09-BC8A-4E33C97268FE}"/>
              </a:ext>
            </a:extLst>
          </p:cNvPr>
          <p:cNvSpPr>
            <a:spLocks noGrp="1"/>
          </p:cNvSpPr>
          <p:nvPr>
            <p:ph type="ctrTitle"/>
          </p:nvPr>
        </p:nvSpPr>
        <p:spPr>
          <a:xfrm>
            <a:off x="268941" y="500699"/>
            <a:ext cx="5999123" cy="569364"/>
          </a:xfrm>
        </p:spPr>
        <p:txBody>
          <a:bodyPr/>
          <a:lstStyle/>
          <a:p>
            <a:r>
              <a:rPr lang="en-US" dirty="0"/>
              <a:t>Covid – 19 and Private Debt  - Key impacts</a:t>
            </a:r>
            <a:br>
              <a:rPr lang="en-US" dirty="0"/>
            </a:br>
            <a:endParaRPr lang="en-US" dirty="0"/>
          </a:p>
        </p:txBody>
      </p:sp>
      <p:sp>
        <p:nvSpPr>
          <p:cNvPr id="6" name="TextBox 5">
            <a:extLst>
              <a:ext uri="{FF2B5EF4-FFF2-40B4-BE49-F238E27FC236}">
                <a16:creationId xmlns:a16="http://schemas.microsoft.com/office/drawing/2014/main" id="{D137129A-0883-42EC-99D1-EF96065ADACD}"/>
              </a:ext>
            </a:extLst>
          </p:cNvPr>
          <p:cNvSpPr txBox="1"/>
          <p:nvPr/>
        </p:nvSpPr>
        <p:spPr>
          <a:xfrm>
            <a:off x="384203" y="1632857"/>
            <a:ext cx="8317966" cy="2739853"/>
          </a:xfrm>
          <a:prstGeom prst="rect">
            <a:avLst/>
          </a:prstGeom>
          <a:noFill/>
        </p:spPr>
        <p:txBody>
          <a:bodyPr wrap="square" rtlCol="0">
            <a:spAutoFit/>
          </a:bodyPr>
          <a:lstStyle/>
          <a:p>
            <a:pPr marL="252146" indent="-252146" defTabSz="806867">
              <a:lnSpc>
                <a:spcPct val="150000"/>
              </a:lnSpc>
              <a:buFont typeface="Arial" panose="020B0604020202020204" pitchFamily="34" charset="0"/>
              <a:buChar char="•"/>
            </a:pPr>
            <a:r>
              <a:rPr lang="en-US" sz="2471" dirty="0">
                <a:solidFill>
                  <a:srgbClr val="10198A"/>
                </a:solidFill>
                <a:latin typeface="Calibri" panose="020F0502020204030204"/>
              </a:rPr>
              <a:t>Investing  - </a:t>
            </a:r>
            <a:r>
              <a:rPr lang="en-US" sz="2118" dirty="0">
                <a:solidFill>
                  <a:srgbClr val="10198A"/>
                </a:solidFill>
                <a:latin typeface="Calibri" panose="020F0502020204030204"/>
              </a:rPr>
              <a:t>new credits and “origination”</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Time constraints of “hands-on” management of existing portfolios</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Open funds (we have a couple) were “closed” for first half of 2020</a:t>
            </a: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Overall business slow-down in early pandemic = lower debt capital demands, especially in the mid-market that is FPD’s focus</a:t>
            </a:r>
          </a:p>
          <a:p>
            <a:pPr marL="655579" lvl="1" indent="-252146" algn="just" defTabSz="806867">
              <a:lnSpc>
                <a:spcPct val="150000"/>
              </a:lnSpc>
              <a:buFont typeface="Arial" panose="020B0604020202020204" pitchFamily="34" charset="0"/>
              <a:buChar char="•"/>
            </a:pPr>
            <a:r>
              <a:rPr lang="en-US" sz="1588" b="1" dirty="0">
                <a:solidFill>
                  <a:srgbClr val="10198A"/>
                </a:solidFill>
                <a:latin typeface="Calibri" panose="020F0502020204030204"/>
              </a:rPr>
              <a:t>Lack of ability to travel to network/call on potentials = lower origination</a:t>
            </a:r>
          </a:p>
          <a:p>
            <a:pPr marL="655579" lvl="1" indent="-252146" algn="just" defTabSz="806867">
              <a:buFont typeface="Arial" panose="020B0604020202020204" pitchFamily="34" charset="0"/>
              <a:buChar char="•"/>
            </a:pPr>
            <a:r>
              <a:rPr lang="en-US" sz="1588" b="1" dirty="0">
                <a:solidFill>
                  <a:srgbClr val="10198A"/>
                </a:solidFill>
                <a:latin typeface="Calibri" panose="020F0502020204030204"/>
              </a:rPr>
              <a:t>Getting deals done; difficulty with due diligence (virtual vs live), negotiating terms and conditions = longer lead times and deal processing times</a:t>
            </a:r>
          </a:p>
        </p:txBody>
      </p:sp>
    </p:spTree>
    <p:extLst>
      <p:ext uri="{BB962C8B-B14F-4D97-AF65-F5344CB8AC3E}">
        <p14:creationId xmlns:p14="http://schemas.microsoft.com/office/powerpoint/2010/main" val="3332111674"/>
      </p:ext>
    </p:extLst>
  </p:cSld>
  <p:clrMapOvr>
    <a:masterClrMapping/>
  </p:clrMapOvr>
</p:sld>
</file>

<file path=ppt/theme/theme1.xml><?xml version="1.0" encoding="utf-8"?>
<a:theme xmlns:a="http://schemas.openxmlformats.org/drawingml/2006/main" name="Blue Them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iera_Colours_2020_Alternatives">
      <a:dk1>
        <a:srgbClr val="000000"/>
      </a:dk1>
      <a:lt1>
        <a:srgbClr val="FFFFFF"/>
      </a:lt1>
      <a:dk2>
        <a:srgbClr val="A8A9AC"/>
      </a:dk2>
      <a:lt2>
        <a:srgbClr val="F0F0F0"/>
      </a:lt2>
      <a:accent1>
        <a:srgbClr val="005096"/>
      </a:accent1>
      <a:accent2>
        <a:srgbClr val="3EAFEE"/>
      </a:accent2>
      <a:accent3>
        <a:srgbClr val="042641"/>
      </a:accent3>
      <a:accent4>
        <a:srgbClr val="4193AA"/>
      </a:accent4>
      <a:accent5>
        <a:srgbClr val="9FAF6B"/>
      </a:accent5>
      <a:accent6>
        <a:srgbClr val="F7E682"/>
      </a:accent6>
      <a:hlink>
        <a:srgbClr val="3EAFEE"/>
      </a:hlink>
      <a:folHlink>
        <a:srgbClr val="D0444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302896A-F482-4A0C-B128-0C8B0F18D7E7}">
  <ds:schemaRefs>
    <ds:schemaRef ds:uri="http://schemas.microsoft.com/sharepoint/v3/contenttype/forms"/>
  </ds:schemaRefs>
</ds:datastoreItem>
</file>

<file path=customXml/itemProps2.xml><?xml version="1.0" encoding="utf-8"?>
<ds:datastoreItem xmlns:ds="http://schemas.openxmlformats.org/officeDocument/2006/customXml" ds:itemID="{4E0773E0-B11E-4D64-ACE3-E1C6B84157D3}">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D3B07E08-CF04-4DD2-9F48-DFD28E4644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1070</TotalTime>
  <Words>1228</Words>
  <Application>Microsoft Office PowerPoint</Application>
  <PresentationFormat>On-screen Show (4:3)</PresentationFormat>
  <Paragraphs>194</Paragraphs>
  <Slides>13</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EYInterstate</vt:lpstr>
      <vt:lpstr>EYInterstate Light</vt:lpstr>
      <vt:lpstr>Georgia</vt:lpstr>
      <vt:lpstr>Times New Roman</vt:lpstr>
      <vt:lpstr>Wingdings</vt:lpstr>
      <vt:lpstr>Blue Theme Template</vt:lpstr>
      <vt:lpstr>1_Office Theme</vt:lpstr>
      <vt:lpstr>EY dark background</vt:lpstr>
      <vt:lpstr>PAC ANNUAL CONFERENCE Professional Accounting Futures  October 28, 2021</vt:lpstr>
      <vt:lpstr>PowerPoint Presentation</vt:lpstr>
      <vt:lpstr>About Fiera Capital Corporation</vt:lpstr>
      <vt:lpstr>Organization Overview</vt:lpstr>
      <vt:lpstr>Fiera Private Debt At a Glance</vt:lpstr>
      <vt:lpstr>Covid – 19 and Private Debt  - Key impacts </vt:lpstr>
      <vt:lpstr>Covid – 19 and Private Debt  - Key impacts </vt:lpstr>
      <vt:lpstr>Covid – 19 and Private Debt  - Key impacts </vt:lpstr>
      <vt:lpstr>Covid – 19 and Private Debt  - Key impacts </vt:lpstr>
      <vt:lpstr>Covid – 19 and Private Debt  - Key impacts </vt:lpstr>
      <vt:lpstr>Covid – 19  - There are positive take-aways </vt:lpstr>
      <vt:lpstr>fieraprivatedebt.com</vt:lpstr>
      <vt:lpstr>PAC ANNUAL CONFERENCE Professional Accounting Futures  October 28 &amp;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Accounting Centre</dc:title>
  <dc:creator>Len Brooks</dc:creator>
  <cp:lastModifiedBy>Abdullah Qaisar</cp:lastModifiedBy>
  <cp:revision>44</cp:revision>
  <dcterms:created xsi:type="dcterms:W3CDTF">2015-01-04T22:32:28Z</dcterms:created>
  <dcterms:modified xsi:type="dcterms:W3CDTF">2021-11-03T16:54:38Z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TC300019179990</vt:lpwstr>
  </property>
</Properties>
</file>