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55" r:id="rId5"/>
    <p:sldMasterId id="2147483835" r:id="rId6"/>
  </p:sldMasterIdLst>
  <p:notesMasterIdLst>
    <p:notesMasterId r:id="rId17"/>
  </p:notesMasterIdLst>
  <p:sldIdLst>
    <p:sldId id="265" r:id="rId7"/>
    <p:sldId id="704" r:id="rId8"/>
    <p:sldId id="379" r:id="rId9"/>
    <p:sldId id="819" r:id="rId10"/>
    <p:sldId id="364" r:id="rId11"/>
    <p:sldId id="820" r:id="rId12"/>
    <p:sldId id="815" r:id="rId13"/>
    <p:sldId id="817" r:id="rId14"/>
    <p:sldId id="3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94660"/>
  </p:normalViewPr>
  <p:slideViewPr>
    <p:cSldViewPr>
      <p:cViewPr varScale="1">
        <p:scale>
          <a:sx n="109" d="100"/>
          <a:sy n="109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A5C7F-DB2A-4DFC-8BF4-56C12E137F9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BCC16EC-D9D8-4DD0-9D0B-371E6342A1AA}">
      <dgm:prSet phldrT="[Text]" custT="1"/>
      <dgm:spPr/>
      <dgm:t>
        <a:bodyPr/>
        <a:lstStyle/>
        <a:p>
          <a:r>
            <a:rPr lang="en-US" sz="1600" b="1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Significant judgements &amp; measurement uncertainty</a:t>
          </a:r>
          <a:endParaRPr lang="en-CA" sz="1600" b="1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BB0F2BA-1C30-4EC3-8AA9-C2CE1F586BC7}" type="parTrans" cxnId="{DF6B0649-0E1A-4903-839D-AA43CD758545}">
      <dgm:prSet/>
      <dgm:spPr/>
      <dgm:t>
        <a:bodyPr/>
        <a:lstStyle/>
        <a:p>
          <a:endParaRPr lang="en-CA" sz="1600"/>
        </a:p>
      </dgm:t>
    </dgm:pt>
    <dgm:pt modelId="{A37D2A1A-71DE-41A2-8B76-7165C3E2262D}" type="sibTrans" cxnId="{DF6B0649-0E1A-4903-839D-AA43CD758545}">
      <dgm:prSet/>
      <dgm:spPr/>
      <dgm:t>
        <a:bodyPr/>
        <a:lstStyle/>
        <a:p>
          <a:endParaRPr lang="en-CA" sz="1600"/>
        </a:p>
      </dgm:t>
    </dgm:pt>
    <dgm:pt modelId="{DB17EA16-0551-4B16-9356-38D88A82599C}">
      <dgm:prSet phldrT="[Text]" custT="1"/>
      <dgm:spPr/>
      <dgm:t>
        <a:bodyPr/>
        <a:lstStyle/>
        <a:p>
          <a:r>
            <a:rPr lang="en-US" sz="1600" b="1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Going concern assessments</a:t>
          </a:r>
          <a:endParaRPr lang="en-CA" sz="1600" b="1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D427C5-ABD7-468B-8F73-9FE814618CD4}" type="parTrans" cxnId="{5F67C993-BC89-43E0-BFA1-065DA685D3A3}">
      <dgm:prSet/>
      <dgm:spPr/>
      <dgm:t>
        <a:bodyPr/>
        <a:lstStyle/>
        <a:p>
          <a:endParaRPr lang="en-CA" sz="1600"/>
        </a:p>
      </dgm:t>
    </dgm:pt>
    <dgm:pt modelId="{7DA0EB68-103B-48A8-8CAD-0774B791FDB1}" type="sibTrans" cxnId="{5F67C993-BC89-43E0-BFA1-065DA685D3A3}">
      <dgm:prSet/>
      <dgm:spPr/>
      <dgm:t>
        <a:bodyPr/>
        <a:lstStyle/>
        <a:p>
          <a:endParaRPr lang="en-CA" sz="1600"/>
        </a:p>
      </dgm:t>
    </dgm:pt>
    <dgm:pt modelId="{F95F3BAD-3348-4915-929D-51AD2E5E4A71}">
      <dgm:prSet phldrT="[Text]" custT="1"/>
      <dgm:spPr/>
      <dgm:t>
        <a:bodyPr/>
        <a:lstStyle/>
        <a:p>
          <a:r>
            <a:rPr lang="en-US" sz="1600" b="1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Government assistance</a:t>
          </a:r>
          <a:endParaRPr lang="en-CA" sz="1600" b="1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2AF204-08B4-47AE-BA63-FE3B268B5CA0}" type="parTrans" cxnId="{D1E73439-E78B-4538-9EA8-572FE675D416}">
      <dgm:prSet/>
      <dgm:spPr/>
      <dgm:t>
        <a:bodyPr/>
        <a:lstStyle/>
        <a:p>
          <a:endParaRPr lang="en-CA" sz="1600"/>
        </a:p>
      </dgm:t>
    </dgm:pt>
    <dgm:pt modelId="{EA58DF9D-E875-433A-82F0-BC23A09683E1}" type="sibTrans" cxnId="{D1E73439-E78B-4538-9EA8-572FE675D416}">
      <dgm:prSet/>
      <dgm:spPr/>
      <dgm:t>
        <a:bodyPr/>
        <a:lstStyle/>
        <a:p>
          <a:endParaRPr lang="en-CA" sz="1600"/>
        </a:p>
      </dgm:t>
    </dgm:pt>
    <dgm:pt modelId="{CB1C61FD-C133-4CCB-A44C-03A86C703610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Amendments to IFRS 16</a:t>
          </a:r>
          <a:endParaRPr lang="en-CA" sz="1600" b="1" kern="1200" dirty="0">
            <a:solidFill>
              <a:srgbClr val="000000">
                <a:lumMod val="65000"/>
                <a:lumOff val="3500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915349E-A42A-4A3C-A2B5-DB598A68908D}" type="parTrans" cxnId="{7C1C85F1-93FA-43E5-AC4C-3E99A8CA2CA3}">
      <dgm:prSet/>
      <dgm:spPr/>
      <dgm:t>
        <a:bodyPr/>
        <a:lstStyle/>
        <a:p>
          <a:endParaRPr lang="en-CA" sz="1600"/>
        </a:p>
      </dgm:t>
    </dgm:pt>
    <dgm:pt modelId="{87139EB6-D130-46B0-AFA9-9DDD4C2C374F}" type="sibTrans" cxnId="{7C1C85F1-93FA-43E5-AC4C-3E99A8CA2CA3}">
      <dgm:prSet/>
      <dgm:spPr/>
      <dgm:t>
        <a:bodyPr/>
        <a:lstStyle/>
        <a:p>
          <a:endParaRPr lang="en-CA" sz="1600"/>
        </a:p>
      </dgm:t>
    </dgm:pt>
    <dgm:pt modelId="{A1BA6D4D-59B1-4359-8FAE-F426859026F0}">
      <dgm:prSet phldrT="[Text]" custT="1"/>
      <dgm:spPr/>
      <dgm:t>
        <a:bodyPr/>
        <a:lstStyle/>
        <a:p>
          <a:r>
            <a:rPr lang="en-US" sz="1600" b="1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Impairment</a:t>
          </a:r>
          <a:r>
            <a:rPr lang="en-US" sz="16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b="1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assessments</a:t>
          </a:r>
          <a:r>
            <a:rPr lang="en-US" sz="16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en-US" sz="1600" b="1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of non-financial assets </a:t>
          </a:r>
          <a:endParaRPr lang="en-CA" sz="1600" b="1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79096D-B863-4EF8-95E0-27635E6AEA50}" type="parTrans" cxnId="{D00EA87F-8707-4259-853B-17C00E32A88C}">
      <dgm:prSet/>
      <dgm:spPr/>
      <dgm:t>
        <a:bodyPr/>
        <a:lstStyle/>
        <a:p>
          <a:endParaRPr lang="en-CA" sz="1600"/>
        </a:p>
      </dgm:t>
    </dgm:pt>
    <dgm:pt modelId="{2BE138C1-5FE5-455D-8B56-2CBA81649C36}" type="sibTrans" cxnId="{D00EA87F-8707-4259-853B-17C00E32A88C}">
      <dgm:prSet/>
      <dgm:spPr/>
      <dgm:t>
        <a:bodyPr/>
        <a:lstStyle/>
        <a:p>
          <a:endParaRPr lang="en-CA" sz="1600"/>
        </a:p>
      </dgm:t>
    </dgm:pt>
    <dgm:pt modelId="{6DB0225E-72E5-4F77-83EB-81491C4E1C52}" type="pres">
      <dgm:prSet presAssocID="{E55A5C7F-DB2A-4DFC-8BF4-56C12E137F90}" presName="Name0" presStyleCnt="0">
        <dgm:presLayoutVars>
          <dgm:dir/>
        </dgm:presLayoutVars>
      </dgm:prSet>
      <dgm:spPr/>
    </dgm:pt>
    <dgm:pt modelId="{A7E6133A-2730-494E-9F92-FDE497309367}" type="pres">
      <dgm:prSet presAssocID="{9BCC16EC-D9D8-4DD0-9D0B-371E6342A1AA}" presName="noChildren" presStyleCnt="0"/>
      <dgm:spPr/>
    </dgm:pt>
    <dgm:pt modelId="{C388C138-8439-4179-9C65-DB5458CC2AB1}" type="pres">
      <dgm:prSet presAssocID="{9BCC16EC-D9D8-4DD0-9D0B-371E6342A1AA}" presName="gap" presStyleCnt="0"/>
      <dgm:spPr/>
    </dgm:pt>
    <dgm:pt modelId="{BB35782D-DBDA-4758-8C68-5A1B26343A9C}" type="pres">
      <dgm:prSet presAssocID="{9BCC16EC-D9D8-4DD0-9D0B-371E6342A1AA}" presName="medCircle2" presStyleLbl="vennNode1" presStyleIdx="0" presStyleCnt="5"/>
      <dgm:spPr>
        <a:noFill/>
        <a:ln>
          <a:solidFill>
            <a:srgbClr val="00B6DE"/>
          </a:solidFill>
        </a:ln>
      </dgm:spPr>
    </dgm:pt>
    <dgm:pt modelId="{A1927824-C7A5-43BC-9ED5-7E96F4B3A1C9}" type="pres">
      <dgm:prSet presAssocID="{9BCC16EC-D9D8-4DD0-9D0B-371E6342A1AA}" presName="txLvlOnly1" presStyleLbl="revTx" presStyleIdx="0" presStyleCnt="5" custLinFactNeighborY="-8360"/>
      <dgm:spPr/>
    </dgm:pt>
    <dgm:pt modelId="{3D77CBF9-A3D1-46B6-951F-D567034C04FA}" type="pres">
      <dgm:prSet presAssocID="{DB17EA16-0551-4B16-9356-38D88A82599C}" presName="noChildren" presStyleCnt="0"/>
      <dgm:spPr/>
    </dgm:pt>
    <dgm:pt modelId="{C4C72F82-4B03-41EE-836D-710916BBF1AD}" type="pres">
      <dgm:prSet presAssocID="{DB17EA16-0551-4B16-9356-38D88A82599C}" presName="gap" presStyleCnt="0"/>
      <dgm:spPr/>
    </dgm:pt>
    <dgm:pt modelId="{6B111257-9A41-4743-8E89-BAE059D0E0C9}" type="pres">
      <dgm:prSet presAssocID="{DB17EA16-0551-4B16-9356-38D88A82599C}" presName="medCircle2" presStyleLbl="vennNode1" presStyleIdx="1" presStyleCnt="5"/>
      <dgm:spPr>
        <a:noFill/>
        <a:ln>
          <a:solidFill>
            <a:srgbClr val="00B6DE"/>
          </a:solidFill>
        </a:ln>
      </dgm:spPr>
    </dgm:pt>
    <dgm:pt modelId="{CFC05DAD-56A9-4D4A-8A15-B56F6BC8CAEA}" type="pres">
      <dgm:prSet presAssocID="{DB17EA16-0551-4B16-9356-38D88A82599C}" presName="txLvlOnly1" presStyleLbl="revTx" presStyleIdx="1" presStyleCnt="5"/>
      <dgm:spPr/>
    </dgm:pt>
    <dgm:pt modelId="{59E23B79-EBEA-45FB-8195-E81DB9B3B958}" type="pres">
      <dgm:prSet presAssocID="{A1BA6D4D-59B1-4359-8FAE-F426859026F0}" presName="noChildren" presStyleCnt="0"/>
      <dgm:spPr/>
    </dgm:pt>
    <dgm:pt modelId="{77892C9E-B3C2-49A5-8D20-F575450C2E02}" type="pres">
      <dgm:prSet presAssocID="{A1BA6D4D-59B1-4359-8FAE-F426859026F0}" presName="gap" presStyleCnt="0"/>
      <dgm:spPr/>
    </dgm:pt>
    <dgm:pt modelId="{DF7BF625-C192-4D33-911A-4D5CB62D41B9}" type="pres">
      <dgm:prSet presAssocID="{A1BA6D4D-59B1-4359-8FAE-F426859026F0}" presName="medCircle2" presStyleLbl="vennNode1" presStyleIdx="2" presStyleCnt="5"/>
      <dgm:spPr>
        <a:noFill/>
        <a:ln>
          <a:solidFill>
            <a:srgbClr val="00B6DE"/>
          </a:solidFill>
        </a:ln>
      </dgm:spPr>
    </dgm:pt>
    <dgm:pt modelId="{5C327FF1-B13C-467D-853B-6705860E8259}" type="pres">
      <dgm:prSet presAssocID="{A1BA6D4D-59B1-4359-8FAE-F426859026F0}" presName="txLvlOnly1" presStyleLbl="revTx" presStyleIdx="2" presStyleCnt="5"/>
      <dgm:spPr/>
    </dgm:pt>
    <dgm:pt modelId="{C0D663E4-8CDC-4DBA-9381-07D655BFD442}" type="pres">
      <dgm:prSet presAssocID="{F95F3BAD-3348-4915-929D-51AD2E5E4A71}" presName="noChildren" presStyleCnt="0"/>
      <dgm:spPr/>
    </dgm:pt>
    <dgm:pt modelId="{DDD17AAF-CF6D-44E0-AC8D-C9637441AA8E}" type="pres">
      <dgm:prSet presAssocID="{F95F3BAD-3348-4915-929D-51AD2E5E4A71}" presName="gap" presStyleCnt="0"/>
      <dgm:spPr/>
    </dgm:pt>
    <dgm:pt modelId="{B50F8905-F98E-4E7E-A848-EDF1AAFEC161}" type="pres">
      <dgm:prSet presAssocID="{F95F3BAD-3348-4915-929D-51AD2E5E4A71}" presName="medCircle2" presStyleLbl="vennNode1" presStyleIdx="3" presStyleCnt="5"/>
      <dgm:spPr>
        <a:noFill/>
        <a:ln>
          <a:solidFill>
            <a:srgbClr val="00B6DE"/>
          </a:solidFill>
        </a:ln>
      </dgm:spPr>
    </dgm:pt>
    <dgm:pt modelId="{3B2CD800-141A-47BD-882A-CD3555B7F514}" type="pres">
      <dgm:prSet presAssocID="{F95F3BAD-3348-4915-929D-51AD2E5E4A71}" presName="txLvlOnly1" presStyleLbl="revTx" presStyleIdx="3" presStyleCnt="5"/>
      <dgm:spPr/>
    </dgm:pt>
    <dgm:pt modelId="{A9BA1E50-E977-4DA9-AC7C-B3BDDCC8D523}" type="pres">
      <dgm:prSet presAssocID="{CB1C61FD-C133-4CCB-A44C-03A86C703610}" presName="noChildren" presStyleCnt="0"/>
      <dgm:spPr/>
    </dgm:pt>
    <dgm:pt modelId="{F38E7713-D4FD-4AE7-A1CE-C0C473E13BBD}" type="pres">
      <dgm:prSet presAssocID="{CB1C61FD-C133-4CCB-A44C-03A86C703610}" presName="gap" presStyleCnt="0"/>
      <dgm:spPr/>
    </dgm:pt>
    <dgm:pt modelId="{7A596DA0-AC28-43B2-99EF-676D27DE75E0}" type="pres">
      <dgm:prSet presAssocID="{CB1C61FD-C133-4CCB-A44C-03A86C703610}" presName="medCircle2" presStyleLbl="vennNode1" presStyleIdx="4" presStyleCnt="5"/>
      <dgm:spPr>
        <a:noFill/>
        <a:ln>
          <a:solidFill>
            <a:srgbClr val="00B6DE"/>
          </a:solidFill>
        </a:ln>
      </dgm:spPr>
    </dgm:pt>
    <dgm:pt modelId="{56AE0A7E-ECB0-45E8-AA33-6DAFE85DB333}" type="pres">
      <dgm:prSet presAssocID="{CB1C61FD-C133-4CCB-A44C-03A86C703610}" presName="txLvlOnly1" presStyleLbl="revTx" presStyleIdx="4" presStyleCnt="5"/>
      <dgm:spPr/>
    </dgm:pt>
  </dgm:ptLst>
  <dgm:cxnLst>
    <dgm:cxn modelId="{9D21F30A-7D5C-4C15-ADA2-53E903F234C1}" type="presOf" srcId="{CB1C61FD-C133-4CCB-A44C-03A86C703610}" destId="{56AE0A7E-ECB0-45E8-AA33-6DAFE85DB333}" srcOrd="0" destOrd="0" presId="urn:microsoft.com/office/officeart/2008/layout/VerticalCircleList"/>
    <dgm:cxn modelId="{D1E73439-E78B-4538-9EA8-572FE675D416}" srcId="{E55A5C7F-DB2A-4DFC-8BF4-56C12E137F90}" destId="{F95F3BAD-3348-4915-929D-51AD2E5E4A71}" srcOrd="3" destOrd="0" parTransId="{5A2AF204-08B4-47AE-BA63-FE3B268B5CA0}" sibTransId="{EA58DF9D-E875-433A-82F0-BC23A09683E1}"/>
    <dgm:cxn modelId="{99A8685D-896E-42AE-B81D-943B801F9FEE}" type="presOf" srcId="{DB17EA16-0551-4B16-9356-38D88A82599C}" destId="{CFC05DAD-56A9-4D4A-8A15-B56F6BC8CAEA}" srcOrd="0" destOrd="0" presId="urn:microsoft.com/office/officeart/2008/layout/VerticalCircleList"/>
    <dgm:cxn modelId="{DF6B0649-0E1A-4903-839D-AA43CD758545}" srcId="{E55A5C7F-DB2A-4DFC-8BF4-56C12E137F90}" destId="{9BCC16EC-D9D8-4DD0-9D0B-371E6342A1AA}" srcOrd="0" destOrd="0" parTransId="{0BB0F2BA-1C30-4EC3-8AA9-C2CE1F586BC7}" sibTransId="{A37D2A1A-71DE-41A2-8B76-7165C3E2262D}"/>
    <dgm:cxn modelId="{D00EA87F-8707-4259-853B-17C00E32A88C}" srcId="{E55A5C7F-DB2A-4DFC-8BF4-56C12E137F90}" destId="{A1BA6D4D-59B1-4359-8FAE-F426859026F0}" srcOrd="2" destOrd="0" parTransId="{1B79096D-B863-4EF8-95E0-27635E6AEA50}" sibTransId="{2BE138C1-5FE5-455D-8B56-2CBA81649C36}"/>
    <dgm:cxn modelId="{5F67C993-BC89-43E0-BFA1-065DA685D3A3}" srcId="{E55A5C7F-DB2A-4DFC-8BF4-56C12E137F90}" destId="{DB17EA16-0551-4B16-9356-38D88A82599C}" srcOrd="1" destOrd="0" parTransId="{27D427C5-ABD7-468B-8F73-9FE814618CD4}" sibTransId="{7DA0EB68-103B-48A8-8CAD-0774B791FDB1}"/>
    <dgm:cxn modelId="{D56C5095-1A7E-4ED9-93D6-A195C7ED004B}" type="presOf" srcId="{A1BA6D4D-59B1-4359-8FAE-F426859026F0}" destId="{5C327FF1-B13C-467D-853B-6705860E8259}" srcOrd="0" destOrd="0" presId="urn:microsoft.com/office/officeart/2008/layout/VerticalCircleList"/>
    <dgm:cxn modelId="{62A3FBB6-A373-43CE-B0F4-9271CAEE8596}" type="presOf" srcId="{E55A5C7F-DB2A-4DFC-8BF4-56C12E137F90}" destId="{6DB0225E-72E5-4F77-83EB-81491C4E1C52}" srcOrd="0" destOrd="0" presId="urn:microsoft.com/office/officeart/2008/layout/VerticalCircleList"/>
    <dgm:cxn modelId="{0382AEB8-28B3-41C8-9760-9F7EB1AB4F28}" type="presOf" srcId="{9BCC16EC-D9D8-4DD0-9D0B-371E6342A1AA}" destId="{A1927824-C7A5-43BC-9ED5-7E96F4B3A1C9}" srcOrd="0" destOrd="0" presId="urn:microsoft.com/office/officeart/2008/layout/VerticalCircleList"/>
    <dgm:cxn modelId="{7C1C85F1-93FA-43E5-AC4C-3E99A8CA2CA3}" srcId="{E55A5C7F-DB2A-4DFC-8BF4-56C12E137F90}" destId="{CB1C61FD-C133-4CCB-A44C-03A86C703610}" srcOrd="4" destOrd="0" parTransId="{A915349E-A42A-4A3C-A2B5-DB598A68908D}" sibTransId="{87139EB6-D130-46B0-AFA9-9DDD4C2C374F}"/>
    <dgm:cxn modelId="{E30C7AFA-23F3-4075-999F-044A4DC8D54B}" type="presOf" srcId="{F95F3BAD-3348-4915-929D-51AD2E5E4A71}" destId="{3B2CD800-141A-47BD-882A-CD3555B7F514}" srcOrd="0" destOrd="0" presId="urn:microsoft.com/office/officeart/2008/layout/VerticalCircleList"/>
    <dgm:cxn modelId="{CCDCEE92-8DF5-4A94-80DD-EF281186CC8C}" type="presParOf" srcId="{6DB0225E-72E5-4F77-83EB-81491C4E1C52}" destId="{A7E6133A-2730-494E-9F92-FDE497309367}" srcOrd="0" destOrd="0" presId="urn:microsoft.com/office/officeart/2008/layout/VerticalCircleList"/>
    <dgm:cxn modelId="{FBD9F0DF-DF28-425B-B391-89586BF72E79}" type="presParOf" srcId="{A7E6133A-2730-494E-9F92-FDE497309367}" destId="{C388C138-8439-4179-9C65-DB5458CC2AB1}" srcOrd="0" destOrd="0" presId="urn:microsoft.com/office/officeart/2008/layout/VerticalCircleList"/>
    <dgm:cxn modelId="{004872C5-8B2B-40B5-9698-AFC5C6827A8C}" type="presParOf" srcId="{A7E6133A-2730-494E-9F92-FDE497309367}" destId="{BB35782D-DBDA-4758-8C68-5A1B26343A9C}" srcOrd="1" destOrd="0" presId="urn:microsoft.com/office/officeart/2008/layout/VerticalCircleList"/>
    <dgm:cxn modelId="{B373104A-EE1C-4740-B69C-6CBE54CC1217}" type="presParOf" srcId="{A7E6133A-2730-494E-9F92-FDE497309367}" destId="{A1927824-C7A5-43BC-9ED5-7E96F4B3A1C9}" srcOrd="2" destOrd="0" presId="urn:microsoft.com/office/officeart/2008/layout/VerticalCircleList"/>
    <dgm:cxn modelId="{05DE15FB-CE6C-4DFF-ABB0-11E63AAB2803}" type="presParOf" srcId="{6DB0225E-72E5-4F77-83EB-81491C4E1C52}" destId="{3D77CBF9-A3D1-46B6-951F-D567034C04FA}" srcOrd="1" destOrd="0" presId="urn:microsoft.com/office/officeart/2008/layout/VerticalCircleList"/>
    <dgm:cxn modelId="{F8E3E1CF-B628-4A1C-8A1B-6DA78FBBF892}" type="presParOf" srcId="{3D77CBF9-A3D1-46B6-951F-D567034C04FA}" destId="{C4C72F82-4B03-41EE-836D-710916BBF1AD}" srcOrd="0" destOrd="0" presId="urn:microsoft.com/office/officeart/2008/layout/VerticalCircleList"/>
    <dgm:cxn modelId="{BF7BEF7D-DBF2-49C8-AC27-58F990E59FEF}" type="presParOf" srcId="{3D77CBF9-A3D1-46B6-951F-D567034C04FA}" destId="{6B111257-9A41-4743-8E89-BAE059D0E0C9}" srcOrd="1" destOrd="0" presId="urn:microsoft.com/office/officeart/2008/layout/VerticalCircleList"/>
    <dgm:cxn modelId="{47B48F22-CF1D-413B-897D-401084C96032}" type="presParOf" srcId="{3D77CBF9-A3D1-46B6-951F-D567034C04FA}" destId="{CFC05DAD-56A9-4D4A-8A15-B56F6BC8CAEA}" srcOrd="2" destOrd="0" presId="urn:microsoft.com/office/officeart/2008/layout/VerticalCircleList"/>
    <dgm:cxn modelId="{50DE91A8-86A9-42E6-926A-A17EC0713289}" type="presParOf" srcId="{6DB0225E-72E5-4F77-83EB-81491C4E1C52}" destId="{59E23B79-EBEA-45FB-8195-E81DB9B3B958}" srcOrd="2" destOrd="0" presId="urn:microsoft.com/office/officeart/2008/layout/VerticalCircleList"/>
    <dgm:cxn modelId="{E42D0B00-78FC-453B-A45C-1323163AAA20}" type="presParOf" srcId="{59E23B79-EBEA-45FB-8195-E81DB9B3B958}" destId="{77892C9E-B3C2-49A5-8D20-F575450C2E02}" srcOrd="0" destOrd="0" presId="urn:microsoft.com/office/officeart/2008/layout/VerticalCircleList"/>
    <dgm:cxn modelId="{8C37F9CD-A024-471F-9FE8-873524BDE2EF}" type="presParOf" srcId="{59E23B79-EBEA-45FB-8195-E81DB9B3B958}" destId="{DF7BF625-C192-4D33-911A-4D5CB62D41B9}" srcOrd="1" destOrd="0" presId="urn:microsoft.com/office/officeart/2008/layout/VerticalCircleList"/>
    <dgm:cxn modelId="{77C408E2-4610-4441-9BD4-E27C11462356}" type="presParOf" srcId="{59E23B79-EBEA-45FB-8195-E81DB9B3B958}" destId="{5C327FF1-B13C-467D-853B-6705860E8259}" srcOrd="2" destOrd="0" presId="urn:microsoft.com/office/officeart/2008/layout/VerticalCircleList"/>
    <dgm:cxn modelId="{5A6E19AD-5360-4388-9AA1-E1EADED223FC}" type="presParOf" srcId="{6DB0225E-72E5-4F77-83EB-81491C4E1C52}" destId="{C0D663E4-8CDC-4DBA-9381-07D655BFD442}" srcOrd="3" destOrd="0" presId="urn:microsoft.com/office/officeart/2008/layout/VerticalCircleList"/>
    <dgm:cxn modelId="{89420B1F-5CBA-4C3D-85D4-05757C80D15E}" type="presParOf" srcId="{C0D663E4-8CDC-4DBA-9381-07D655BFD442}" destId="{DDD17AAF-CF6D-44E0-AC8D-C9637441AA8E}" srcOrd="0" destOrd="0" presId="urn:microsoft.com/office/officeart/2008/layout/VerticalCircleList"/>
    <dgm:cxn modelId="{C8D86009-A093-4844-A837-949147ADD6D2}" type="presParOf" srcId="{C0D663E4-8CDC-4DBA-9381-07D655BFD442}" destId="{B50F8905-F98E-4E7E-A848-EDF1AAFEC161}" srcOrd="1" destOrd="0" presId="urn:microsoft.com/office/officeart/2008/layout/VerticalCircleList"/>
    <dgm:cxn modelId="{C3709B58-5810-470A-99BF-1E31BBE8CF92}" type="presParOf" srcId="{C0D663E4-8CDC-4DBA-9381-07D655BFD442}" destId="{3B2CD800-141A-47BD-882A-CD3555B7F514}" srcOrd="2" destOrd="0" presId="urn:microsoft.com/office/officeart/2008/layout/VerticalCircleList"/>
    <dgm:cxn modelId="{B7905545-6306-4CCE-B913-B2BC74E6CAD7}" type="presParOf" srcId="{6DB0225E-72E5-4F77-83EB-81491C4E1C52}" destId="{A9BA1E50-E977-4DA9-AC7C-B3BDDCC8D523}" srcOrd="4" destOrd="0" presId="urn:microsoft.com/office/officeart/2008/layout/VerticalCircleList"/>
    <dgm:cxn modelId="{C9C37EF2-A8BF-45A8-A510-75B227A31F91}" type="presParOf" srcId="{A9BA1E50-E977-4DA9-AC7C-B3BDDCC8D523}" destId="{F38E7713-D4FD-4AE7-A1CE-C0C473E13BBD}" srcOrd="0" destOrd="0" presId="urn:microsoft.com/office/officeart/2008/layout/VerticalCircleList"/>
    <dgm:cxn modelId="{E044FCC8-A68B-45C8-82BC-45534C43A357}" type="presParOf" srcId="{A9BA1E50-E977-4DA9-AC7C-B3BDDCC8D523}" destId="{7A596DA0-AC28-43B2-99EF-676D27DE75E0}" srcOrd="1" destOrd="0" presId="urn:microsoft.com/office/officeart/2008/layout/VerticalCircleList"/>
    <dgm:cxn modelId="{72AF1D14-A045-409A-BFA9-3CC5885CDA4C}" type="presParOf" srcId="{A9BA1E50-E977-4DA9-AC7C-B3BDDCC8D523}" destId="{56AE0A7E-ECB0-45E8-AA33-6DAFE85DB33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70708-D691-4851-B2C4-51A128D1CAB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CA"/>
        </a:p>
      </dgm:t>
    </dgm:pt>
    <dgm:pt modelId="{D562B1F8-AF4A-47C6-A014-2EC0EE3D36A0}">
      <dgm:prSet phldrT="[Text]" custT="1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Preparers need to appreciate they are in an</a:t>
          </a:r>
          <a:r>
            <a:rPr lang="en-CA" sz="16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evolving and uncertain environment</a:t>
          </a: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with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potentially imperfect information </a:t>
          </a: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that could change after materials are made publicly available.</a:t>
          </a:r>
          <a:endParaRPr lang="en-CA" sz="1600" b="1" kern="1200" dirty="0">
            <a:solidFill>
              <a:srgbClr val="00B6DE"/>
            </a:solidFill>
            <a:latin typeface="Verdana"/>
            <a:ea typeface="+mn-ea"/>
            <a:cs typeface="+mn-cs"/>
          </a:endParaRPr>
        </a:p>
      </dgm:t>
    </dgm:pt>
    <dgm:pt modelId="{EDBA6F99-27AB-42E8-8763-9FED1CD0580B}" type="parTrans" cxnId="{E78CD6FB-A072-4F5D-917D-39F77666E2F7}">
      <dgm:prSet/>
      <dgm:spPr/>
      <dgm:t>
        <a:bodyPr/>
        <a:lstStyle/>
        <a:p>
          <a:endParaRPr lang="en-CA" sz="1800"/>
        </a:p>
      </dgm:t>
    </dgm:pt>
    <dgm:pt modelId="{115B4FF4-E3CB-4A1E-A45D-FFB56FB95A82}" type="sibTrans" cxnId="{E78CD6FB-A072-4F5D-917D-39F77666E2F7}">
      <dgm:prSet/>
      <dgm:spPr/>
      <dgm:t>
        <a:bodyPr/>
        <a:lstStyle/>
        <a:p>
          <a:endParaRPr lang="en-CA" sz="1800"/>
        </a:p>
      </dgm:t>
    </dgm:pt>
    <dgm:pt modelId="{1A3F7F40-A99F-4FB8-AA93-0B2125B70303}">
      <dgm:prSet custT="1"/>
      <dgm:spPr/>
      <dgm:t>
        <a:bodyPr/>
        <a:lstStyle/>
        <a:p>
          <a:pPr rtl="0"/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n-ea"/>
              <a:cs typeface="+mn-cs"/>
            </a:rPr>
            <a:t>No</a:t>
          </a:r>
          <a:r>
            <a:rPr lang="en-CA" sz="1600" b="1" kern="1200" dirty="0">
              <a:solidFill>
                <a:schemeClr val="accent1"/>
              </a:solidFill>
            </a:rPr>
            <a:t> “one size fits all”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n-ea"/>
              <a:cs typeface="+mn-cs"/>
            </a:rPr>
            <a:t>approach when assessing disclosure implications. 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Use the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best available information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in making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well-reasoned judgements</a:t>
          </a:r>
          <a:r>
            <a:rPr lang="en-CA" sz="1600" b="1" kern="1200" dirty="0">
              <a:solidFill>
                <a:srgbClr val="979347"/>
              </a:solidFill>
              <a:effectLst/>
              <a:latin typeface="Verdana"/>
              <a:ea typeface="Verdana"/>
              <a:cs typeface="+mn-cs"/>
            </a:rPr>
            <a:t>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and estimates and provide the required disclosure of in the financial statements or other documents.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7076B4-A139-4360-915B-58DF857E9B62}" type="parTrans" cxnId="{784F9741-FD65-47DC-BDA5-E10316C5E2AA}">
      <dgm:prSet/>
      <dgm:spPr/>
      <dgm:t>
        <a:bodyPr/>
        <a:lstStyle/>
        <a:p>
          <a:endParaRPr lang="en-CA" sz="1800"/>
        </a:p>
      </dgm:t>
    </dgm:pt>
    <dgm:pt modelId="{D8C7B1D0-21F6-4495-94E0-98DD2C595F3C}" type="sibTrans" cxnId="{784F9741-FD65-47DC-BDA5-E10316C5E2AA}">
      <dgm:prSet/>
      <dgm:spPr/>
      <dgm:t>
        <a:bodyPr/>
        <a:lstStyle/>
        <a:p>
          <a:endParaRPr lang="en-CA" sz="1800"/>
        </a:p>
      </dgm:t>
    </dgm:pt>
    <dgm:pt modelId="{AED40888-5B71-4E49-BC2C-A91A4ADF69F0}">
      <dgm:prSet custT="1"/>
      <dgm:spPr/>
      <dgm:t>
        <a:bodyPr/>
        <a:lstStyle/>
        <a:p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As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new information becomes available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, consider whether past disclosure (e.g., judgments and estimates) need to be</a:t>
          </a:r>
          <a:r>
            <a:rPr lang="en-CA" sz="1600" kern="1200" dirty="0">
              <a:solidFill>
                <a:schemeClr val="tx1"/>
              </a:solidFill>
              <a:effectLst/>
              <a:latin typeface="Verdana"/>
              <a:ea typeface="Verdana"/>
              <a:cs typeface="+mn-cs"/>
            </a:rPr>
            <a:t>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updated and prospectively</a:t>
          </a:r>
          <a:r>
            <a:rPr lang="en-CA" sz="1600" b="0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 </a:t>
          </a: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reflected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in financial statements or other documents. </a:t>
          </a:r>
        </a:p>
        <a:p>
          <a:r>
            <a:rPr lang="en-CA" sz="18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 </a:t>
          </a:r>
          <a:endParaRPr lang="en-CA" sz="1800" kern="1200" dirty="0">
            <a:solidFill>
              <a:schemeClr val="tx1">
                <a:lumMod val="65000"/>
                <a:lumOff val="35000"/>
              </a:schemeClr>
            </a:solidFill>
            <a:latin typeface="Verdana"/>
            <a:ea typeface="+mn-ea"/>
            <a:cs typeface="+mn-cs"/>
          </a:endParaRPr>
        </a:p>
      </dgm:t>
    </dgm:pt>
    <dgm:pt modelId="{CD98827D-AC11-4645-B33B-EAE3C73B0EF5}" type="parTrans" cxnId="{992B45CF-88AE-437F-AF86-5A1343338014}">
      <dgm:prSet/>
      <dgm:spPr/>
      <dgm:t>
        <a:bodyPr/>
        <a:lstStyle/>
        <a:p>
          <a:endParaRPr lang="en-CA"/>
        </a:p>
      </dgm:t>
    </dgm:pt>
    <dgm:pt modelId="{7B42E82B-2C6C-471B-BBA9-02FCD3D9C9A1}" type="sibTrans" cxnId="{992B45CF-88AE-437F-AF86-5A1343338014}">
      <dgm:prSet/>
      <dgm:spPr/>
      <dgm:t>
        <a:bodyPr/>
        <a:lstStyle/>
        <a:p>
          <a:endParaRPr lang="en-CA"/>
        </a:p>
      </dgm:t>
    </dgm:pt>
    <dgm:pt modelId="{8C5689AE-7A09-4086-89C7-E17C2B769952}" type="pres">
      <dgm:prSet presAssocID="{E6970708-D691-4851-B2C4-51A128D1CABB}" presName="Name0" presStyleCnt="0">
        <dgm:presLayoutVars>
          <dgm:dir/>
        </dgm:presLayoutVars>
      </dgm:prSet>
      <dgm:spPr/>
    </dgm:pt>
    <dgm:pt modelId="{E530730D-3A6F-4B55-8D53-8CE4510B43E7}" type="pres">
      <dgm:prSet presAssocID="{D562B1F8-AF4A-47C6-A014-2EC0EE3D36A0}" presName="noChildren" presStyleCnt="0"/>
      <dgm:spPr/>
    </dgm:pt>
    <dgm:pt modelId="{CB3271F6-776C-4921-875F-3D58E7FD15FD}" type="pres">
      <dgm:prSet presAssocID="{D562B1F8-AF4A-47C6-A014-2EC0EE3D36A0}" presName="gap" presStyleCnt="0"/>
      <dgm:spPr/>
    </dgm:pt>
    <dgm:pt modelId="{86A16F07-C815-4E8F-8BCE-6B0629181E1F}" type="pres">
      <dgm:prSet presAssocID="{D562B1F8-AF4A-47C6-A014-2EC0EE3D36A0}" presName="medCircle2" presStyleLbl="vennNode1" presStyleIdx="0" presStyleCnt="3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238895F4-C67F-45B2-B63A-F3D1C94DF3C1}" type="pres">
      <dgm:prSet presAssocID="{D562B1F8-AF4A-47C6-A014-2EC0EE3D36A0}" presName="txLvlOnly1" presStyleLbl="revTx" presStyleIdx="0" presStyleCnt="3"/>
      <dgm:spPr/>
    </dgm:pt>
    <dgm:pt modelId="{61275BD0-E2AE-4A04-A8E3-F8AE56479764}" type="pres">
      <dgm:prSet presAssocID="{1A3F7F40-A99F-4FB8-AA93-0B2125B70303}" presName="noChildren" presStyleCnt="0"/>
      <dgm:spPr/>
    </dgm:pt>
    <dgm:pt modelId="{57999302-90D2-4A05-AE69-2CAF4EFF97F7}" type="pres">
      <dgm:prSet presAssocID="{1A3F7F40-A99F-4FB8-AA93-0B2125B70303}" presName="gap" presStyleCnt="0"/>
      <dgm:spPr/>
    </dgm:pt>
    <dgm:pt modelId="{79F71F45-6BF3-45ED-9A57-0608F64F2A4C}" type="pres">
      <dgm:prSet presAssocID="{1A3F7F40-A99F-4FB8-AA93-0B2125B70303}" presName="medCircle2" presStyleLbl="vennNode1" presStyleIdx="1" presStyleCnt="3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EC6A3135-C673-4ACE-8F28-BF3636E390D9}" type="pres">
      <dgm:prSet presAssocID="{1A3F7F40-A99F-4FB8-AA93-0B2125B70303}" presName="txLvlOnly1" presStyleLbl="revTx" presStyleIdx="1" presStyleCnt="3"/>
      <dgm:spPr/>
    </dgm:pt>
    <dgm:pt modelId="{DDF19CD0-4920-4B25-8A2B-F6CD7152E261}" type="pres">
      <dgm:prSet presAssocID="{AED40888-5B71-4E49-BC2C-A91A4ADF69F0}" presName="noChildren" presStyleCnt="0"/>
      <dgm:spPr/>
    </dgm:pt>
    <dgm:pt modelId="{354303CF-AB58-4FEF-9365-578EF5A472CE}" type="pres">
      <dgm:prSet presAssocID="{AED40888-5B71-4E49-BC2C-A91A4ADF69F0}" presName="gap" presStyleCnt="0"/>
      <dgm:spPr/>
    </dgm:pt>
    <dgm:pt modelId="{4873018D-7192-46BC-A63A-6B7A78B3246A}" type="pres">
      <dgm:prSet presAssocID="{AED40888-5B71-4E49-BC2C-A91A4ADF69F0}" presName="medCircle2" presStyleLbl="vennNode1" presStyleIdx="2" presStyleCnt="3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7D755653-1EBC-4BC3-9816-1E2960B39B26}" type="pres">
      <dgm:prSet presAssocID="{AED40888-5B71-4E49-BC2C-A91A4ADF69F0}" presName="txLvlOnly1" presStyleLbl="revTx" presStyleIdx="2" presStyleCnt="3" custScaleY="86644" custLinFactNeighborX="0" custLinFactNeighborY="3768"/>
      <dgm:spPr/>
    </dgm:pt>
  </dgm:ptLst>
  <dgm:cxnLst>
    <dgm:cxn modelId="{0A35C411-6A40-4DC5-A373-94F9F5B57876}" type="presOf" srcId="{AED40888-5B71-4E49-BC2C-A91A4ADF69F0}" destId="{7D755653-1EBC-4BC3-9816-1E2960B39B26}" srcOrd="0" destOrd="0" presId="urn:microsoft.com/office/officeart/2008/layout/VerticalCircleList"/>
    <dgm:cxn modelId="{784F9741-FD65-47DC-BDA5-E10316C5E2AA}" srcId="{E6970708-D691-4851-B2C4-51A128D1CABB}" destId="{1A3F7F40-A99F-4FB8-AA93-0B2125B70303}" srcOrd="1" destOrd="0" parTransId="{5A7076B4-A139-4360-915B-58DF857E9B62}" sibTransId="{D8C7B1D0-21F6-4495-94E0-98DD2C595F3C}"/>
    <dgm:cxn modelId="{379C2289-F4C4-43BF-897A-01F5E2A4E43D}" type="presOf" srcId="{E6970708-D691-4851-B2C4-51A128D1CABB}" destId="{8C5689AE-7A09-4086-89C7-E17C2B769952}" srcOrd="0" destOrd="0" presId="urn:microsoft.com/office/officeart/2008/layout/VerticalCircleList"/>
    <dgm:cxn modelId="{992B45CF-88AE-437F-AF86-5A1343338014}" srcId="{E6970708-D691-4851-B2C4-51A128D1CABB}" destId="{AED40888-5B71-4E49-BC2C-A91A4ADF69F0}" srcOrd="2" destOrd="0" parTransId="{CD98827D-AC11-4645-B33B-EAE3C73B0EF5}" sibTransId="{7B42E82B-2C6C-471B-BBA9-02FCD3D9C9A1}"/>
    <dgm:cxn modelId="{1CDB51E4-93EC-48D2-A6A4-52AE2B40A499}" type="presOf" srcId="{D562B1F8-AF4A-47C6-A014-2EC0EE3D36A0}" destId="{238895F4-C67F-45B2-B63A-F3D1C94DF3C1}" srcOrd="0" destOrd="0" presId="urn:microsoft.com/office/officeart/2008/layout/VerticalCircleList"/>
    <dgm:cxn modelId="{E78CD6FB-A072-4F5D-917D-39F77666E2F7}" srcId="{E6970708-D691-4851-B2C4-51A128D1CABB}" destId="{D562B1F8-AF4A-47C6-A014-2EC0EE3D36A0}" srcOrd="0" destOrd="0" parTransId="{EDBA6F99-27AB-42E8-8763-9FED1CD0580B}" sibTransId="{115B4FF4-E3CB-4A1E-A45D-FFB56FB95A82}"/>
    <dgm:cxn modelId="{A3AFA9FC-9951-49DC-938D-404B23449C50}" type="presOf" srcId="{1A3F7F40-A99F-4FB8-AA93-0B2125B70303}" destId="{EC6A3135-C673-4ACE-8F28-BF3636E390D9}" srcOrd="0" destOrd="0" presId="urn:microsoft.com/office/officeart/2008/layout/VerticalCircleList"/>
    <dgm:cxn modelId="{8553C7B7-B6AD-400B-B582-A8C7836970E3}" type="presParOf" srcId="{8C5689AE-7A09-4086-89C7-E17C2B769952}" destId="{E530730D-3A6F-4B55-8D53-8CE4510B43E7}" srcOrd="0" destOrd="0" presId="urn:microsoft.com/office/officeart/2008/layout/VerticalCircleList"/>
    <dgm:cxn modelId="{42368A9E-1D35-42E2-A19F-4040F4C78301}" type="presParOf" srcId="{E530730D-3A6F-4B55-8D53-8CE4510B43E7}" destId="{CB3271F6-776C-4921-875F-3D58E7FD15FD}" srcOrd="0" destOrd="0" presId="urn:microsoft.com/office/officeart/2008/layout/VerticalCircleList"/>
    <dgm:cxn modelId="{AB1DE9C9-3BCB-4520-AFA1-32527BAD5D7E}" type="presParOf" srcId="{E530730D-3A6F-4B55-8D53-8CE4510B43E7}" destId="{86A16F07-C815-4E8F-8BCE-6B0629181E1F}" srcOrd="1" destOrd="0" presId="urn:microsoft.com/office/officeart/2008/layout/VerticalCircleList"/>
    <dgm:cxn modelId="{FD7CFDE7-7DDE-4240-9656-357BF0168A07}" type="presParOf" srcId="{E530730D-3A6F-4B55-8D53-8CE4510B43E7}" destId="{238895F4-C67F-45B2-B63A-F3D1C94DF3C1}" srcOrd="2" destOrd="0" presId="urn:microsoft.com/office/officeart/2008/layout/VerticalCircleList"/>
    <dgm:cxn modelId="{8466AABE-0C4B-4019-B36B-299C6F979B8D}" type="presParOf" srcId="{8C5689AE-7A09-4086-89C7-E17C2B769952}" destId="{61275BD0-E2AE-4A04-A8E3-F8AE56479764}" srcOrd="1" destOrd="0" presId="urn:microsoft.com/office/officeart/2008/layout/VerticalCircleList"/>
    <dgm:cxn modelId="{994E766F-74B5-4929-8A2C-545CFB301E26}" type="presParOf" srcId="{61275BD0-E2AE-4A04-A8E3-F8AE56479764}" destId="{57999302-90D2-4A05-AE69-2CAF4EFF97F7}" srcOrd="0" destOrd="0" presId="urn:microsoft.com/office/officeart/2008/layout/VerticalCircleList"/>
    <dgm:cxn modelId="{3509BC12-FE72-46E0-8CBB-E4CC156F6ED9}" type="presParOf" srcId="{61275BD0-E2AE-4A04-A8E3-F8AE56479764}" destId="{79F71F45-6BF3-45ED-9A57-0608F64F2A4C}" srcOrd="1" destOrd="0" presId="urn:microsoft.com/office/officeart/2008/layout/VerticalCircleList"/>
    <dgm:cxn modelId="{CA84C3F5-E76E-4E2A-8262-D7C5C93415A4}" type="presParOf" srcId="{61275BD0-E2AE-4A04-A8E3-F8AE56479764}" destId="{EC6A3135-C673-4ACE-8F28-BF3636E390D9}" srcOrd="2" destOrd="0" presId="urn:microsoft.com/office/officeart/2008/layout/VerticalCircleList"/>
    <dgm:cxn modelId="{A97B9EA3-D34B-4680-BFA2-2BE682129106}" type="presParOf" srcId="{8C5689AE-7A09-4086-89C7-E17C2B769952}" destId="{DDF19CD0-4920-4B25-8A2B-F6CD7152E261}" srcOrd="2" destOrd="0" presId="urn:microsoft.com/office/officeart/2008/layout/VerticalCircleList"/>
    <dgm:cxn modelId="{3D5DB216-4A65-4E5A-A569-F73DEB6F2901}" type="presParOf" srcId="{DDF19CD0-4920-4B25-8A2B-F6CD7152E261}" destId="{354303CF-AB58-4FEF-9365-578EF5A472CE}" srcOrd="0" destOrd="0" presId="urn:microsoft.com/office/officeart/2008/layout/VerticalCircleList"/>
    <dgm:cxn modelId="{A35DDEC1-8685-4F9D-AE9E-F3E1025F0686}" type="presParOf" srcId="{DDF19CD0-4920-4B25-8A2B-F6CD7152E261}" destId="{4873018D-7192-46BC-A63A-6B7A78B3246A}" srcOrd="1" destOrd="0" presId="urn:microsoft.com/office/officeart/2008/layout/VerticalCircleList"/>
    <dgm:cxn modelId="{51C6706B-BCAA-40D4-8CBF-6DC96E5784BB}" type="presParOf" srcId="{DDF19CD0-4920-4B25-8A2B-F6CD7152E261}" destId="{7D755653-1EBC-4BC3-9816-1E2960B39B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5782D-DBDA-4758-8C68-5A1B26343A9C}">
      <dsp:nvSpPr>
        <dsp:cNvPr id="0" name=""/>
        <dsp:cNvSpPr/>
      </dsp:nvSpPr>
      <dsp:spPr>
        <a:xfrm>
          <a:off x="198711" y="386651"/>
          <a:ext cx="757876" cy="757876"/>
        </a:xfrm>
        <a:prstGeom prst="ellipse">
          <a:avLst/>
        </a:prstGeom>
        <a:noFill/>
        <a:ln w="12700" cap="flat" cmpd="sng" algn="ctr">
          <a:solidFill>
            <a:srgbClr val="00B6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927824-C7A5-43BC-9ED5-7E96F4B3A1C9}">
      <dsp:nvSpPr>
        <dsp:cNvPr id="0" name=""/>
        <dsp:cNvSpPr/>
      </dsp:nvSpPr>
      <dsp:spPr>
        <a:xfrm>
          <a:off x="577650" y="323293"/>
          <a:ext cx="4043550" cy="75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Significant judgements &amp; measurement uncertainty</a:t>
          </a:r>
          <a:endParaRPr lang="en-CA" sz="1600" b="1" kern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7650" y="323293"/>
        <a:ext cx="4043550" cy="757876"/>
      </dsp:txXfrm>
    </dsp:sp>
    <dsp:sp modelId="{6B111257-9A41-4743-8E89-BAE059D0E0C9}">
      <dsp:nvSpPr>
        <dsp:cNvPr id="0" name=""/>
        <dsp:cNvSpPr/>
      </dsp:nvSpPr>
      <dsp:spPr>
        <a:xfrm>
          <a:off x="198711" y="1144528"/>
          <a:ext cx="757876" cy="757876"/>
        </a:xfrm>
        <a:prstGeom prst="ellipse">
          <a:avLst/>
        </a:prstGeom>
        <a:noFill/>
        <a:ln w="12700" cap="flat" cmpd="sng" algn="ctr">
          <a:solidFill>
            <a:srgbClr val="00B6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C05DAD-56A9-4D4A-8A15-B56F6BC8CAEA}">
      <dsp:nvSpPr>
        <dsp:cNvPr id="0" name=""/>
        <dsp:cNvSpPr/>
      </dsp:nvSpPr>
      <dsp:spPr>
        <a:xfrm>
          <a:off x="577650" y="1144528"/>
          <a:ext cx="4043550" cy="75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Going concern assessments</a:t>
          </a:r>
          <a:endParaRPr lang="en-CA" sz="1600" b="1" kern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7650" y="1144528"/>
        <a:ext cx="4043550" cy="757876"/>
      </dsp:txXfrm>
    </dsp:sp>
    <dsp:sp modelId="{DF7BF625-C192-4D33-911A-4D5CB62D41B9}">
      <dsp:nvSpPr>
        <dsp:cNvPr id="0" name=""/>
        <dsp:cNvSpPr/>
      </dsp:nvSpPr>
      <dsp:spPr>
        <a:xfrm>
          <a:off x="198711" y="1902405"/>
          <a:ext cx="757876" cy="757876"/>
        </a:xfrm>
        <a:prstGeom prst="ellipse">
          <a:avLst/>
        </a:prstGeom>
        <a:noFill/>
        <a:ln w="12700" cap="flat" cmpd="sng" algn="ctr">
          <a:solidFill>
            <a:srgbClr val="00B6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327FF1-B13C-467D-853B-6705860E8259}">
      <dsp:nvSpPr>
        <dsp:cNvPr id="0" name=""/>
        <dsp:cNvSpPr/>
      </dsp:nvSpPr>
      <dsp:spPr>
        <a:xfrm>
          <a:off x="577650" y="1902405"/>
          <a:ext cx="4043550" cy="75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Impairment</a:t>
          </a:r>
          <a:r>
            <a:rPr lang="en-US" sz="1600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600" b="1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assessments</a:t>
          </a:r>
          <a:r>
            <a:rPr lang="en-US" sz="1600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of non-financial assets </a:t>
          </a:r>
          <a:endParaRPr lang="en-CA" sz="1600" b="1" kern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7650" y="1902405"/>
        <a:ext cx="4043550" cy="757876"/>
      </dsp:txXfrm>
    </dsp:sp>
    <dsp:sp modelId="{B50F8905-F98E-4E7E-A848-EDF1AAFEC161}">
      <dsp:nvSpPr>
        <dsp:cNvPr id="0" name=""/>
        <dsp:cNvSpPr/>
      </dsp:nvSpPr>
      <dsp:spPr>
        <a:xfrm>
          <a:off x="198711" y="2660282"/>
          <a:ext cx="757876" cy="757876"/>
        </a:xfrm>
        <a:prstGeom prst="ellipse">
          <a:avLst/>
        </a:prstGeom>
        <a:noFill/>
        <a:ln w="12700" cap="flat" cmpd="sng" algn="ctr">
          <a:solidFill>
            <a:srgbClr val="00B6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2CD800-141A-47BD-882A-CD3555B7F514}">
      <dsp:nvSpPr>
        <dsp:cNvPr id="0" name=""/>
        <dsp:cNvSpPr/>
      </dsp:nvSpPr>
      <dsp:spPr>
        <a:xfrm>
          <a:off x="577650" y="2660282"/>
          <a:ext cx="4043550" cy="75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Government assistance</a:t>
          </a:r>
          <a:endParaRPr lang="en-CA" sz="1600" b="1" kern="1200">
            <a:solidFill>
              <a:schemeClr val="tx1">
                <a:lumMod val="65000"/>
                <a:lumOff val="3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7650" y="2660282"/>
        <a:ext cx="4043550" cy="757876"/>
      </dsp:txXfrm>
    </dsp:sp>
    <dsp:sp modelId="{7A596DA0-AC28-43B2-99EF-676D27DE75E0}">
      <dsp:nvSpPr>
        <dsp:cNvPr id="0" name=""/>
        <dsp:cNvSpPr/>
      </dsp:nvSpPr>
      <dsp:spPr>
        <a:xfrm>
          <a:off x="198711" y="3418159"/>
          <a:ext cx="757876" cy="757876"/>
        </a:xfrm>
        <a:prstGeom prst="ellipse">
          <a:avLst/>
        </a:prstGeom>
        <a:noFill/>
        <a:ln w="12700" cap="flat" cmpd="sng" algn="ctr">
          <a:solidFill>
            <a:srgbClr val="00B6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AE0A7E-ECB0-45E8-AA33-6DAFE85DB333}">
      <dsp:nvSpPr>
        <dsp:cNvPr id="0" name=""/>
        <dsp:cNvSpPr/>
      </dsp:nvSpPr>
      <dsp:spPr>
        <a:xfrm>
          <a:off x="577650" y="3418159"/>
          <a:ext cx="4043550" cy="75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00">
                  <a:lumMod val="65000"/>
                  <a:lumOff val="3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Amendments to IFRS 16</a:t>
          </a:r>
          <a:endParaRPr lang="en-CA" sz="1600" b="1" kern="1200" dirty="0">
            <a:solidFill>
              <a:srgbClr val="000000">
                <a:lumMod val="65000"/>
                <a:lumOff val="3500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77650" y="3418159"/>
        <a:ext cx="4043550" cy="757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6F07-C815-4E8F-8BCE-6B0629181E1F}">
      <dsp:nvSpPr>
        <dsp:cNvPr id="0" name=""/>
        <dsp:cNvSpPr/>
      </dsp:nvSpPr>
      <dsp:spPr>
        <a:xfrm>
          <a:off x="365057" y="146865"/>
          <a:ext cx="1392311" cy="13923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8895F4-C67F-45B2-B63A-F3D1C94DF3C1}">
      <dsp:nvSpPr>
        <dsp:cNvPr id="0" name=""/>
        <dsp:cNvSpPr/>
      </dsp:nvSpPr>
      <dsp:spPr>
        <a:xfrm>
          <a:off x="1061212" y="146865"/>
          <a:ext cx="7428489" cy="13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Preparers need to appreciate they are in an</a:t>
          </a:r>
          <a:r>
            <a:rPr lang="en-CA" sz="1600" b="0" kern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evolving and uncertain environment</a:t>
          </a: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with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potentially imperfect information </a:t>
          </a: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that could change after materials are made publicly available.</a:t>
          </a:r>
          <a:endParaRPr lang="en-CA" sz="1600" b="1" kern="1200" dirty="0">
            <a:solidFill>
              <a:srgbClr val="00B6DE"/>
            </a:solidFill>
            <a:latin typeface="Verdana"/>
            <a:ea typeface="+mn-ea"/>
            <a:cs typeface="+mn-cs"/>
          </a:endParaRPr>
        </a:p>
      </dsp:txBody>
      <dsp:txXfrm>
        <a:off x="1061212" y="146865"/>
        <a:ext cx="7428489" cy="1392311"/>
      </dsp:txXfrm>
    </dsp:sp>
    <dsp:sp modelId="{79F71F45-6BF3-45ED-9A57-0608F64F2A4C}">
      <dsp:nvSpPr>
        <dsp:cNvPr id="0" name=""/>
        <dsp:cNvSpPr/>
      </dsp:nvSpPr>
      <dsp:spPr>
        <a:xfrm>
          <a:off x="365057" y="1539176"/>
          <a:ext cx="1392311" cy="13923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6A3135-C673-4ACE-8F28-BF3636E390D9}">
      <dsp:nvSpPr>
        <dsp:cNvPr id="0" name=""/>
        <dsp:cNvSpPr/>
      </dsp:nvSpPr>
      <dsp:spPr>
        <a:xfrm>
          <a:off x="1061212" y="1539176"/>
          <a:ext cx="7428489" cy="1392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n-ea"/>
              <a:cs typeface="+mn-cs"/>
            </a:rPr>
            <a:t>No</a:t>
          </a:r>
          <a:r>
            <a:rPr lang="en-CA" sz="1600" b="1" kern="1200" dirty="0">
              <a:solidFill>
                <a:schemeClr val="accent1"/>
              </a:solidFill>
            </a:rPr>
            <a:t> “one size fits all”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n-ea"/>
              <a:cs typeface="+mn-cs"/>
            </a:rPr>
            <a:t>approach when assessing disclosure implications. 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Use the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best available information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in making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well-reasoned judgements</a:t>
          </a:r>
          <a:r>
            <a:rPr lang="en-CA" sz="1600" b="1" kern="1200" dirty="0">
              <a:solidFill>
                <a:srgbClr val="979347"/>
              </a:solidFill>
              <a:effectLst/>
              <a:latin typeface="Verdana"/>
              <a:ea typeface="Verdana"/>
              <a:cs typeface="+mn-cs"/>
            </a:rPr>
            <a:t>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and estimates and provide the required disclosure of in the financial statements or other documents.</a:t>
          </a:r>
          <a:endParaRPr lang="en-CA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61212" y="1539176"/>
        <a:ext cx="7428489" cy="1392311"/>
      </dsp:txXfrm>
    </dsp:sp>
    <dsp:sp modelId="{4873018D-7192-46BC-A63A-6B7A78B3246A}">
      <dsp:nvSpPr>
        <dsp:cNvPr id="0" name=""/>
        <dsp:cNvSpPr/>
      </dsp:nvSpPr>
      <dsp:spPr>
        <a:xfrm>
          <a:off x="365057" y="2931487"/>
          <a:ext cx="1392311" cy="13923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755653-1EBC-4BC3-9816-1E2960B39B26}">
      <dsp:nvSpPr>
        <dsp:cNvPr id="0" name=""/>
        <dsp:cNvSpPr/>
      </dsp:nvSpPr>
      <dsp:spPr>
        <a:xfrm>
          <a:off x="1061212" y="3076928"/>
          <a:ext cx="7428489" cy="120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As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new information becomes available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, consider whether past disclosure (e.g., judgments and estimates) need to be</a:t>
          </a:r>
          <a:r>
            <a:rPr lang="en-CA" sz="1600" kern="1200" dirty="0">
              <a:solidFill>
                <a:schemeClr val="tx1"/>
              </a:solidFill>
              <a:effectLst/>
              <a:latin typeface="Verdana"/>
              <a:ea typeface="Verdana"/>
              <a:cs typeface="+mn-cs"/>
            </a:rPr>
            <a:t> </a:t>
          </a:r>
          <a:r>
            <a:rPr lang="en-CA" sz="1600" b="1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updated and prospectively</a:t>
          </a:r>
          <a:r>
            <a:rPr lang="en-CA" sz="1600" b="0" kern="1200" dirty="0">
              <a:solidFill>
                <a:schemeClr val="accent1"/>
              </a:solidFill>
              <a:effectLst/>
              <a:latin typeface="Verdana"/>
              <a:ea typeface="Verdana"/>
              <a:cs typeface="+mn-cs"/>
            </a:rPr>
            <a:t> </a:t>
          </a:r>
          <a:r>
            <a:rPr lang="en-CA" sz="1600" b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reflected </a:t>
          </a:r>
          <a:r>
            <a:rPr lang="en-CA" sz="16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in financial statements or other documents.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/>
              <a:ea typeface="Verdana"/>
              <a:cs typeface="+mn-cs"/>
            </a:rPr>
            <a:t> </a:t>
          </a:r>
          <a:endParaRPr lang="en-CA" sz="1800" kern="1200" dirty="0">
            <a:solidFill>
              <a:schemeClr val="tx1">
                <a:lumMod val="65000"/>
                <a:lumOff val="35000"/>
              </a:schemeClr>
            </a:solidFill>
            <a:latin typeface="Verdana"/>
            <a:ea typeface="+mn-ea"/>
            <a:cs typeface="+mn-cs"/>
          </a:endParaRPr>
        </a:p>
      </dsp:txBody>
      <dsp:txXfrm>
        <a:off x="1061212" y="3076928"/>
        <a:ext cx="7428489" cy="120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7FB4-E840-43D1-B078-1ABB1DE160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0FCD-6DF1-43C3-8833-A2D6162F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388" y="1563688"/>
            <a:ext cx="4111625" cy="30845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8751C-9DA3-4910-B35D-E63428C9DB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28783-0EAD-47C4-8FC6-4219D33FA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>
              <a:solidFill>
                <a:srgbClr val="FF0000"/>
              </a:solidFill>
            </a:endParaRPr>
          </a:p>
          <a:p>
            <a:endParaRPr lang="en-CA" b="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958850"/>
            <a:ext cx="4059237" cy="3046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7738F-FA81-4AAA-B15A-25A720EF9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54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FDD8-8A58-AD43-83F9-DEC85F94F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EF1DCA4-FF0D-4333-9467-C5F51816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25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FDD8-8A58-AD43-83F9-DEC85F94F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9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FDD8-8A58-AD43-83F9-DEC85F94F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EF1DCA4-FF0D-4333-9467-C5F51816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79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FDD8-8A58-AD43-83F9-DEC85F94F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5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FDD8-8A58-AD43-83F9-DEC85F94F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EFDD8-8A58-AD43-83F9-DEC85F94F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704"/>
            <a:ext cx="9144000" cy="1199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2168529"/>
            <a:ext cx="7740651" cy="1805577"/>
          </a:xfrm>
        </p:spPr>
        <p:txBody>
          <a:bodyPr anchor="t" anchorCtr="0">
            <a:noAutofit/>
          </a:bodyPr>
          <a:lstStyle>
            <a:lvl1pPr algn="l">
              <a:defRPr sz="2400" baseline="0">
                <a:solidFill>
                  <a:srgbClr val="2E6378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4886484"/>
            <a:ext cx="7740650" cy="3909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rgbClr val="2E6378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Month xx, 20xx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63599" y="4071209"/>
            <a:ext cx="7740650" cy="7181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buFontTx/>
              <a:buNone/>
              <a:defRPr sz="1600">
                <a:solidFill>
                  <a:srgbClr val="232323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>
              <a:buFontTx/>
              <a:buNone/>
              <a:defRPr sz="2000">
                <a:solidFill>
                  <a:srgbClr val="717073"/>
                </a:solidFill>
              </a:defRPr>
            </a:lvl2pPr>
            <a:lvl3pPr marL="914377" indent="0">
              <a:buFontTx/>
              <a:buNone/>
              <a:defRPr sz="2000">
                <a:solidFill>
                  <a:srgbClr val="717073"/>
                </a:solidFill>
              </a:defRPr>
            </a:lvl3pPr>
            <a:lvl4pPr marL="1371566" indent="0">
              <a:buFontTx/>
              <a:buNone/>
              <a:defRPr sz="2000">
                <a:solidFill>
                  <a:srgbClr val="717073"/>
                </a:solidFill>
              </a:defRPr>
            </a:lvl4pPr>
            <a:lvl5pPr marL="1828754" indent="0">
              <a:buFontTx/>
              <a:buNone/>
              <a:defRPr sz="20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863601" y="6356354"/>
            <a:ext cx="5251451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88340" y="6356354"/>
            <a:ext cx="622300" cy="535433"/>
          </a:xfrm>
        </p:spPr>
        <p:txBody>
          <a:bodyPr/>
          <a:lstStyle/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 descr="Coat of Arms of Ontario">
            <a:extLst>
              <a:ext uri="{FF2B5EF4-FFF2-40B4-BE49-F238E27FC236}">
                <a16:creationId xmlns:a16="http://schemas.microsoft.com/office/drawing/2014/main" id="{DAAC79D4-D7E5-4DB0-AE56-310553856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6933" y="5983389"/>
            <a:ext cx="705091" cy="7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608">
          <p15:clr>
            <a:srgbClr val="FBAE40"/>
          </p15:clr>
        </p15:guide>
        <p15:guide id="4" pos="3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639684"/>
            <a:ext cx="7740650" cy="182148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6378"/>
                </a:solidFill>
              </a:defRPr>
            </a:lvl1pPr>
          </a:lstStyle>
          <a:p>
            <a:r>
              <a:rPr lang="en-US"/>
              <a:t>Section title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704"/>
            <a:ext cx="9144000" cy="11993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63601" y="6356354"/>
            <a:ext cx="5251450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aseline="0"/>
            </a:lvl1pPr>
          </a:lstStyle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5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981079"/>
            <a:ext cx="7740650" cy="935035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2E6378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3601" y="6356354"/>
            <a:ext cx="5251450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9ADFD7-5A3E-4BCD-9A72-432B7D79B6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3600" y="1916113"/>
            <a:ext cx="7740650" cy="44402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52525"/>
                </a:solidFill>
                <a:latin typeface="+mn-lt"/>
              </a:defRPr>
            </a:lvl1pPr>
            <a:lvl2pPr>
              <a:defRPr sz="1800">
                <a:solidFill>
                  <a:srgbClr val="252525"/>
                </a:solidFill>
                <a:latin typeface="+mn-lt"/>
              </a:defRPr>
            </a:lvl2pPr>
            <a:lvl3pPr>
              <a:defRPr sz="1800">
                <a:solidFill>
                  <a:srgbClr val="252525"/>
                </a:solidFill>
                <a:latin typeface="+mn-lt"/>
              </a:defRPr>
            </a:lvl3pPr>
            <a:lvl4pPr>
              <a:defRPr sz="1800">
                <a:solidFill>
                  <a:srgbClr val="252525"/>
                </a:solidFill>
                <a:latin typeface="+mn-lt"/>
              </a:defRPr>
            </a:lvl4pPr>
            <a:lvl5pPr>
              <a:defRPr sz="1800">
                <a:solidFill>
                  <a:srgbClr val="252525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92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3601" y="6356354"/>
            <a:ext cx="5251450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981075"/>
            <a:ext cx="7740650" cy="768106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2E6378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B7FD03C3-768C-4E6B-8D1E-E3A8CF3878A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49623" y="3228230"/>
            <a:ext cx="4206461" cy="3034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52525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0FFB39CC-7B3F-4A9B-891B-6766BDE3533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72014" y="3231643"/>
            <a:ext cx="4206461" cy="30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52525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0CDFC2-EDF9-4497-99C3-4133B9C9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139" y="1820877"/>
            <a:ext cx="7836064" cy="13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252525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Body content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14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3601" y="6356354"/>
            <a:ext cx="5251450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2B5ADB-0074-40E5-8B12-5506719996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2" y="2102215"/>
            <a:ext cx="7740650" cy="935035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2E6378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EB5E5-4356-420C-BEA4-880E5C0104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9228" y="3195737"/>
            <a:ext cx="7825022" cy="195671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9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17615"/>
            <a:ext cx="9144000" cy="3914775"/>
          </a:xfrm>
          <a:prstGeom prst="rect">
            <a:avLst/>
          </a:prstGeom>
          <a:solidFill>
            <a:srgbClr val="407A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F516A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72143" y="257560"/>
            <a:ext cx="4783240" cy="595298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400" b="1" i="0" kern="1200" cap="none" spc="30" baseline="0">
                <a:solidFill>
                  <a:srgbClr val="3B1C15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606200"/>
            <a:ext cx="6714565" cy="275664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 b="0" i="0" kern="0" cap="none" spc="50" baseline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6499369"/>
            <a:ext cx="6700837" cy="34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F516A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64171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copy 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981077"/>
            <a:ext cx="7740650" cy="832461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8DAD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601" y="1916114"/>
            <a:ext cx="7740650" cy="429577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63601" y="6356352"/>
            <a:ext cx="5251450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CACB-C134-48D5-887C-2BC2A583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B038E-D668-44D9-85AD-7449A9FD6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DC706-7398-44FF-95D9-E8DFAECC3B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6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6356350"/>
            <a:ext cx="3039616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981077"/>
            <a:ext cx="7740650" cy="912227"/>
          </a:xfrm>
        </p:spPr>
        <p:txBody>
          <a:bodyPr anchor="t" anchorCtr="0">
            <a:normAutofit/>
          </a:bodyPr>
          <a:lstStyle>
            <a:lvl1pPr>
              <a:lnSpc>
                <a:spcPts val="2600"/>
              </a:lnSpc>
              <a:defRPr sz="2400">
                <a:solidFill>
                  <a:srgbClr val="008DAD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601" y="1916114"/>
            <a:ext cx="7740650" cy="8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3600" y="2908300"/>
            <a:ext cx="6614633" cy="31908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 sz="1800" baseline="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defRPr sz="1800" baseline="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 sz="1800" baseline="0">
                <a:solidFill>
                  <a:srgbClr val="717073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863601" y="6356352"/>
            <a:ext cx="5251450" cy="535433"/>
          </a:xfrm>
        </p:spPr>
        <p:txBody>
          <a:bodyPr/>
          <a:lstStyle/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100"/>
            </a:lvl1pPr>
          </a:lstStyle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5661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363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50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834" y="869577"/>
            <a:ext cx="3634125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9273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8229600" cy="4834617"/>
          </a:xfrm>
        </p:spPr>
        <p:txBody>
          <a:bodyPr/>
          <a:lstStyle>
            <a:lvl1pPr marL="26731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99">
                <a:solidFill>
                  <a:schemeClr val="bg1"/>
                </a:solidFill>
              </a:defRPr>
            </a:lvl1pPr>
            <a:lvl2pPr marL="53463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349">
                <a:solidFill>
                  <a:schemeClr val="bg1"/>
                </a:solidFill>
              </a:defRPr>
            </a:lvl2pPr>
            <a:lvl3pPr marL="801958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</a:defRPr>
            </a:lvl3pPr>
            <a:lvl4pPr marL="106927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049">
                <a:solidFill>
                  <a:schemeClr val="bg1"/>
                </a:solidFill>
              </a:defRPr>
            </a:lvl4pPr>
            <a:lvl5pPr marL="133659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900">
                <a:solidFill>
                  <a:schemeClr val="bg1"/>
                </a:solidFill>
              </a:defRPr>
            </a:lvl5pPr>
          </a:lstStyle>
          <a:p>
            <a:pPr marL="267319" marR="0" lvl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534639" marR="0" lvl="1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801958" marR="0" lvl="2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069277" marR="0" lvl="3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336597" marR="0" lvl="4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29 October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Auditing under extreme uncertainty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885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4B8C-A770-4438-A6A9-5903BFD521A1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064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F4281B-95E6-4902-971E-8F5A42D6397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9F144E0-65DF-4AB7-85DE-7786EA533D6D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51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22C-DA3A-450F-A66E-377444103368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77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1084E0-75D3-414C-8A28-7E16CB7AA4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5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FE28C5-2B93-4174-BE6E-6C178C1C4BD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72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9DC1C0-DECD-46CC-8421-0A765DF310E0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15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644-A70E-422C-8133-F0DC666C5F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470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62243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3166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59C7-C573-4520-8F21-D8F56E82B362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550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38B9-2BCA-43BF-BA2D-38569E11F76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053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D2D6-0A17-4ABC-A57D-ED173FEB4F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680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07D572-F9C3-4F4B-AC50-6DCAB708BE1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534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D67D-1788-49E9-8A72-D51BBDC35E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23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8E19-67BD-479F-86A4-83562D16088A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17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60F-DDF3-445C-BCFF-188940BE86C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75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B28F-9241-4A81-98DA-E2D7B604AE8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58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45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3453E7-DB68-4F83-8DFF-04AFBEC9795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567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10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435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" y="0"/>
            <a:ext cx="9139244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998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90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7" y="5914642"/>
            <a:ext cx="431775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91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366834" y="876059"/>
            <a:ext cx="3639576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287329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566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A370AE8-5791-42C9-8C21-9CF7134D1D4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453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D5EB-DEFD-48AB-A88F-6438635F6CA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335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293FA5-D54B-4508-82BB-BEB484CC464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238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D1B2F7-0718-400F-90B9-394B2BE3DC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428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08671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534374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65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C882-A881-4260-AAAC-844B16F9678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76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361EE7-DFEE-414F-B3DC-5DB03EF15E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105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845-C7A4-4150-B24B-DD81DE2D727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59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6B5-2A95-4A78-8EFA-3CFE00AFAD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973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B22F-2B20-4843-8416-9051DA6FDC6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065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CE0D9C-07D8-49FC-A49C-4F98B480A5E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800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426A3F-B3E8-4480-9463-4E27D8D1186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308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AAEBB3-7564-493B-8E44-143A8BF3AE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67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F04C-3DD0-4111-94CC-B11DDDAF990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54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69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416"/>
            <a:ext cx="9144000" cy="543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602" y="1915068"/>
            <a:ext cx="7740650" cy="25460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" y="107114"/>
            <a:ext cx="129032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601" y="6356354"/>
            <a:ext cx="5251450" cy="5354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CA"/>
              <a:t>Office of the Chief Accountant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8340" y="6356354"/>
            <a:ext cx="622300" cy="5354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15A1B19-A6DB-6343-AEEA-D4983C5A5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hdr="0" dt="0"/>
  <p:txStyles>
    <p:titleStyle>
      <a:lvl1pPr algn="l" defTabSz="914377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rgbClr val="232323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7">
          <p15:clr>
            <a:srgbClr val="F26B43"/>
          </p15:clr>
        </p15:guide>
        <p15:guide id="2" pos="2880">
          <p15:clr>
            <a:srgbClr val="F26B43"/>
          </p15:clr>
        </p15:guide>
        <p15:guide id="3" pos="5613">
          <p15:clr>
            <a:srgbClr val="F26B43"/>
          </p15:clr>
        </p15:guide>
        <p15:guide id="4" pos="725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pos="1106">
          <p15:clr>
            <a:srgbClr val="F26B43"/>
          </p15:clr>
        </p15:guide>
        <p15:guide id="7" pos="5420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1832">
          <p15:clr>
            <a:srgbClr val="F26B43"/>
          </p15:clr>
        </p15:guide>
        <p15:guide id="10" orient="horz" pos="3999">
          <p15:clr>
            <a:srgbClr val="F26B43"/>
          </p15:clr>
        </p15:guide>
        <p15:guide id="11" pos="544">
          <p15:clr>
            <a:srgbClr val="F26B43"/>
          </p15:clr>
        </p15:guide>
        <p15:guide id="12" pos="3910">
          <p15:clr>
            <a:srgbClr val="F26B43"/>
          </p15:clr>
        </p15:guide>
        <p15:guide id="13" pos="4288">
          <p15:clr>
            <a:srgbClr val="F26B43"/>
          </p15:clr>
        </p15:guide>
        <p15:guide id="14" pos="459">
          <p15:clr>
            <a:srgbClr val="F26B43"/>
          </p15:clr>
        </p15:guide>
        <p15:guide id="15" orient="horz" pos="120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60938" y="6356350"/>
            <a:ext cx="227291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1138" y="6471244"/>
            <a:ext cx="89297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89A61CBE-FBDD-48CA-B236-AF8D9293570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126" y="6471244"/>
            <a:ext cx="231337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675" y="6471244"/>
            <a:ext cx="49704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0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  <p:sldLayoutId id="2147483884" r:id="rId48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17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0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5" y="2074812"/>
            <a:ext cx="8964488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Regulatory Perspective:</a:t>
            </a:r>
          </a:p>
          <a:p>
            <a:pPr marL="0" indent="0" algn="ctr">
              <a:buNone/>
            </a:pPr>
            <a:r>
              <a:rPr lang="en-US" dirty="0"/>
              <a:t>Covid-19 Financial Reporting and </a:t>
            </a:r>
            <a:br>
              <a:rPr lang="en-US" dirty="0"/>
            </a:br>
            <a:r>
              <a:rPr lang="en-US" dirty="0"/>
              <a:t>Disclosure Challenges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Mark Pinch </a:t>
            </a:r>
          </a:p>
          <a:p>
            <a:pPr marL="0" indent="0" algn="ctr">
              <a:buNone/>
            </a:pPr>
            <a:r>
              <a:rPr lang="en-US" dirty="0"/>
              <a:t>Associate Chief Accountant, OSC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3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Please join us tomorrow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0014" y="1867182"/>
            <a:ext cx="7963972" cy="3123635"/>
          </a:xfrm>
        </p:spPr>
        <p:txBody>
          <a:bodyPr/>
          <a:lstStyle/>
          <a:p>
            <a:pPr lvl="0">
              <a:spcAft>
                <a:spcPts val="600"/>
              </a:spcAft>
            </a:pPr>
            <a:br>
              <a:rPr lang="en-US" sz="2800" dirty="0"/>
            </a:br>
            <a:r>
              <a:rPr lang="en-US" sz="2800" dirty="0"/>
              <a:t>Regulatory Perspective: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latin typeface="Verdana"/>
                <a:ea typeface="Verdana"/>
              </a:rPr>
              <a:t>Covid-19 Financial Reporting and Disclosure Challenges </a:t>
            </a:r>
            <a:br>
              <a:rPr lang="en-US" sz="2800" dirty="0">
                <a:latin typeface="Verdana"/>
                <a:ea typeface="Verdana"/>
              </a:rPr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Mark Pinch, Associate Chief Accountant</a:t>
            </a:r>
            <a:br>
              <a:rPr lang="en-US" sz="1600" dirty="0"/>
            </a:br>
            <a:r>
              <a:rPr lang="en-US" sz="1600" dirty="0"/>
              <a:t>Ontario Securities Commission</a:t>
            </a:r>
            <a:br>
              <a:rPr lang="en-US" sz="1600" dirty="0"/>
            </a:br>
            <a:br>
              <a:rPr lang="en-US" sz="1600" dirty="0"/>
            </a:br>
            <a:endParaRPr lang="en-CA" sz="14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888BCD-0F4F-49BB-9727-9CD89BA533C8}"/>
              </a:ext>
            </a:extLst>
          </p:cNvPr>
          <p:cNvSpPr txBox="1">
            <a:spLocks/>
          </p:cNvSpPr>
          <p:nvPr/>
        </p:nvSpPr>
        <p:spPr>
          <a:xfrm>
            <a:off x="471392" y="6467156"/>
            <a:ext cx="5251450" cy="535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1" y="628814"/>
            <a:ext cx="7740650" cy="832461"/>
          </a:xfrm>
        </p:spPr>
        <p:txBody>
          <a:bodyPr anchor="ctr">
            <a:normAutofit/>
          </a:bodyPr>
          <a:lstStyle/>
          <a:p>
            <a:r>
              <a:rPr lang="en-US"/>
              <a:t>Disclaimer 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F5171E16-2EA2-4E87-9753-03E55E89A2F0}"/>
              </a:ext>
            </a:extLst>
          </p:cNvPr>
          <p:cNvSpPr/>
          <p:nvPr/>
        </p:nvSpPr>
        <p:spPr>
          <a:xfrm>
            <a:off x="458700" y="1851810"/>
            <a:ext cx="8229599" cy="2891012"/>
          </a:xfrm>
          <a:prstGeom prst="wedgeRoundRectCallout">
            <a:avLst>
              <a:gd name="adj1" fmla="val 36012"/>
              <a:gd name="adj2" fmla="val 61720"/>
              <a:gd name="adj3" fmla="val 16667"/>
            </a:avLst>
          </a:prstGeom>
          <a:ln w="3175">
            <a:solidFill>
              <a:srgbClr val="407A9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views I am about to express are my own,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are not necessarily representative of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Ontario Securities Commission or its staff.</a:t>
            </a:r>
          </a:p>
        </p:txBody>
      </p:sp>
    </p:spTree>
    <p:extLst>
      <p:ext uri="{BB962C8B-B14F-4D97-AF65-F5344CB8AC3E}">
        <p14:creationId xmlns:p14="http://schemas.microsoft.com/office/powerpoint/2010/main" val="113181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E2C2EC-E2DE-4E64-90A6-8F73B81E8728}"/>
              </a:ext>
            </a:extLst>
          </p:cNvPr>
          <p:cNvGraphicFramePr>
            <a:graphicFrameLocks noGrp="1"/>
          </p:cNvGraphicFramePr>
          <p:nvPr/>
        </p:nvGraphicFramePr>
        <p:xfrm>
          <a:off x="727023" y="1911246"/>
          <a:ext cx="7816651" cy="42306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89443">
                  <a:extLst>
                    <a:ext uri="{9D8B030D-6E8A-4147-A177-3AD203B41FA5}">
                      <a16:colId xmlns:a16="http://schemas.microsoft.com/office/drawing/2014/main" val="1626466828"/>
                    </a:ext>
                  </a:extLst>
                </a:gridCol>
                <a:gridCol w="6127208">
                  <a:extLst>
                    <a:ext uri="{9D8B030D-6E8A-4147-A177-3AD203B41FA5}">
                      <a16:colId xmlns:a16="http://schemas.microsoft.com/office/drawing/2014/main" val="266137563"/>
                    </a:ext>
                  </a:extLst>
                </a:gridCol>
              </a:tblGrid>
              <a:tr h="224102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Purpose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Reports on the results of issue-oriented review of continuous disclosure obligations in light of COVID-19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Reviewed September 2020 interim filings for approximately 90 reporting issuers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Issued in February 2021 prior to completion of annual filings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7A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Includes </a:t>
                      </a:r>
                      <a:r>
                        <a:rPr lang="en-CA" sz="14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guidance</a:t>
                      </a: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for disclosure improvements in key areas</a:t>
                      </a:r>
                      <a:endParaRPr lang="en-CA" sz="1400" b="1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66219"/>
                  </a:ext>
                </a:extLst>
              </a:tr>
              <a:tr h="1989643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Areas of Focus</a:t>
                      </a:r>
                      <a:endParaRPr lang="en-CA" sz="16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1200"/>
                        </a:spcBef>
                        <a:buClr>
                          <a:srgbClr val="407A9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Key considerations for financial statements </a:t>
                      </a:r>
                    </a:p>
                    <a:p>
                      <a:pPr marL="285750" lvl="0" indent="-285750">
                        <a:spcBef>
                          <a:spcPts val="1200"/>
                        </a:spcBef>
                        <a:buClr>
                          <a:srgbClr val="407A9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Verdana"/>
                          <a:cs typeface="+mn-cs"/>
                        </a:rPr>
                        <a:t>Non-GAAP financial measures</a:t>
                      </a: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Verdana"/>
                        <a:ea typeface="Verdana"/>
                        <a:cs typeface="+mn-cs"/>
                      </a:endParaRPr>
                    </a:p>
                    <a:p>
                      <a:pPr marL="285750" lvl="0" indent="-285750">
                        <a:spcBef>
                          <a:spcPts val="1200"/>
                        </a:spcBef>
                        <a:buClr>
                          <a:srgbClr val="407A9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Management Discussion and Analysis disclosures      (operations, financial condition, liquidity)</a:t>
                      </a:r>
                    </a:p>
                    <a:p>
                      <a:pPr marL="285750" lvl="0" indent="-285750">
                        <a:spcBef>
                          <a:spcPts val="1200"/>
                        </a:spcBef>
                        <a:buClr>
                          <a:srgbClr val="407A9E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+mn-cs"/>
                        </a:rPr>
                        <a:t>Promotional disclosures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4924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17A4F21-C240-4EB1-BE04-7B4B8DA9D2D4}"/>
              </a:ext>
            </a:extLst>
          </p:cNvPr>
          <p:cNvSpPr txBox="1">
            <a:spLocks/>
          </p:cNvSpPr>
          <p:nvPr/>
        </p:nvSpPr>
        <p:spPr>
          <a:xfrm>
            <a:off x="803640" y="697044"/>
            <a:ext cx="7989456" cy="11242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1800" kern="1200">
                <a:solidFill>
                  <a:srgbClr val="008DA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 charset="0"/>
                <a:ea typeface="Verdana" charset="0"/>
              </a:rPr>
              <a:t>CSA Staff Notice 51-362 </a:t>
            </a:r>
          </a:p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Staff Review of COVID-19 Disclosures and Guide for </a:t>
            </a:r>
          </a:p>
          <a:p>
            <a:pPr marL="0" marR="0" lvl="0" indent="0" algn="l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Disclosure Improvements</a:t>
            </a:r>
            <a:endParaRPr kumimoji="0" lang="en-CA" sz="2000" b="0" i="1" u="none" strike="noStrike" kern="1200" cap="none" spc="0" normalizeH="0" baseline="0" noProof="0" dirty="0">
              <a:ln>
                <a:noFill/>
              </a:ln>
              <a:solidFill>
                <a:srgbClr val="008DAD"/>
              </a:solidFill>
              <a:effectLst/>
              <a:uLnTx/>
              <a:uFillTx/>
              <a:latin typeface="Arial"/>
              <a:ea typeface="Verdana" charset="0"/>
            </a:endParaRPr>
          </a:p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8DAD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3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363971-12DC-4F05-92AE-21010C476B91}"/>
              </a:ext>
            </a:extLst>
          </p:cNvPr>
          <p:cNvSpPr/>
          <p:nvPr/>
        </p:nvSpPr>
        <p:spPr>
          <a:xfrm>
            <a:off x="4096484" y="1538095"/>
            <a:ext cx="4814156" cy="463973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7A4F21-C240-4EB1-BE04-7B4B8DA9D2D4}"/>
              </a:ext>
            </a:extLst>
          </p:cNvPr>
          <p:cNvSpPr txBox="1">
            <a:spLocks/>
          </p:cNvSpPr>
          <p:nvPr/>
        </p:nvSpPr>
        <p:spPr>
          <a:xfrm>
            <a:off x="863601" y="843592"/>
            <a:ext cx="7989456" cy="484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1800" kern="1200">
                <a:solidFill>
                  <a:srgbClr val="008DA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 charset="0"/>
                <a:ea typeface="Verdana" charset="0"/>
              </a:rPr>
              <a:t>Key Considerations for Financial Statements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D83A2-4798-4B0F-B791-EAC9C20CE2BE}"/>
              </a:ext>
            </a:extLst>
          </p:cNvPr>
          <p:cNvSpPr txBox="1"/>
          <p:nvPr/>
        </p:nvSpPr>
        <p:spPr>
          <a:xfrm>
            <a:off x="4282440" y="1611766"/>
            <a:ext cx="4628200" cy="46858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Include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6D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entity-specific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 disclosure for significant judgments or measurement uncertainties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For close call disclosures, provide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6D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mitigating actions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that impacted the determination that no material uncertainties that cast significant doubt on ability to continue as a going concern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Update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6D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disclosures and assumptions impacted by COVID-19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(e.g., goodwill and intangible impairment tests, ECL models)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Identify specific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6D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reasons for impairment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of non-financial assets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Disclose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6D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nature and extent of government assistance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and the accounting policy adopted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Disclose whether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6DE"/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practical expedient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was applied for rent concessions</a:t>
            </a: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Verdana"/>
              <a:ea typeface="Verdana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26F4B67-75F9-490C-B2B2-EF5FC0C3AF83}"/>
              </a:ext>
            </a:extLst>
          </p:cNvPr>
          <p:cNvGraphicFramePr/>
          <p:nvPr/>
        </p:nvGraphicFramePr>
        <p:xfrm>
          <a:off x="93206" y="1591108"/>
          <a:ext cx="4621201" cy="456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596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E2C2EC-E2DE-4E64-90A6-8F73B81E8728}"/>
              </a:ext>
            </a:extLst>
          </p:cNvPr>
          <p:cNvGraphicFramePr>
            <a:graphicFrameLocks noGrp="1"/>
          </p:cNvGraphicFramePr>
          <p:nvPr/>
        </p:nvGraphicFramePr>
        <p:xfrm>
          <a:off x="666960" y="1538540"/>
          <a:ext cx="7989456" cy="45794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6792">
                  <a:extLst>
                    <a:ext uri="{9D8B030D-6E8A-4147-A177-3AD203B41FA5}">
                      <a16:colId xmlns:a16="http://schemas.microsoft.com/office/drawing/2014/main" val="1626466828"/>
                    </a:ext>
                  </a:extLst>
                </a:gridCol>
                <a:gridCol w="6262664">
                  <a:extLst>
                    <a:ext uri="{9D8B030D-6E8A-4147-A177-3AD203B41FA5}">
                      <a16:colId xmlns:a16="http://schemas.microsoft.com/office/drawing/2014/main" val="266137563"/>
                    </a:ext>
                  </a:extLst>
                </a:gridCol>
              </a:tblGrid>
              <a:tr h="1860934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Observation</a:t>
                      </a:r>
                      <a:endParaRPr lang="en-CA" sz="16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Some isolated instances of potentially misleading NGFMs in relation </a:t>
                      </a:r>
                      <a:r>
                        <a:rPr lang="en-US" sz="1400" b="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to COVID-19. For example:</a:t>
                      </a:r>
                    </a:p>
                    <a:p>
                      <a:pPr marL="671502" lvl="1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adjusting for expenses attributable to COVID-19 without adjusting for government subsidies, or</a:t>
                      </a:r>
                    </a:p>
                    <a:p>
                      <a:pPr marL="671502" lvl="1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‘normalizing’ revenue or expenses for the year-to-date period based on more positive results for one quarter</a:t>
                      </a:r>
                      <a:endParaRPr lang="en-US" sz="1400" b="0" kern="12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66219"/>
                  </a:ext>
                </a:extLst>
              </a:tr>
              <a:tr h="271850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 Messages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loss or expense should not be described as </a:t>
                      </a:r>
                      <a:r>
                        <a:rPr lang="en-CA" sz="1400" b="1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non-recurring, infrequent or unusual </a:t>
                      </a:r>
                      <a:r>
                        <a:rPr lang="en-CA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when a similar loss or gain is reasonably likely to occur within the next two years or occurred during the prior two years. </a:t>
                      </a:r>
                    </a:p>
                    <a:p>
                      <a:pPr marL="742939" lvl="1" indent="-285750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Uncertainty in the current environment, means there may be a </a:t>
                      </a:r>
                      <a:r>
                        <a:rPr lang="en-CA" sz="1400" b="1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limited basis </a:t>
                      </a:r>
                      <a:r>
                        <a:rPr lang="en-C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 management to conclude that a loss or expense is non-recurring, infrequent or unusual. </a:t>
                      </a:r>
                    </a:p>
                    <a:p>
                      <a:pPr marL="285750" indent="-285750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</a:rPr>
                        <a:t>Misleading to describe an adjustment as COVID-19 related, if </a:t>
                      </a:r>
                      <a:r>
                        <a:rPr lang="en-CA" sz="1400" b="1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</a:rPr>
                        <a:t>management does not explain how the adjustment amount was specifically associated with COVID-19</a:t>
                      </a:r>
                      <a:r>
                        <a:rPr lang="en-CA" sz="14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</a:rPr>
                        <a:t>. </a:t>
                      </a:r>
                      <a:endParaRPr lang="en-CA" sz="1400" b="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4924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17A4F21-C240-4EB1-BE04-7B4B8DA9D2D4}"/>
              </a:ext>
            </a:extLst>
          </p:cNvPr>
          <p:cNvSpPr txBox="1">
            <a:spLocks/>
          </p:cNvSpPr>
          <p:nvPr/>
        </p:nvSpPr>
        <p:spPr>
          <a:xfrm>
            <a:off x="863601" y="837454"/>
            <a:ext cx="7989456" cy="4891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1800" kern="1200">
                <a:solidFill>
                  <a:srgbClr val="008DA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 charset="0"/>
                <a:ea typeface="Verdana" charset="0"/>
              </a:rPr>
              <a:t>Non-GAAP Financial Measures (NGFMs)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8DAD"/>
              </a:solidFill>
              <a:effectLst/>
              <a:uLnTx/>
              <a:uFillTx/>
              <a:latin typeface="Verdana" charset="0"/>
              <a:ea typeface="Verdana" charset="0"/>
            </a:endParaRPr>
          </a:p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8DAD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6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E2C2EC-E2DE-4E64-90A6-8F73B81E8728}"/>
              </a:ext>
            </a:extLst>
          </p:cNvPr>
          <p:cNvGraphicFramePr>
            <a:graphicFrameLocks noGrp="1"/>
          </p:cNvGraphicFramePr>
          <p:nvPr/>
        </p:nvGraphicFramePr>
        <p:xfrm>
          <a:off x="592261" y="1567670"/>
          <a:ext cx="8074359" cy="4432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1019">
                  <a:extLst>
                    <a:ext uri="{9D8B030D-6E8A-4147-A177-3AD203B41FA5}">
                      <a16:colId xmlns:a16="http://schemas.microsoft.com/office/drawing/2014/main" val="1626466828"/>
                    </a:ext>
                  </a:extLst>
                </a:gridCol>
                <a:gridCol w="6513340">
                  <a:extLst>
                    <a:ext uri="{9D8B030D-6E8A-4147-A177-3AD203B41FA5}">
                      <a16:colId xmlns:a16="http://schemas.microsoft.com/office/drawing/2014/main" val="266137563"/>
                    </a:ext>
                  </a:extLst>
                </a:gridCol>
              </a:tblGrid>
              <a:tr h="1465357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Operations</a:t>
                      </a:r>
                      <a:endParaRPr lang="en-CA" sz="16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Discuss </a:t>
                      </a: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issuer specific impacts</a:t>
                      </a:r>
                      <a:r>
                        <a:rPr lang="en-US" sz="1400" b="0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of COVID-19 on the issuer’s operations, including impacts on distribution channels, supply chains and planned developments or projects</a:t>
                      </a:r>
                      <a:endParaRPr lang="en-CA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/>
                        <a:cs typeface="Verdana" panose="020B0604030504040204" pitchFamily="34" charset="0"/>
                      </a:endParaRPr>
                    </a:p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Quantify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 impact of each material factor </a:t>
                      </a:r>
                      <a:r>
                        <a:rPr lang="en-CA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causing variance in financial performance metrics, where possible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66219"/>
                  </a:ext>
                </a:extLst>
              </a:tr>
              <a:tr h="1703130">
                <a:tc>
                  <a:txBody>
                    <a:bodyPr/>
                    <a:lstStyle/>
                    <a:p>
                      <a:pPr lvl="0" algn="l"/>
                      <a:r>
                        <a:rPr lang="en-CA" sz="1600" b="1" kern="120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Liquidity &amp; Capital Resources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Discuss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ability to generate sufficient amounts of cash in the short-term and long-term to maintain capacity or meet planned growth</a:t>
                      </a: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/>
                      </a:endParaRPr>
                    </a:p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Discuss trends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or expected fluctuations in liquidity</a:t>
                      </a: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/>
                        <a:cs typeface="Verdana" panose="020B0604030504040204" pitchFamily="34" charset="0"/>
                      </a:endParaRPr>
                    </a:p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accent1"/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Discuss significant risk of defaults or arrears </a:t>
                      </a: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on debt covenants or debt payments</a:t>
                      </a: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49248"/>
                  </a:ext>
                </a:extLst>
              </a:tr>
              <a:tr h="12640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Forward-Looking Information (FLI)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Disclose FLI </a:t>
                      </a:r>
                      <a:r>
                        <a:rPr lang="en-US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only </a:t>
                      </a:r>
                      <a:r>
                        <a:rPr lang="en-CA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if the issuer has a </a:t>
                      </a:r>
                      <a:r>
                        <a:rPr lang="en-CA" sz="1400" b="1" i="0" kern="12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reasonable basis for the FLI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Updates to or</a:t>
                      </a:r>
                      <a:r>
                        <a:rPr lang="en-CA" sz="1400" b="0" i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b="1" i="0" kern="120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notification that FLI is being withdrawn </a:t>
                      </a:r>
                      <a:r>
                        <a:rPr lang="en-CA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must be included in the MD&amp;A or in a news release. 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38552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17A4F21-C240-4EB1-BE04-7B4B8DA9D2D4}"/>
              </a:ext>
            </a:extLst>
          </p:cNvPr>
          <p:cNvSpPr txBox="1">
            <a:spLocks/>
          </p:cNvSpPr>
          <p:nvPr/>
        </p:nvSpPr>
        <p:spPr>
          <a:xfrm>
            <a:off x="781155" y="857783"/>
            <a:ext cx="7989456" cy="4402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1800" kern="1200">
                <a:solidFill>
                  <a:srgbClr val="008DA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 charset="0"/>
                <a:ea typeface="Verdana" charset="0"/>
              </a:rPr>
              <a:t>Management Discussion and Analysis Disclosures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8DAD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E2C2EC-E2DE-4E64-90A6-8F73B81E8728}"/>
              </a:ext>
            </a:extLst>
          </p:cNvPr>
          <p:cNvGraphicFramePr>
            <a:graphicFrameLocks noGrp="1"/>
          </p:cNvGraphicFramePr>
          <p:nvPr/>
        </p:nvGraphicFramePr>
        <p:xfrm>
          <a:off x="525131" y="1814081"/>
          <a:ext cx="8074359" cy="35523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1019">
                  <a:extLst>
                    <a:ext uri="{9D8B030D-6E8A-4147-A177-3AD203B41FA5}">
                      <a16:colId xmlns:a16="http://schemas.microsoft.com/office/drawing/2014/main" val="1626466828"/>
                    </a:ext>
                  </a:extLst>
                </a:gridCol>
                <a:gridCol w="6513340">
                  <a:extLst>
                    <a:ext uri="{9D8B030D-6E8A-4147-A177-3AD203B41FA5}">
                      <a16:colId xmlns:a16="http://schemas.microsoft.com/office/drawing/2014/main" val="266137563"/>
                    </a:ext>
                  </a:extLst>
                </a:gridCol>
              </a:tblGrid>
              <a:tr h="137704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Observation</a:t>
                      </a:r>
                      <a:endParaRPr lang="en-CA"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  <a:cs typeface="Verdana" panose="020B0604030504040204" pitchFamily="34" charset="0"/>
                        </a:rPr>
                        <a:t>Some issuers provided disclosure in relation to COVID-19 that was overly promotional in nature and lacked specificity to enable an understanding of issuer’s business intentions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66219"/>
                  </a:ext>
                </a:extLst>
              </a:tr>
              <a:tr h="2175357">
                <a:tc>
                  <a:txBody>
                    <a:bodyPr/>
                    <a:lstStyle/>
                    <a:p>
                      <a:pPr lvl="0" algn="l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Other Messages</a:t>
                      </a:r>
                      <a:endParaRPr lang="en-CA" sz="16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Verdana"/>
                        </a:rPr>
                        <a:t>Issuers are prohibited from making false or misleading statements or omitting facts from a statement necessary to make that statement true or not misleading. </a:t>
                      </a:r>
                      <a:endParaRPr lang="en-CA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214313" lvl="0" indent="-214313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ts val="1800"/>
                        </a:spcAft>
                        <a:buClr>
                          <a:schemeClr val="tx1">
                            <a:lumMod val="65000"/>
                            <a:lumOff val="3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Disclosure should be complete, balanced and focused on material information. Both positive and negative news should be given equal prominence. </a:t>
                      </a:r>
                      <a:endParaRPr lang="en-CA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4924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17A4F21-C240-4EB1-BE04-7B4B8DA9D2D4}"/>
              </a:ext>
            </a:extLst>
          </p:cNvPr>
          <p:cNvSpPr txBox="1">
            <a:spLocks/>
          </p:cNvSpPr>
          <p:nvPr/>
        </p:nvSpPr>
        <p:spPr>
          <a:xfrm>
            <a:off x="743679" y="916325"/>
            <a:ext cx="7989456" cy="4402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1800" kern="1200">
                <a:solidFill>
                  <a:srgbClr val="008DA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DAD"/>
                </a:solidFill>
                <a:effectLst/>
                <a:uLnTx/>
                <a:uFillTx/>
                <a:latin typeface="Verdana" charset="0"/>
                <a:ea typeface="Verdana" charset="0"/>
              </a:rPr>
              <a:t>Promotional Disclosures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8DAD"/>
              </a:solidFill>
              <a:effectLst/>
              <a:uLnTx/>
              <a:uFillTx/>
              <a:latin typeface="Verdana" charset="0"/>
              <a:ea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4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97ECEF-FD78-4F4B-972B-44622785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860117"/>
            <a:ext cx="7867403" cy="412719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in a Fast Pace or Chaotic Environment</a:t>
            </a:r>
            <a:br>
              <a:rPr lang="en-US" dirty="0"/>
            </a:br>
            <a:endParaRPr lang="en-CA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8DB6180-BE5E-4D73-91B1-3FB82004935A}"/>
              </a:ext>
            </a:extLst>
          </p:cNvPr>
          <p:cNvGraphicFramePr/>
          <p:nvPr/>
        </p:nvGraphicFramePr>
        <p:xfrm>
          <a:off x="241302" y="1427967"/>
          <a:ext cx="8489702" cy="447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26604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SC PowerPoint Colors">
      <a:dk1>
        <a:srgbClr val="000000"/>
      </a:dk1>
      <a:lt1>
        <a:srgbClr val="FFFFFF"/>
      </a:lt1>
      <a:dk2>
        <a:srgbClr val="002C41"/>
      </a:dk2>
      <a:lt2>
        <a:srgbClr val="FFFFFF"/>
      </a:lt2>
      <a:accent1>
        <a:srgbClr val="00B6DE"/>
      </a:accent1>
      <a:accent2>
        <a:srgbClr val="3A6F8F"/>
      </a:accent2>
      <a:accent3>
        <a:srgbClr val="79C141"/>
      </a:accent3>
      <a:accent4>
        <a:srgbClr val="D8D2C9"/>
      </a:accent4>
      <a:accent5>
        <a:srgbClr val="717073"/>
      </a:accent5>
      <a:accent6>
        <a:srgbClr val="F58024"/>
      </a:accent6>
      <a:hlink>
        <a:srgbClr val="0563C1"/>
      </a:hlink>
      <a:folHlink>
        <a:srgbClr val="002060"/>
      </a:folHlink>
    </a:clrScheme>
    <a:fontScheme name="OSC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7F7F7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SC_June2017_PPT-Standard_template-v4.potx" id="{BF79D680-523F-B147-801B-FCBD22CDDE52}" vid="{ED1B546A-386A-CC48-9AD6-6D4D44AF3484}"/>
    </a:ext>
  </a:extLst>
</a:theme>
</file>

<file path=ppt/theme/theme3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790</Words>
  <Application>Microsoft Office PowerPoint</Application>
  <PresentationFormat>On-screen Show (4:3)</PresentationFormat>
  <Paragraphs>85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EYInterstate</vt:lpstr>
      <vt:lpstr>EYInterstate Light</vt:lpstr>
      <vt:lpstr>Georgia</vt:lpstr>
      <vt:lpstr>Times New Roman</vt:lpstr>
      <vt:lpstr>Verdana</vt:lpstr>
      <vt:lpstr>Blue Theme Template</vt:lpstr>
      <vt:lpstr>Office Theme</vt:lpstr>
      <vt:lpstr>EY dark background</vt:lpstr>
      <vt:lpstr>PAC ANNUAL CONFERENCE Professional Accounting Futures  October 28, 2021</vt:lpstr>
      <vt:lpstr> Regulatory Perspective:  Covid-19 Financial Reporting and Disclosure Challenges     Mark Pinch, Associate Chief Accountant Ontario Securities Commission  </vt:lpstr>
      <vt:lpstr>Disclaimer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in a Fast Pace or Chaotic Environment 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Accounting Centre</dc:title>
  <dc:creator>Len Brooks</dc:creator>
  <cp:lastModifiedBy>Abdullah Qaisar</cp:lastModifiedBy>
  <cp:revision>44</cp:revision>
  <dcterms:created xsi:type="dcterms:W3CDTF">2015-01-04T22:32:28Z</dcterms:created>
  <dcterms:modified xsi:type="dcterms:W3CDTF">2021-11-03T16:50:21Z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