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805" r:id="rId5"/>
    <p:sldMasterId id="2147483835" r:id="rId6"/>
  </p:sldMasterIdLst>
  <p:notesMasterIdLst>
    <p:notesMasterId r:id="rId17"/>
  </p:notesMasterIdLst>
  <p:sldIdLst>
    <p:sldId id="269" r:id="rId7"/>
    <p:sldId id="12087" r:id="rId8"/>
    <p:sldId id="12088" r:id="rId9"/>
    <p:sldId id="12089" r:id="rId10"/>
    <p:sldId id="12090" r:id="rId11"/>
    <p:sldId id="303" r:id="rId12"/>
    <p:sldId id="302" r:id="rId13"/>
    <p:sldId id="305" r:id="rId14"/>
    <p:sldId id="287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6" autoAdjust="0"/>
    <p:restoredTop sz="94660"/>
  </p:normalViewPr>
  <p:slideViewPr>
    <p:cSldViewPr>
      <p:cViewPr varScale="1">
        <p:scale>
          <a:sx n="109" d="100"/>
          <a:sy n="109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F7FB4-E840-43D1-B078-1ABB1DE160D5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60FCD-6DF1-43C3-8833-A2D6162F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01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8B220-1867-4A61-A8FB-98E6FDFB97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1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09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8B220-1867-4A61-A8FB-98E6FDFB97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1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681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45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8B220-1867-4A61-A8FB-98E6FDFB97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1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58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 Professional Accounting Futures 2019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 Professional Accounting Futures 2019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~WORK\Firepower Capital\Firepower Capital_Deck\~Links\Cover Image_00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174" y="3443288"/>
            <a:ext cx="5377826" cy="341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15"/>
            <a:ext cx="9157392" cy="685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26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~WORK\Firepower Capital\Firepower Capital_Deck\~Links\Chapter Image_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330" y="3429000"/>
            <a:ext cx="539479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~WORK\Firepower Capital\Firepower Capital_Deck\~Links\Cover-&amp;-Chapters_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07" y="-3455"/>
            <a:ext cx="9173227" cy="686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477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936" y="3429000"/>
            <a:ext cx="539157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~WORK\Firepower Capital\Firepower Capital_Deck\~Links\Cover-&amp;-Chapters_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07" y="-3455"/>
            <a:ext cx="9173227" cy="686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861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834" y="3427880"/>
            <a:ext cx="5439286" cy="344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~WORK\Firepower Capital\Firepower Capital_Deck\~Links\Cover-&amp;-Chapters_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07" y="-3455"/>
            <a:ext cx="9173227" cy="686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71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834" y="3430601"/>
            <a:ext cx="5439286" cy="34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~WORK\Firepower Capital\Firepower Capital_Deck\~Links\Cover-&amp;-Chapters_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07" y="-3455"/>
            <a:ext cx="9173227" cy="686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080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2571" y="3430601"/>
            <a:ext cx="5423813" cy="34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~WORK\Firepower Capital\Firepower Capital_Deck\~Links\Cover-&amp;-Chapters_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07" y="-3455"/>
            <a:ext cx="9173227" cy="686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115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~WORK\Firepower Capital\Firepower Capital_Deck\~Links\Firepower Capital_Deck_Graphics_Triangle_lower lef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399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~WORK\Firepower Capital\Firepower Capital_Deck\~Links\Firepower Capital_Deck_Graphics_Triangle_Lower righ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1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92080" y="6356350"/>
            <a:ext cx="3039616" cy="365125"/>
          </a:xfrm>
        </p:spPr>
        <p:txBody>
          <a:bodyPr/>
          <a:lstStyle/>
          <a:p>
            <a:r>
              <a:rPr lang="en-US" dirty="0"/>
              <a:t>PAC   Professional Accounting Futures  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~WORK\Firepower Capital\Firepower Capital_Deck\~Links\Firepower Capital_Deck_Graphics_Triangle_lower lef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8717135" y="357185"/>
            <a:ext cx="78003" cy="0"/>
          </a:xfrm>
          <a:prstGeom prst="line">
            <a:avLst/>
          </a:prstGeom>
          <a:ln w="19050">
            <a:solidFill>
              <a:srgbClr val="F04C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16D98C-63C1-4094-88A4-367A8159BAB0}"/>
              </a:ext>
            </a:extLst>
          </p:cNvPr>
          <p:cNvSpPr txBox="1"/>
          <p:nvPr userDrawn="1"/>
        </p:nvSpPr>
        <p:spPr>
          <a:xfrm>
            <a:off x="8321691" y="220489"/>
            <a:ext cx="408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900" b="1">
                <a:solidFill>
                  <a:srgbClr val="464547"/>
                </a:solidFill>
                <a:latin typeface="+mj-lt"/>
                <a:cs typeface="Arial" panose="020B0604020202020204" pitchFamily="34" charset="0"/>
              </a:rPr>
              <a:t>0</a:t>
            </a:r>
            <a:fld id="{F7983FFD-7589-421B-B8CB-9A7F288C2D4A}" type="slidenum">
              <a:rPr lang="en-CA" sz="900" b="1" smtClean="0">
                <a:solidFill>
                  <a:srgbClr val="464547"/>
                </a:solidFill>
                <a:latin typeface="+mj-lt"/>
                <a:cs typeface="Arial" panose="020B0604020202020204" pitchFamily="34" charset="0"/>
              </a:rPr>
              <a:pPr algn="r"/>
              <a:t>‹#›</a:t>
            </a:fld>
            <a:endParaRPr lang="en-CA" sz="1012" b="1">
              <a:solidFill>
                <a:srgbClr val="464547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88E9689-6E7F-484B-8986-97C29A2E6E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2" y="137066"/>
            <a:ext cx="1046167" cy="55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68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~WORK\Firepower Capital\Firepower Capital_Deck\~Links\Firepower Capital_Deck_Graphics_Triangle_Lower righ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8717135" y="357185"/>
            <a:ext cx="78003" cy="0"/>
          </a:xfrm>
          <a:prstGeom prst="line">
            <a:avLst/>
          </a:prstGeom>
          <a:ln w="19050">
            <a:solidFill>
              <a:srgbClr val="F04C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16D98C-63C1-4094-88A4-367A8159BAB0}"/>
              </a:ext>
            </a:extLst>
          </p:cNvPr>
          <p:cNvSpPr txBox="1"/>
          <p:nvPr userDrawn="1"/>
        </p:nvSpPr>
        <p:spPr>
          <a:xfrm>
            <a:off x="8321691" y="220489"/>
            <a:ext cx="408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900" b="1">
                <a:solidFill>
                  <a:srgbClr val="464547"/>
                </a:solidFill>
                <a:latin typeface="+mj-lt"/>
                <a:cs typeface="Arial" panose="020B0604020202020204" pitchFamily="34" charset="0"/>
              </a:rPr>
              <a:t>0</a:t>
            </a:r>
            <a:fld id="{F7983FFD-7589-421B-B8CB-9A7F288C2D4A}" type="slidenum">
              <a:rPr lang="en-CA" sz="900" b="1" smtClean="0">
                <a:solidFill>
                  <a:srgbClr val="464547"/>
                </a:solidFill>
                <a:latin typeface="+mj-lt"/>
                <a:cs typeface="Arial" panose="020B0604020202020204" pitchFamily="34" charset="0"/>
              </a:rPr>
              <a:pPr algn="r"/>
              <a:t>‹#›</a:t>
            </a:fld>
            <a:endParaRPr lang="en-CA" sz="1012" b="1">
              <a:solidFill>
                <a:srgbClr val="464547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BF2D6A0-7D24-47CC-89E1-479C58746E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2" y="137066"/>
            <a:ext cx="1046167" cy="55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13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~WORK\Firepower Capital\Firepower Capital_Deck\~Links\Firepower Capital_Deck_Graphics_Triangle_top righ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8717135" y="357185"/>
            <a:ext cx="78003" cy="0"/>
          </a:xfrm>
          <a:prstGeom prst="line">
            <a:avLst/>
          </a:prstGeom>
          <a:ln w="19050">
            <a:solidFill>
              <a:srgbClr val="F04C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16D98C-63C1-4094-88A4-367A8159BAB0}"/>
              </a:ext>
            </a:extLst>
          </p:cNvPr>
          <p:cNvSpPr txBox="1"/>
          <p:nvPr userDrawn="1"/>
        </p:nvSpPr>
        <p:spPr>
          <a:xfrm>
            <a:off x="8321691" y="220489"/>
            <a:ext cx="408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900" b="1">
                <a:solidFill>
                  <a:srgbClr val="464547"/>
                </a:solidFill>
                <a:latin typeface="+mj-lt"/>
                <a:cs typeface="Arial" panose="020B0604020202020204" pitchFamily="34" charset="0"/>
              </a:rPr>
              <a:t>0</a:t>
            </a:r>
            <a:fld id="{F7983FFD-7589-421B-B8CB-9A7F288C2D4A}" type="slidenum">
              <a:rPr lang="en-CA" sz="900" b="1" smtClean="0">
                <a:solidFill>
                  <a:srgbClr val="464547"/>
                </a:solidFill>
                <a:latin typeface="+mj-lt"/>
                <a:cs typeface="Arial" panose="020B0604020202020204" pitchFamily="34" charset="0"/>
              </a:rPr>
              <a:pPr algn="r"/>
              <a:t>‹#›</a:t>
            </a:fld>
            <a:endParaRPr lang="en-CA" sz="1012" b="1">
              <a:solidFill>
                <a:srgbClr val="464547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99AFDDA-2F3E-49C7-847D-E857024BFA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2" y="137066"/>
            <a:ext cx="1046167" cy="55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70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~WORK\Firepower Capital\Firepower Capital_Deck\~Links\Firepower Capital_Deck_Graphics_Triangle_lower lef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8717135" y="357185"/>
            <a:ext cx="78003" cy="0"/>
          </a:xfrm>
          <a:prstGeom prst="line">
            <a:avLst/>
          </a:prstGeom>
          <a:ln w="19050">
            <a:solidFill>
              <a:srgbClr val="F04C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16D98C-63C1-4094-88A4-367A8159BAB0}"/>
              </a:ext>
            </a:extLst>
          </p:cNvPr>
          <p:cNvSpPr txBox="1"/>
          <p:nvPr userDrawn="1"/>
        </p:nvSpPr>
        <p:spPr>
          <a:xfrm>
            <a:off x="8321691" y="220489"/>
            <a:ext cx="408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900" b="1">
                <a:solidFill>
                  <a:srgbClr val="464547"/>
                </a:solidFill>
                <a:latin typeface="+mj-lt"/>
                <a:cs typeface="Arial" panose="020B0604020202020204" pitchFamily="34" charset="0"/>
              </a:rPr>
              <a:t>0</a:t>
            </a:r>
            <a:fld id="{F7983FFD-7589-421B-B8CB-9A7F288C2D4A}" type="slidenum">
              <a:rPr lang="en-CA" sz="900" b="1" smtClean="0">
                <a:solidFill>
                  <a:srgbClr val="464547"/>
                </a:solidFill>
                <a:latin typeface="+mj-lt"/>
                <a:cs typeface="Arial" panose="020B0604020202020204" pitchFamily="34" charset="0"/>
              </a:rPr>
              <a:pPr algn="r"/>
              <a:t>‹#›</a:t>
            </a:fld>
            <a:endParaRPr lang="en-CA" sz="1012" b="1">
              <a:solidFill>
                <a:srgbClr val="464547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F4D5EB4-25DA-4F7F-89DD-B0CE21B1B1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2" y="137066"/>
            <a:ext cx="1046167" cy="55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19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-03-no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~WORK\Firepower Capital\Firepower Capital_Deck\~Links\Firepower Capital_Deck_Graphics_Triangle_lower lef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8717135" y="357185"/>
            <a:ext cx="78003" cy="0"/>
          </a:xfrm>
          <a:prstGeom prst="line">
            <a:avLst/>
          </a:prstGeom>
          <a:ln w="19050">
            <a:solidFill>
              <a:srgbClr val="F04C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E16D98C-63C1-4094-88A4-367A8159BAB0}"/>
              </a:ext>
            </a:extLst>
          </p:cNvPr>
          <p:cNvSpPr txBox="1"/>
          <p:nvPr userDrawn="1"/>
        </p:nvSpPr>
        <p:spPr>
          <a:xfrm>
            <a:off x="8321691" y="220489"/>
            <a:ext cx="408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983FFD-7589-421B-B8CB-9A7F288C2D4A}" type="slidenum">
              <a:rPr lang="en-CA" sz="900" b="1" smtClean="0">
                <a:solidFill>
                  <a:srgbClr val="464547"/>
                </a:solidFill>
                <a:latin typeface="+mj-lt"/>
                <a:cs typeface="Arial" panose="020B0604020202020204" pitchFamily="34" charset="0"/>
              </a:rPr>
              <a:pPr algn="r"/>
              <a:t>‹#›</a:t>
            </a:fld>
            <a:endParaRPr lang="en-CA" sz="1012" b="1">
              <a:solidFill>
                <a:srgbClr val="464547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BEA994A-9737-411F-BAB2-6DF04085E7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2" y="137066"/>
            <a:ext cx="1046167" cy="55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9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~WORK\Firepower Capital\Firepower Capital_Deck\~Links\Firepower Capital_Deck_Graphics_Triangle_Lower righ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8717135" y="357185"/>
            <a:ext cx="78003" cy="0"/>
          </a:xfrm>
          <a:prstGeom prst="line">
            <a:avLst/>
          </a:prstGeom>
          <a:ln w="19050">
            <a:solidFill>
              <a:srgbClr val="F04C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E16D98C-63C1-4094-88A4-367A8159BAB0}"/>
              </a:ext>
            </a:extLst>
          </p:cNvPr>
          <p:cNvSpPr txBox="1"/>
          <p:nvPr userDrawn="1"/>
        </p:nvSpPr>
        <p:spPr>
          <a:xfrm>
            <a:off x="8321691" y="220489"/>
            <a:ext cx="408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900" b="1">
                <a:solidFill>
                  <a:srgbClr val="464547"/>
                </a:solidFill>
                <a:latin typeface="+mj-lt"/>
                <a:cs typeface="Arial" panose="020B0604020202020204" pitchFamily="34" charset="0"/>
              </a:rPr>
              <a:t>0</a:t>
            </a:r>
            <a:fld id="{F7983FFD-7589-421B-B8CB-9A7F288C2D4A}" type="slidenum">
              <a:rPr lang="en-CA" sz="900" b="1" smtClean="0">
                <a:solidFill>
                  <a:srgbClr val="464547"/>
                </a:solidFill>
                <a:latin typeface="+mj-lt"/>
                <a:cs typeface="Arial" panose="020B0604020202020204" pitchFamily="34" charset="0"/>
              </a:rPr>
              <a:pPr algn="r"/>
              <a:t>‹#›</a:t>
            </a:fld>
            <a:endParaRPr lang="en-CA" sz="1012" b="1">
              <a:solidFill>
                <a:srgbClr val="464547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5E8FE25-5CF3-4AFA-B28B-7E5EEC27E9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2" y="137066"/>
            <a:ext cx="1046167" cy="55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25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~WORK\Firepower Capital\Firepower Capital_Deck\~Links\Firepower Capital_Deck_Graphics_Triangle_top righ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8717135" y="357185"/>
            <a:ext cx="78003" cy="0"/>
          </a:xfrm>
          <a:prstGeom prst="line">
            <a:avLst/>
          </a:prstGeom>
          <a:ln w="19050">
            <a:solidFill>
              <a:srgbClr val="F04C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16D98C-63C1-4094-88A4-367A8159BAB0}"/>
              </a:ext>
            </a:extLst>
          </p:cNvPr>
          <p:cNvSpPr txBox="1"/>
          <p:nvPr userDrawn="1"/>
        </p:nvSpPr>
        <p:spPr>
          <a:xfrm>
            <a:off x="8321691" y="220489"/>
            <a:ext cx="408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900" b="1">
                <a:solidFill>
                  <a:srgbClr val="464547"/>
                </a:solidFill>
                <a:latin typeface="+mj-lt"/>
                <a:cs typeface="Arial" panose="020B0604020202020204" pitchFamily="34" charset="0"/>
              </a:rPr>
              <a:t>0</a:t>
            </a:r>
            <a:fld id="{F7983FFD-7589-421B-B8CB-9A7F288C2D4A}" type="slidenum">
              <a:rPr lang="en-CA" sz="900" b="1" smtClean="0">
                <a:solidFill>
                  <a:srgbClr val="464547"/>
                </a:solidFill>
                <a:latin typeface="+mj-lt"/>
                <a:cs typeface="Arial" panose="020B0604020202020204" pitchFamily="34" charset="0"/>
              </a:rPr>
              <a:pPr algn="r"/>
              <a:t>‹#›</a:t>
            </a:fld>
            <a:endParaRPr lang="en-CA" sz="1012" b="1">
              <a:solidFill>
                <a:srgbClr val="464547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489F7EC-BD62-4F6A-BBF1-81B1F5BC0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2" y="137066"/>
            <a:ext cx="1046167" cy="55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96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 -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~WORK\Firepower Capital\Firepower Capital_Deck\~Links\Firepower Capital_Deck_Graphics_Triangle_lower lef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8717135" y="357185"/>
            <a:ext cx="78003" cy="0"/>
          </a:xfrm>
          <a:prstGeom prst="line">
            <a:avLst/>
          </a:prstGeom>
          <a:ln w="19050">
            <a:solidFill>
              <a:srgbClr val="F04C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16D98C-63C1-4094-88A4-367A8159BAB0}"/>
              </a:ext>
            </a:extLst>
          </p:cNvPr>
          <p:cNvSpPr txBox="1"/>
          <p:nvPr userDrawn="1"/>
        </p:nvSpPr>
        <p:spPr>
          <a:xfrm>
            <a:off x="8321691" y="220489"/>
            <a:ext cx="408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983FFD-7589-421B-B8CB-9A7F288C2D4A}" type="slidenum">
              <a:rPr lang="en-CA" sz="900" b="1" smtClean="0">
                <a:solidFill>
                  <a:srgbClr val="464547"/>
                </a:solidFill>
                <a:latin typeface="+mj-lt"/>
                <a:cs typeface="Arial" panose="020B0604020202020204" pitchFamily="34" charset="0"/>
              </a:rPr>
              <a:pPr algn="r"/>
              <a:t>‹#›</a:t>
            </a:fld>
            <a:endParaRPr lang="en-CA" sz="1012" b="1">
              <a:solidFill>
                <a:srgbClr val="464547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17F604B-1FBB-44F1-A42E-D68E6BB4A7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2" y="137066"/>
            <a:ext cx="1046167" cy="55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73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~WORK\Firepower Capital\Firepower Capital_Deck\~Links\Firepower Capital_Deck_Graphics_Triangle_Lower righ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8717135" y="357185"/>
            <a:ext cx="78003" cy="0"/>
          </a:xfrm>
          <a:prstGeom prst="line">
            <a:avLst/>
          </a:prstGeom>
          <a:ln w="19050">
            <a:solidFill>
              <a:srgbClr val="F04C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16D98C-63C1-4094-88A4-367A8159BAB0}"/>
              </a:ext>
            </a:extLst>
          </p:cNvPr>
          <p:cNvSpPr txBox="1"/>
          <p:nvPr userDrawn="1"/>
        </p:nvSpPr>
        <p:spPr>
          <a:xfrm>
            <a:off x="8321691" y="220489"/>
            <a:ext cx="408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983FFD-7589-421B-B8CB-9A7F288C2D4A}" type="slidenum">
              <a:rPr lang="en-CA" sz="900" b="1" smtClean="0">
                <a:solidFill>
                  <a:srgbClr val="464547"/>
                </a:solidFill>
                <a:latin typeface="+mj-lt"/>
                <a:cs typeface="Arial" panose="020B0604020202020204" pitchFamily="34" charset="0"/>
              </a:rPr>
              <a:pPr algn="r"/>
              <a:t>‹#›</a:t>
            </a:fld>
            <a:endParaRPr lang="en-CA" sz="1012" b="1">
              <a:solidFill>
                <a:srgbClr val="464547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E68BA97-AC9E-4BF3-BF85-2DBAB0559B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2" y="137066"/>
            <a:ext cx="1046167" cy="55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7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 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~WORK\Firepower Capital\Firepower Capital_Deck\~Links\Firepower Capital_Deck_Graphics_Triangle_top righ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8717135" y="357185"/>
            <a:ext cx="78003" cy="0"/>
          </a:xfrm>
          <a:prstGeom prst="line">
            <a:avLst/>
          </a:prstGeom>
          <a:ln w="19050">
            <a:solidFill>
              <a:srgbClr val="F04C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16D98C-63C1-4094-88A4-367A8159BAB0}"/>
              </a:ext>
            </a:extLst>
          </p:cNvPr>
          <p:cNvSpPr txBox="1"/>
          <p:nvPr userDrawn="1"/>
        </p:nvSpPr>
        <p:spPr>
          <a:xfrm>
            <a:off x="8321691" y="220489"/>
            <a:ext cx="408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983FFD-7589-421B-B8CB-9A7F288C2D4A}" type="slidenum">
              <a:rPr lang="en-CA" sz="900" b="1" smtClean="0">
                <a:solidFill>
                  <a:srgbClr val="464547"/>
                </a:solidFill>
                <a:latin typeface="+mj-lt"/>
                <a:cs typeface="Arial" panose="020B0604020202020204" pitchFamily="34" charset="0"/>
              </a:rPr>
              <a:pPr algn="r"/>
              <a:t>‹#›</a:t>
            </a:fld>
            <a:endParaRPr lang="en-CA" sz="1012" b="1">
              <a:solidFill>
                <a:srgbClr val="464547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7131B73-10A0-443B-B0A3-AD56E0F2D3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2" y="137066"/>
            <a:ext cx="1046167" cy="55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8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~WORK\Firepower Capital\Firepower Capital_Deck\~Links\Firepower Capital_Deck_Graphics_Triangle_lower lef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8717135" y="357185"/>
            <a:ext cx="78003" cy="0"/>
          </a:xfrm>
          <a:prstGeom prst="line">
            <a:avLst/>
          </a:prstGeom>
          <a:ln w="19050">
            <a:solidFill>
              <a:srgbClr val="F04C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16D98C-63C1-4094-88A4-367A8159BAB0}"/>
              </a:ext>
            </a:extLst>
          </p:cNvPr>
          <p:cNvSpPr txBox="1"/>
          <p:nvPr userDrawn="1"/>
        </p:nvSpPr>
        <p:spPr>
          <a:xfrm>
            <a:off x="8321691" y="220489"/>
            <a:ext cx="408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983FFD-7589-421B-B8CB-9A7F288C2D4A}" type="slidenum">
              <a:rPr lang="en-CA" sz="900" b="1" smtClean="0">
                <a:solidFill>
                  <a:srgbClr val="464547"/>
                </a:solidFill>
                <a:latin typeface="+mj-lt"/>
                <a:cs typeface="Arial" panose="020B0604020202020204" pitchFamily="34" charset="0"/>
              </a:rPr>
              <a:pPr algn="r"/>
              <a:t>‹#›</a:t>
            </a:fld>
            <a:endParaRPr lang="en-CA" sz="1012" b="1">
              <a:solidFill>
                <a:srgbClr val="464547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44A8B7E-D801-4B68-9BAD-3620FBCED3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2" y="137066"/>
            <a:ext cx="1046167" cy="55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03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 -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~WORK\Firepower Capital\Firepower Capital_Deck\~Links\Firepower Capital_Deck_Graphics_Triangle_Lower righ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8717135" y="357185"/>
            <a:ext cx="78003" cy="0"/>
          </a:xfrm>
          <a:prstGeom prst="line">
            <a:avLst/>
          </a:prstGeom>
          <a:ln w="19050">
            <a:solidFill>
              <a:srgbClr val="F04C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16D98C-63C1-4094-88A4-367A8159BAB0}"/>
              </a:ext>
            </a:extLst>
          </p:cNvPr>
          <p:cNvSpPr txBox="1"/>
          <p:nvPr userDrawn="1"/>
        </p:nvSpPr>
        <p:spPr>
          <a:xfrm>
            <a:off x="8321691" y="220489"/>
            <a:ext cx="408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983FFD-7589-421B-B8CB-9A7F288C2D4A}" type="slidenum">
              <a:rPr lang="en-CA" sz="900" b="1" smtClean="0">
                <a:solidFill>
                  <a:srgbClr val="464547"/>
                </a:solidFill>
                <a:latin typeface="+mj-lt"/>
                <a:cs typeface="Arial" panose="020B0604020202020204" pitchFamily="34" charset="0"/>
              </a:rPr>
              <a:pPr algn="r"/>
              <a:t>‹#›</a:t>
            </a:fld>
            <a:endParaRPr lang="en-CA" sz="1012" b="1">
              <a:solidFill>
                <a:srgbClr val="464547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EAC7344-FFA7-49D2-8622-A6AEFB204B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2" y="137066"/>
            <a:ext cx="1046167" cy="55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98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 -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~WORK\Firepower Capital\Firepower Capital_Deck\~Links\Firepower Capital_Deck_Graphics_Triangle_top righ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8717135" y="357185"/>
            <a:ext cx="78003" cy="0"/>
          </a:xfrm>
          <a:prstGeom prst="line">
            <a:avLst/>
          </a:prstGeom>
          <a:ln w="19050">
            <a:solidFill>
              <a:srgbClr val="F04C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16D98C-63C1-4094-88A4-367A8159BAB0}"/>
              </a:ext>
            </a:extLst>
          </p:cNvPr>
          <p:cNvSpPr txBox="1"/>
          <p:nvPr userDrawn="1"/>
        </p:nvSpPr>
        <p:spPr>
          <a:xfrm>
            <a:off x="8321691" y="220489"/>
            <a:ext cx="408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983FFD-7589-421B-B8CB-9A7F288C2D4A}" type="slidenum">
              <a:rPr lang="en-CA" sz="900" b="1" smtClean="0">
                <a:solidFill>
                  <a:srgbClr val="464547"/>
                </a:solidFill>
                <a:latin typeface="+mj-lt"/>
                <a:cs typeface="Arial" panose="020B0604020202020204" pitchFamily="34" charset="0"/>
              </a:rPr>
              <a:pPr algn="r"/>
              <a:t>‹#›</a:t>
            </a:fld>
            <a:endParaRPr lang="en-CA" sz="1012" b="1">
              <a:solidFill>
                <a:srgbClr val="464547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47DAA7B-8FB0-4A51-B7D0-74388B1827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2" y="137066"/>
            <a:ext cx="1046167" cy="55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70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5 -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~WORK\Firepower Capital\Firepower Capital_Deck\~Links\Firepower Capital_Deck_Graphics_Triangle_lower lef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8717135" y="357185"/>
            <a:ext cx="78003" cy="0"/>
          </a:xfrm>
          <a:prstGeom prst="line">
            <a:avLst/>
          </a:prstGeom>
          <a:ln w="19050">
            <a:solidFill>
              <a:srgbClr val="F04C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16D98C-63C1-4094-88A4-367A8159BAB0}"/>
              </a:ext>
            </a:extLst>
          </p:cNvPr>
          <p:cNvSpPr txBox="1"/>
          <p:nvPr userDrawn="1"/>
        </p:nvSpPr>
        <p:spPr>
          <a:xfrm>
            <a:off x="8321691" y="220489"/>
            <a:ext cx="408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983FFD-7589-421B-B8CB-9A7F288C2D4A}" type="slidenum">
              <a:rPr lang="en-CA" sz="900" b="1" smtClean="0">
                <a:solidFill>
                  <a:srgbClr val="464547"/>
                </a:solidFill>
                <a:latin typeface="+mj-lt"/>
                <a:cs typeface="Arial" panose="020B0604020202020204" pitchFamily="34" charset="0"/>
              </a:rPr>
              <a:pPr algn="r"/>
              <a:t>‹#›</a:t>
            </a:fld>
            <a:endParaRPr lang="en-CA" sz="1012" b="1">
              <a:solidFill>
                <a:srgbClr val="464547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FD88695-76F2-44CB-B855-B15EE0805F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2" y="137066"/>
            <a:ext cx="1046167" cy="55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50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5 -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~WORK\Firepower Capital\Firepower Capital_Deck\~Links\Firepower Capital_Deck_Graphics_Triangle_Lower righ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8717135" y="357185"/>
            <a:ext cx="78003" cy="0"/>
          </a:xfrm>
          <a:prstGeom prst="line">
            <a:avLst/>
          </a:prstGeom>
          <a:ln w="19050">
            <a:solidFill>
              <a:srgbClr val="F04C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16D98C-63C1-4094-88A4-367A8159BAB0}"/>
              </a:ext>
            </a:extLst>
          </p:cNvPr>
          <p:cNvSpPr txBox="1"/>
          <p:nvPr userDrawn="1"/>
        </p:nvSpPr>
        <p:spPr>
          <a:xfrm>
            <a:off x="8321691" y="220489"/>
            <a:ext cx="408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983FFD-7589-421B-B8CB-9A7F288C2D4A}" type="slidenum">
              <a:rPr lang="en-CA" sz="900" b="1" smtClean="0">
                <a:solidFill>
                  <a:srgbClr val="464547"/>
                </a:solidFill>
                <a:latin typeface="+mj-lt"/>
                <a:cs typeface="Arial" panose="020B0604020202020204" pitchFamily="34" charset="0"/>
              </a:rPr>
              <a:pPr algn="r"/>
              <a:t>‹#›</a:t>
            </a:fld>
            <a:endParaRPr lang="en-CA" sz="1012" b="1">
              <a:solidFill>
                <a:srgbClr val="464547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7E68951-EF65-445C-B8AE-68480C0D56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2" y="137066"/>
            <a:ext cx="1046167" cy="55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2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5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~WORK\Firepower Capital\Firepower Capital_Deck\~Links\Firepower Capital_Deck_Graphics_Triangle_top righ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8717135" y="357185"/>
            <a:ext cx="78003" cy="0"/>
          </a:xfrm>
          <a:prstGeom prst="line">
            <a:avLst/>
          </a:prstGeom>
          <a:ln w="19050">
            <a:solidFill>
              <a:srgbClr val="F04C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16D98C-63C1-4094-88A4-367A8159BAB0}"/>
              </a:ext>
            </a:extLst>
          </p:cNvPr>
          <p:cNvSpPr txBox="1"/>
          <p:nvPr userDrawn="1"/>
        </p:nvSpPr>
        <p:spPr>
          <a:xfrm>
            <a:off x="8321691" y="220489"/>
            <a:ext cx="408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983FFD-7589-421B-B8CB-9A7F288C2D4A}" type="slidenum">
              <a:rPr lang="en-CA" sz="900" b="1" smtClean="0">
                <a:solidFill>
                  <a:srgbClr val="464547"/>
                </a:solidFill>
                <a:latin typeface="+mj-lt"/>
                <a:cs typeface="Arial" panose="020B0604020202020204" pitchFamily="34" charset="0"/>
              </a:rPr>
              <a:pPr algn="r"/>
              <a:t>‹#›</a:t>
            </a:fld>
            <a:endParaRPr lang="en-CA" sz="1012" b="1">
              <a:solidFill>
                <a:srgbClr val="464547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1DA0F2B-340C-4C4F-86DF-A4B8FE2F1F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2" y="137066"/>
            <a:ext cx="1046167" cy="55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34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~WORK\Firepower Capital\Firepower Capital_Deck\~Links\Closing Image_00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550" y="-10236"/>
            <a:ext cx="536621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~WORK\Firepower Capital\Firepower Capital_Deck\~Links\Cover-&amp;-Chapters_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390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4B0007-DA02-48C7-9137-9386DFC24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373392" y="795662"/>
            <a:ext cx="3695884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81325" y="1954221"/>
            <a:ext cx="3245009" cy="979702"/>
          </a:xfrm>
        </p:spPr>
        <p:txBody>
          <a:bodyPr/>
          <a:lstStyle>
            <a:lvl1pPr>
              <a:defRPr sz="2249" b="0">
                <a:solidFill>
                  <a:schemeClr val="tx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81325" y="3046159"/>
            <a:ext cx="3245009" cy="1046323"/>
          </a:xfrm>
        </p:spPr>
        <p:txBody>
          <a:bodyPr/>
          <a:lstStyle>
            <a:lvl1pPr marL="0" indent="0" algn="l">
              <a:spcAft>
                <a:spcPts val="900"/>
              </a:spcAft>
              <a:buNone/>
              <a:defRPr sz="1499">
                <a:solidFill>
                  <a:schemeClr val="tx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199" b="1">
                <a:solidFill>
                  <a:srgbClr val="404040"/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69544" y="4960938"/>
            <a:ext cx="918684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</p:grpSp>
    </p:spTree>
    <p:extLst>
      <p:ext uri="{BB962C8B-B14F-4D97-AF65-F5344CB8AC3E}">
        <p14:creationId xmlns:p14="http://schemas.microsoft.com/office/powerpoint/2010/main" val="355661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>
          <a:xfrm>
            <a:off x="373392" y="5826613"/>
            <a:ext cx="2907003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708291" y="2158329"/>
            <a:ext cx="3586044" cy="860400"/>
          </a:xfrm>
          <a:prstGeom prst="rect">
            <a:avLst/>
          </a:prstGeom>
        </p:spPr>
        <p:txBody>
          <a:bodyPr/>
          <a:lstStyle>
            <a:lvl1pPr>
              <a:defRPr sz="224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708435" y="3200329"/>
            <a:ext cx="3604144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9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1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366834" y="723658"/>
            <a:ext cx="4258491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366834" y="4021756"/>
            <a:ext cx="113676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580721" y="4021756"/>
            <a:ext cx="113676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794519" y="4021756"/>
            <a:ext cx="113676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grpSp>
        <p:nvGrpSpPr>
          <p:cNvPr id="104" name="Group 4">
            <a:extLst>
              <a:ext uri="{FF2B5EF4-FFF2-40B4-BE49-F238E27FC236}">
                <a16:creationId xmlns:a16="http://schemas.microsoft.com/office/drawing/2014/main" id="{89402076-F24D-44C5-B8A7-1127F9C4B9B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69544" y="4960938"/>
            <a:ext cx="918684" cy="1435100"/>
            <a:chOff x="6529" y="3125"/>
            <a:chExt cx="772" cy="904"/>
          </a:xfrm>
        </p:grpSpPr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A239DDBF-0740-4B20-9CF3-A05C2A0BF5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380EECCA-3396-425E-AB04-F11ABB1B50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</p:grpSp>
    </p:spTree>
    <p:extLst>
      <p:ext uri="{BB962C8B-B14F-4D97-AF65-F5344CB8AC3E}">
        <p14:creationId xmlns:p14="http://schemas.microsoft.com/office/powerpoint/2010/main" val="2990363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32889845-07EE-48FB-A972-F8ECF1EF8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4" b="502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819BCB30-E1AA-4383-BEF0-0BE30C6425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834" y="869577"/>
            <a:ext cx="3634125" cy="3933825"/>
          </a:xfrm>
          <a:prstGeom prst="rect">
            <a:avLst/>
          </a:prstGeom>
        </p:spPr>
      </p:pic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>
          <a:xfrm>
            <a:off x="373392" y="5826613"/>
            <a:ext cx="2907003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291" y="2158329"/>
            <a:ext cx="2998765" cy="860400"/>
          </a:xfrm>
          <a:prstGeom prst="rect">
            <a:avLst/>
          </a:prstGeom>
        </p:spPr>
        <p:txBody>
          <a:bodyPr/>
          <a:lstStyle>
            <a:lvl1pPr>
              <a:defRPr sz="224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435" y="3200329"/>
            <a:ext cx="3013901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9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1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82" name="Group 4">
            <a:extLst>
              <a:ext uri="{FF2B5EF4-FFF2-40B4-BE49-F238E27FC236}">
                <a16:creationId xmlns:a16="http://schemas.microsoft.com/office/drawing/2014/main" id="{A63454B3-EB4E-450A-98AA-6B5943D8973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69544" y="4960938"/>
            <a:ext cx="918684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C4ED221A-C963-42C0-91ED-C597F6BDAF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7956D1CB-5F24-4766-80AE-D755153834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</p:grpSp>
    </p:spTree>
    <p:extLst>
      <p:ext uri="{BB962C8B-B14F-4D97-AF65-F5344CB8AC3E}">
        <p14:creationId xmlns:p14="http://schemas.microsoft.com/office/powerpoint/2010/main" val="49273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7921"/>
            <a:ext cx="8229600" cy="4834617"/>
          </a:xfrm>
        </p:spPr>
        <p:txBody>
          <a:bodyPr/>
          <a:lstStyle>
            <a:lvl1pPr marL="267319" marR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499">
                <a:solidFill>
                  <a:schemeClr val="bg1"/>
                </a:solidFill>
              </a:defRPr>
            </a:lvl1pPr>
            <a:lvl2pPr marL="534639" marR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349">
                <a:solidFill>
                  <a:schemeClr val="bg1"/>
                </a:solidFill>
              </a:defRPr>
            </a:lvl2pPr>
            <a:lvl3pPr marL="801958" marR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199">
                <a:solidFill>
                  <a:schemeClr val="bg1"/>
                </a:solidFill>
              </a:defRPr>
            </a:lvl3pPr>
            <a:lvl4pPr marL="1069277" marR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049">
                <a:solidFill>
                  <a:schemeClr val="bg1"/>
                </a:solidFill>
              </a:defRPr>
            </a:lvl4pPr>
            <a:lvl5pPr marL="1336597" marR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900">
                <a:solidFill>
                  <a:schemeClr val="bg1"/>
                </a:solidFill>
              </a:defRPr>
            </a:lvl5pPr>
          </a:lstStyle>
          <a:p>
            <a:pPr marL="267319" marR="0" lvl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534639" marR="0" lvl="1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34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801958" marR="0" lvl="2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1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1069277" marR="0" lvl="3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04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1336597" marR="0" lvl="4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806A2-2AA7-4EC7-8FA5-6DD8E9FC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29 October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6F6B4-9E49-490D-8FE1-DB903509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Auditing under extreme uncertainty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5AEC-478D-4BBF-9883-4CE09EB3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68854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F0AABF-D862-4E52-856A-98A908BD8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4B8C-A770-4438-A6A9-5903BFD521A1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FDC76-F946-4827-A773-FCD68068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F873B-E40B-4AF7-8D2F-967775EB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4064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6139" y="1"/>
            <a:ext cx="2997862" cy="615610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5580410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7921"/>
            <a:ext cx="5471882" cy="873760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1" y="2311401"/>
            <a:ext cx="2683690" cy="384470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45392" y="2311402"/>
            <a:ext cx="2683690" cy="1254759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45392" y="4236721"/>
            <a:ext cx="2683690" cy="1944160"/>
          </a:xfrm>
        </p:spPr>
        <p:txBody>
          <a:bodyPr numCol="1"/>
          <a:lstStyle>
            <a:lvl1pPr marL="0" indent="0">
              <a:buNone/>
              <a:defRPr sz="134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578987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DA286-FC7C-4768-AFFF-1618056D687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F4281B-95E6-4902-971E-8F5A42D63974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73E4D-1EBD-404A-B8F4-9B8AD7336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9C267-49E7-46A8-B353-C5EB81154A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451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87414" cy="685799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94200"/>
            <a:ext cx="6665528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7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6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20418" y="907750"/>
            <a:ext cx="666552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DDD53-DA5D-4F66-8EAA-913A40461E3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9F144E0-65DF-4AB7-85DE-7786EA533D6D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18168-B280-402E-8310-35BC958D390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562B9-5194-4705-ABBD-89576E2CC7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5118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7920"/>
            <a:ext cx="6175841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349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199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049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69D6F-A030-48CA-9C7C-9FC3A6F1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022C-DA3A-450F-A66E-377444103368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C3F7-BD0A-4AD4-95D8-328DA6F5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2C8-68BE-4650-89F1-3BECCFF9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1776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3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4443D1-37A3-4969-A6D3-4E99E05604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11084E0-75D3-414C-8A28-7E16CB7AA47E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AB04F4-59F4-4102-9BBD-DB62B48E184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9AB0A-887B-46B8-BA72-781970F002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95346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4" y="0"/>
            <a:ext cx="4476046" cy="6858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135" y="2578743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135" y="3840384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6DB61-969F-46BA-942C-3600269FA4D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FFE28C5-2B93-4174-BE6E-6C178C1C4BD6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C562FF-E912-4424-B259-AED677C026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C1B82-1A85-4CFD-98C3-C21698A96B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1729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37921"/>
            <a:ext cx="3716193" cy="4267457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47311" y="3813288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7311" y="4055931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9865" y="3578084"/>
            <a:ext cx="583915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9866" y="1137921"/>
            <a:ext cx="409693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9866" y="1635009"/>
            <a:ext cx="4096935" cy="1611554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22E28-B24F-4CF6-8F50-70ED7C22A11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A9DC1C0-DECD-46CC-8421-0A765DF310E0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5E1CD-A05B-41DC-B488-E4BA204E7AE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6ABDB-CF45-4001-9487-F3BA3DD8DAC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40158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D06B42-27A8-4223-AE57-EB729EB5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E644-A70E-422C-8133-F0DC666C5F7F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F4AD2-0FC3-4A7D-B553-FC19C918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89B92-9E6D-4E4B-A5F6-7BC8B161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44703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8533" y="2060235"/>
            <a:ext cx="3966934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099" dirty="0" smtClean="0">
                <a:latin typeface="Georgia" panose="02040502050405020303" pitchFamily="18" charset="0"/>
              </a:defRPr>
            </a:lvl1pPr>
          </a:lstStyle>
          <a:p>
            <a:pPr marL="267319" lvl="0" indent="-267319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533" y="5506678"/>
            <a:ext cx="3966934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199" dirty="0" smtClean="0">
                <a:solidFill>
                  <a:srgbClr val="FFE600"/>
                </a:solidFill>
                <a:latin typeface="+mn-lt"/>
              </a:defRPr>
            </a:lvl1pPr>
          </a:lstStyle>
          <a:p>
            <a:pPr marL="267319" lvl="0" indent="-267319" algn="ctr">
              <a:spcBef>
                <a:spcPts val="0"/>
              </a:spcBef>
              <a:spcAft>
                <a:spcPts val="45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8533" y="5818717"/>
            <a:ext cx="3966934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199" dirty="0" smtClean="0">
                <a:latin typeface="+mn-lt"/>
              </a:defRPr>
            </a:lvl1pPr>
          </a:lstStyle>
          <a:p>
            <a:pPr marL="267319" lvl="0" indent="-267319" algn="ctr">
              <a:spcBef>
                <a:spcPts val="0"/>
              </a:spcBef>
              <a:spcAft>
                <a:spcPts val="45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3695561" y="979788"/>
            <a:ext cx="175287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396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306224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357827" y="1488927"/>
            <a:ext cx="175287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8396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812" y="2526765"/>
            <a:ext cx="3966934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099" dirty="0" smtClean="0">
                <a:latin typeface="Georgia" panose="02040502050405020303" pitchFamily="18" charset="0"/>
              </a:defRPr>
            </a:lvl1pPr>
          </a:lstStyle>
          <a:p>
            <a:pPr marL="267319" lvl="0" indent="-267319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812" y="4632765"/>
            <a:ext cx="3966934" cy="316838"/>
          </a:xfrm>
        </p:spPr>
        <p:txBody>
          <a:bodyPr lIns="90000" tIns="46800" rIns="90000" bIns="46800"/>
          <a:lstStyle>
            <a:lvl1pPr marL="0" indent="0" algn="l" defTabSz="685434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199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7319" indent="0">
              <a:buNone/>
              <a:defRPr lang="en-US" sz="1499" smtClean="0">
                <a:latin typeface="+mn-lt"/>
              </a:defRPr>
            </a:lvl2pPr>
            <a:lvl3pPr>
              <a:defRPr lang="en-US" sz="1349" smtClean="0">
                <a:latin typeface="+mn-lt"/>
              </a:defRPr>
            </a:lvl3pPr>
            <a:lvl4pPr>
              <a:defRPr lang="en-US" sz="1199" smtClean="0">
                <a:latin typeface="+mn-lt"/>
              </a:defRPr>
            </a:lvl4pPr>
            <a:lvl5pPr>
              <a:defRPr lang="en-IN" sz="1199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812" y="4971442"/>
            <a:ext cx="3966934" cy="316838"/>
          </a:xfrm>
        </p:spPr>
        <p:txBody>
          <a:bodyPr lIns="90000" tIns="46800" rIns="90000" bIns="46800"/>
          <a:lstStyle>
            <a:lvl1pPr marL="0" indent="0" algn="l" defTabSz="685434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1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7319" indent="0">
              <a:buNone/>
              <a:defRPr lang="en-US" sz="1499" smtClean="0">
                <a:latin typeface="+mn-lt"/>
              </a:defRPr>
            </a:lvl2pPr>
            <a:lvl3pPr>
              <a:defRPr lang="en-US" sz="1349" smtClean="0">
                <a:latin typeface="+mn-lt"/>
              </a:defRPr>
            </a:lvl3pPr>
            <a:lvl4pPr>
              <a:defRPr lang="en-US" sz="1199" smtClean="0">
                <a:latin typeface="+mn-lt"/>
              </a:defRPr>
            </a:lvl4pPr>
            <a:lvl5pPr>
              <a:defRPr lang="en-IN" sz="1199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731668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7920"/>
            <a:ext cx="6175841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7319">
              <a:defRPr>
                <a:solidFill>
                  <a:schemeClr val="bg1"/>
                </a:solidFill>
              </a:defRPr>
            </a:lvl2pPr>
            <a:lvl3pPr marL="534639">
              <a:defRPr>
                <a:solidFill>
                  <a:schemeClr val="bg1"/>
                </a:solidFill>
              </a:defRPr>
            </a:lvl3pPr>
            <a:lvl4pPr marL="801958">
              <a:defRPr>
                <a:solidFill>
                  <a:schemeClr val="bg1"/>
                </a:solidFill>
              </a:defRPr>
            </a:lvl4pPr>
            <a:lvl5pPr marL="1069277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AEB49-9ADD-490C-B904-979B3953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59C7-C573-4520-8F21-D8F56E82B362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28C68-2511-4745-B448-A5AA41E7B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C8157-0191-4E69-819F-DB443768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95504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88B559-CD59-4D3D-87C0-5D51BCF9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38B9-2BCA-43BF-BA2D-38569E11F765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FB98F-FBCE-4F2C-978B-A5576B57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95690-F0A7-4101-82DB-B17CE6B7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30534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137919"/>
            <a:ext cx="4038600" cy="4834800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137919"/>
            <a:ext cx="4038600" cy="4834800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B9B26-E95B-4DC1-A613-4C0C0933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D2D6-0A17-4ABC-A57D-ED173FEB4F7E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373D8-2AB5-4625-822C-B1F2B5CD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E3B4B-D68B-4AFA-A20D-2ECE6912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26808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247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304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1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7304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FCCF0-19BC-4024-9BCA-E14DB77EAF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07D572-F9C3-4F4B-AC50-6DCAB708BE1F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54F7E-BDC4-4386-B2E2-1FC66609D1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FBF9A-EC9A-41E4-A24C-ECB5DC15CC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25348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EDF149-816A-4257-A64D-E23E91A5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D67D-1788-49E9-8A72-D51BBDC35ED5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8256F-B716-4FA1-B0CC-85D20C72F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44F6A-D6D0-4CE3-8495-873C004D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82393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39B669-D18F-448E-A005-0A353671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8E19-67BD-479F-86A4-83562D16088A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31300-352D-4FEE-9216-28FB2413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DEB71-FD7D-4974-99DD-0F48E0466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11796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70B882-5FC5-4C48-9562-890886DD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560F-DDF3-445C-BCFF-188940BE86C9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E7899-FE60-4FDA-8608-58147D09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2B5C-3285-477F-B755-A6F2F0F4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2751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416E9-5919-4213-81D7-5E74B3B61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B28F-9241-4A81-98DA-E2D7B604AE84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DFF1B2-A745-40FB-B885-B3638A4F4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9AD96-7B7E-4E05-90E8-1F98943B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1587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84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B3654-4C35-482F-B580-02C23F975B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73453E7-DB68-4F83-8DFF-04AFBEC97959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EFEC5-10C4-4E79-B06E-F14B8F305F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C05763-C066-4818-A1DF-64ED4D64BE2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55670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129049-E3D5-4C0A-BB1F-72BEDB1FB5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" y="0"/>
            <a:ext cx="913924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24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9" indent="-13208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9" indent="-14160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9104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01A2F11-32A0-4526-A5F7-F4382DA5B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" y="0"/>
            <a:ext cx="913924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24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9" indent="-13208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9" indent="-14160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4351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3BDE2E-2BCF-4140-945E-7D5610CDE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" y="0"/>
            <a:ext cx="9139244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24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9" indent="-13208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9" indent="-14160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99988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3909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373392" y="795662"/>
            <a:ext cx="3695884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81325" y="1954221"/>
            <a:ext cx="3245009" cy="979702"/>
          </a:xfrm>
        </p:spPr>
        <p:txBody>
          <a:bodyPr/>
          <a:lstStyle>
            <a:lvl1pPr>
              <a:defRPr sz="224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81325" y="3046159"/>
            <a:ext cx="3245009" cy="1046323"/>
          </a:xfrm>
        </p:spPr>
        <p:txBody>
          <a:bodyPr/>
          <a:lstStyle>
            <a:lvl1pPr marL="0" indent="0" algn="l">
              <a:spcAft>
                <a:spcPts val="900"/>
              </a:spcAft>
              <a:buNone/>
              <a:defRPr sz="1499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199" b="1">
                <a:solidFill>
                  <a:srgbClr val="404040"/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999368" y="5709060"/>
            <a:ext cx="6088405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346308" y="5605201"/>
            <a:ext cx="783397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368" y="6019189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9368" y="6216807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29A5E1BC-8F6B-43EF-9FF6-8242E7708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6307" y="5914642"/>
            <a:ext cx="431775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3F02F42-4916-4588-807F-4BB7367EB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69544" y="4960938"/>
            <a:ext cx="918684" cy="1435100"/>
            <a:chOff x="6529" y="3125"/>
            <a:chExt cx="772" cy="90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BD928C5-1C7D-4599-A7E9-8AB1B188C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7C281E8-2924-471F-A849-26C37A059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</p:grpSp>
    </p:spTree>
    <p:extLst>
      <p:ext uri="{BB962C8B-B14F-4D97-AF65-F5344CB8AC3E}">
        <p14:creationId xmlns:p14="http://schemas.microsoft.com/office/powerpoint/2010/main" val="1425911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>
          <a:xfrm>
            <a:off x="373392" y="5826613"/>
            <a:ext cx="2907003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291" y="2158329"/>
            <a:ext cx="2998765" cy="860400"/>
          </a:xfrm>
          <a:prstGeom prst="rect">
            <a:avLst/>
          </a:prstGeom>
        </p:spPr>
        <p:txBody>
          <a:bodyPr/>
          <a:lstStyle>
            <a:lvl1pPr>
              <a:defRPr sz="224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435" y="3200329"/>
            <a:ext cx="3013901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9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1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95BC52-A56D-4358-A294-750179EBB698}"/>
              </a:ext>
            </a:extLst>
          </p:cNvPr>
          <p:cNvGrpSpPr/>
          <p:nvPr userDrawn="1"/>
        </p:nvGrpSpPr>
        <p:grpSpPr>
          <a:xfrm>
            <a:off x="366834" y="876059"/>
            <a:ext cx="3639576" cy="3374475"/>
            <a:chOff x="6855933" y="899048"/>
            <a:chExt cx="4855295" cy="3374475"/>
          </a:xfrm>
          <a:solidFill>
            <a:schemeClr val="tx2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CBD2AD5-9A79-4CFE-A808-769ADC8898F3}"/>
                </a:ext>
              </a:extLst>
            </p:cNvPr>
            <p:cNvSpPr/>
            <p:nvPr/>
          </p:nvSpPr>
          <p:spPr>
            <a:xfrm>
              <a:off x="6855933" y="899048"/>
              <a:ext cx="4855295" cy="3374475"/>
            </a:xfrm>
            <a:custGeom>
              <a:avLst/>
              <a:gdLst>
                <a:gd name="connsiteX0" fmla="*/ 6731 w 4855294"/>
                <a:gd name="connsiteY0" fmla="*/ 863542 h 3374474"/>
                <a:gd name="connsiteX1" fmla="*/ 6731 w 4855294"/>
                <a:gd name="connsiteY1" fmla="*/ 3095901 h 3374474"/>
                <a:gd name="connsiteX2" fmla="*/ 145659 w 4855294"/>
                <a:gd name="connsiteY2" fmla="*/ 3095901 h 3374474"/>
                <a:gd name="connsiteX3" fmla="*/ 145659 w 4855294"/>
                <a:gd name="connsiteY3" fmla="*/ 988380 h 3374474"/>
                <a:gd name="connsiteX4" fmla="*/ 4715918 w 4855294"/>
                <a:gd name="connsiteY4" fmla="*/ 179673 h 3374474"/>
                <a:gd name="connsiteX5" fmla="*/ 4715918 w 4855294"/>
                <a:gd name="connsiteY5" fmla="*/ 3234829 h 3374474"/>
                <a:gd name="connsiteX6" fmla="*/ 840208 w 4855294"/>
                <a:gd name="connsiteY6" fmla="*/ 3234829 h 3374474"/>
                <a:gd name="connsiteX7" fmla="*/ 840208 w 4855294"/>
                <a:gd name="connsiteY7" fmla="*/ 3373757 h 3374474"/>
                <a:gd name="connsiteX8" fmla="*/ 4854846 w 4855294"/>
                <a:gd name="connsiteY8" fmla="*/ 3373757 h 3374474"/>
                <a:gd name="connsiteX9" fmla="*/ 4854846 w 4855294"/>
                <a:gd name="connsiteY9" fmla="*/ 6731 h 3374474"/>
                <a:gd name="connsiteX10" fmla="*/ 6731 w 4855294"/>
                <a:gd name="connsiteY10" fmla="*/ 863542 h 33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5294" h="3374474">
                  <a:moveTo>
                    <a:pt x="6731" y="863542"/>
                  </a:moveTo>
                  <a:lnTo>
                    <a:pt x="6731" y="3095901"/>
                  </a:lnTo>
                  <a:lnTo>
                    <a:pt x="145659" y="3095901"/>
                  </a:lnTo>
                  <a:lnTo>
                    <a:pt x="145659" y="988380"/>
                  </a:lnTo>
                  <a:lnTo>
                    <a:pt x="4715918" y="179673"/>
                  </a:lnTo>
                  <a:lnTo>
                    <a:pt x="4715918" y="3234829"/>
                  </a:lnTo>
                  <a:lnTo>
                    <a:pt x="840208" y="3234829"/>
                  </a:lnTo>
                  <a:lnTo>
                    <a:pt x="840208" y="3373757"/>
                  </a:lnTo>
                  <a:lnTo>
                    <a:pt x="4854846" y="3373757"/>
                  </a:lnTo>
                  <a:lnTo>
                    <a:pt x="4854846" y="6731"/>
                  </a:lnTo>
                  <a:lnTo>
                    <a:pt x="6731" y="86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49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E673CB-A779-4F64-B72D-93428DD2B26D}"/>
                </a:ext>
              </a:extLst>
            </p:cNvPr>
            <p:cNvSpPr/>
            <p:nvPr/>
          </p:nvSpPr>
          <p:spPr>
            <a:xfrm>
              <a:off x="6855933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49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8144C98-507D-403B-8819-FBBF64A82FA3}"/>
                </a:ext>
              </a:extLst>
            </p:cNvPr>
            <p:cNvSpPr/>
            <p:nvPr/>
          </p:nvSpPr>
          <p:spPr>
            <a:xfrm>
              <a:off x="7133789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49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1919CB3-2430-4DA6-BF41-59A1EF9C03CB}"/>
                </a:ext>
              </a:extLst>
            </p:cNvPr>
            <p:cNvSpPr/>
            <p:nvPr/>
          </p:nvSpPr>
          <p:spPr>
            <a:xfrm>
              <a:off x="7411555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49" dirty="0"/>
            </a:p>
          </p:txBody>
        </p:sp>
      </p:grpSp>
      <p:grpSp>
        <p:nvGrpSpPr>
          <p:cNvPr id="82" name="Group 4">
            <a:extLst>
              <a:ext uri="{FF2B5EF4-FFF2-40B4-BE49-F238E27FC236}">
                <a16:creationId xmlns:a16="http://schemas.microsoft.com/office/drawing/2014/main" id="{C5FADEE5-07C4-41A9-88D6-C6D2ED1362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69544" y="4960938"/>
            <a:ext cx="918684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5A2C465B-7D43-431D-A35E-50762E7696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AC35E6C1-71A8-4C9D-A1A5-682B0BD0A0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</p:grpSp>
    </p:spTree>
    <p:extLst>
      <p:ext uri="{BB962C8B-B14F-4D97-AF65-F5344CB8AC3E}">
        <p14:creationId xmlns:p14="http://schemas.microsoft.com/office/powerpoint/2010/main" val="4287329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>
          <a:xfrm>
            <a:off x="373392" y="5826613"/>
            <a:ext cx="2907003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708291" y="2158329"/>
            <a:ext cx="3586044" cy="860400"/>
          </a:xfrm>
          <a:prstGeom prst="rect">
            <a:avLst/>
          </a:prstGeom>
        </p:spPr>
        <p:txBody>
          <a:bodyPr/>
          <a:lstStyle>
            <a:lvl1pPr>
              <a:defRPr sz="224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708435" y="3200329"/>
            <a:ext cx="3604144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9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1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366834" y="723658"/>
            <a:ext cx="4258491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366834" y="4021756"/>
            <a:ext cx="113676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580721" y="4021756"/>
            <a:ext cx="113676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794519" y="4021756"/>
            <a:ext cx="113676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grpSp>
        <p:nvGrpSpPr>
          <p:cNvPr id="76" name="Group 4">
            <a:extLst>
              <a:ext uri="{FF2B5EF4-FFF2-40B4-BE49-F238E27FC236}">
                <a16:creationId xmlns:a16="http://schemas.microsoft.com/office/drawing/2014/main" id="{9D60B6B0-F7ED-4B9F-A77C-632AC4EA661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69544" y="4960938"/>
            <a:ext cx="918684" cy="1435100"/>
            <a:chOff x="6529" y="3125"/>
            <a:chExt cx="772" cy="904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CC1B45B9-64DF-4C5B-9711-FA69AD5370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BA55CB73-EE25-43B6-9720-855E16C4B1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</p:grpSp>
    </p:spTree>
    <p:extLst>
      <p:ext uri="{BB962C8B-B14F-4D97-AF65-F5344CB8AC3E}">
        <p14:creationId xmlns:p14="http://schemas.microsoft.com/office/powerpoint/2010/main" val="3528566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37921"/>
            <a:ext cx="3716193" cy="4267457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47311" y="3813288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7311" y="4055931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9865" y="3578084"/>
            <a:ext cx="583915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9866" y="1137921"/>
            <a:ext cx="409693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9866" y="1635009"/>
            <a:ext cx="4096935" cy="1611554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61012-3455-4F88-94AD-14869D2D540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A370AE8-5791-42C9-8C21-9CF7134D1D4C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FBA45-9D10-4CA1-B5FE-DF08BC4B79D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C45D8-BA71-4A92-82B2-C059AF6B670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84535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69FE1-2141-4E78-8B01-84E57EEF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D5EB-DEFD-48AB-A88F-6438635F6CA4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482B3-B946-42D6-98EA-72EE48EE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DD5AC-66F0-425C-A9DE-04845131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833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6139" y="1"/>
            <a:ext cx="2997862" cy="615610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5580410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7921"/>
            <a:ext cx="5471882" cy="873760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1" y="2311401"/>
            <a:ext cx="2683690" cy="384470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45392" y="2311402"/>
            <a:ext cx="2683690" cy="1254759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45392" y="4236721"/>
            <a:ext cx="2683690" cy="1944160"/>
          </a:xfrm>
        </p:spPr>
        <p:txBody>
          <a:bodyPr numCol="1"/>
          <a:lstStyle>
            <a:lvl1pPr marL="0" indent="0">
              <a:buNone/>
              <a:defRPr sz="134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578987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3C7F4-1F66-48B4-8A7F-96C64986A2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293FA5-D54B-4508-82BB-BEB484CC4644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F1198-1F5C-4C8B-A7E4-2658430FBC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A2D1B-5973-42E9-87B4-02C40C0EF1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72383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87414" cy="685799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94200"/>
            <a:ext cx="6665528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7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6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20418" y="907750"/>
            <a:ext cx="666552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571DE-086F-444C-976E-D386CED54C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7D1B2F7-0718-400F-90B9-394B2BE3DC15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8D09-F6E9-4981-B6E0-209D099207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170B6-45D3-4E0A-A799-1F973EAAC5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44281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357827" y="1488927"/>
            <a:ext cx="175287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8396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812" y="2526765"/>
            <a:ext cx="3966934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099" dirty="0" smtClean="0">
                <a:latin typeface="Georgia" panose="02040502050405020303" pitchFamily="18" charset="0"/>
              </a:defRPr>
            </a:lvl1pPr>
          </a:lstStyle>
          <a:p>
            <a:pPr marL="267319" lvl="0" indent="-267319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812" y="4632765"/>
            <a:ext cx="3966934" cy="316838"/>
          </a:xfrm>
        </p:spPr>
        <p:txBody>
          <a:bodyPr lIns="90000" tIns="46800" rIns="90000" bIns="46800"/>
          <a:lstStyle>
            <a:lvl1pPr marL="0" indent="0" algn="l" defTabSz="685434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199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267319" indent="0">
              <a:buNone/>
              <a:defRPr lang="en-US" sz="1499" smtClean="0">
                <a:latin typeface="+mn-lt"/>
              </a:defRPr>
            </a:lvl2pPr>
            <a:lvl3pPr>
              <a:defRPr lang="en-US" sz="1349" smtClean="0">
                <a:latin typeface="+mn-lt"/>
              </a:defRPr>
            </a:lvl3pPr>
            <a:lvl4pPr>
              <a:defRPr lang="en-US" sz="1199" smtClean="0">
                <a:latin typeface="+mn-lt"/>
              </a:defRPr>
            </a:lvl4pPr>
            <a:lvl5pPr>
              <a:defRPr lang="en-IN" sz="1199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812" y="4971442"/>
            <a:ext cx="3966934" cy="316838"/>
          </a:xfrm>
        </p:spPr>
        <p:txBody>
          <a:bodyPr lIns="90000" tIns="46800" rIns="90000" bIns="46800"/>
          <a:lstStyle>
            <a:lvl1pPr marL="0" indent="0" algn="l" defTabSz="685434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199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267319" indent="0">
              <a:buNone/>
              <a:defRPr lang="en-US" sz="1499" smtClean="0">
                <a:latin typeface="+mn-lt"/>
              </a:defRPr>
            </a:lvl2pPr>
            <a:lvl3pPr>
              <a:defRPr lang="en-US" sz="1349" smtClean="0">
                <a:latin typeface="+mn-lt"/>
              </a:defRPr>
            </a:lvl3pPr>
            <a:lvl4pPr>
              <a:defRPr lang="en-US" sz="1199" smtClean="0">
                <a:latin typeface="+mn-lt"/>
              </a:defRPr>
            </a:lvl4pPr>
            <a:lvl5pPr>
              <a:defRPr lang="en-IN" sz="1199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4086718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8533" y="2060235"/>
            <a:ext cx="3966934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099" dirty="0" smtClean="0">
                <a:latin typeface="Georgia" panose="02040502050405020303" pitchFamily="18" charset="0"/>
              </a:defRPr>
            </a:lvl1pPr>
          </a:lstStyle>
          <a:p>
            <a:pPr marL="267319" lvl="0" indent="-267319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533" y="5506678"/>
            <a:ext cx="3966934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1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267319" lvl="0" indent="-267319" algn="ctr">
              <a:spcBef>
                <a:spcPts val="0"/>
              </a:spcBef>
              <a:spcAft>
                <a:spcPts val="45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8533" y="5818717"/>
            <a:ext cx="3966934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1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267319" lvl="0" indent="-267319" algn="ctr">
              <a:spcBef>
                <a:spcPts val="0"/>
              </a:spcBef>
              <a:spcAft>
                <a:spcPts val="45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3695561" y="979788"/>
            <a:ext cx="175287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396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15343743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3659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9F631-BCA2-47E9-B382-A1254CE4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C882-A881-4260-AAAC-844B16F9678C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D1872-1F65-44DE-8D43-3328C27B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C50CF-7368-4D25-B2B5-360BA59E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8766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3830C-23AE-48E4-B9DE-E91E6CE0B8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1361EE7-DFEE-414F-B3DC-5DB03EF15E7F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F742A9-BF69-4BF2-966C-3D76FC687F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5F912-EBE8-413B-A241-0FB3A540BA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11052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B5C6B-B98B-4A4C-A8A7-B006989B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9845-C7A4-4150-B24B-DD81DE2D7277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F6675-2050-4038-B9E1-B80DB63D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4D6F3-1431-4069-B814-25584667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1594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7186E-D73E-46D0-965A-D83686BA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46B5-2A95-4A78-8EFA-3CFE00AFADD5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EF40EA-FE63-4D50-8C90-EC25A860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7420B-CF82-4784-8E9C-5C496E27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19730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D5E823-546D-4100-9D33-42F450A3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B22F-2B20-4843-8416-9051DA6FDC64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EA008-3E80-49A8-A128-C1EEB8A0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92330-2E70-49F4-A5DA-F82320E7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106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 Professional Accounting Futures 2019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247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304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1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7304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CD3F7-62DC-4CC4-8F34-C353DB087D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CE0D9C-07D8-49FC-A49C-4F98B480A5E7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2EC01-3D34-4D32-9B76-5269D1AA46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E1C2B-4DA4-468F-9976-85F6CBF82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18005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4" y="0"/>
            <a:ext cx="4476046" cy="6858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135" y="2578743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135" y="3840384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EABBDA-A77F-45A2-9996-90CD0EE5C38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2426A3F-B3E8-4480-9463-4E27D8D11866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83B36-3BA3-42B4-A811-65C0AF01A8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C98C-F30E-45BC-A1D9-67DB57119D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3086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3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0C2D9D-B0D7-494E-9184-FCD6E94AAC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3AAEBB3-7564-493B-8E44-143A8BF3AE15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FD91A-AB40-450B-8784-9A5D99C62D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E5F90-7113-4FA1-AFCF-3BC8EF0100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4671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5388A-86DF-494E-B137-EE20B7E1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F04C-3DD0-4111-94CC-B11DDDAF9904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7E548-6FF4-4D89-ADE0-60181F53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B0A8B-D001-432B-877C-21558412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0754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24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9" indent="-13208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9" indent="-14160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869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 Professional Accounting Futures 2019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42" Type="http://schemas.openxmlformats.org/officeDocument/2006/relationships/slideLayout" Target="../slideLayouts/slideLayout78.xml"/><Relationship Id="rId47" Type="http://schemas.openxmlformats.org/officeDocument/2006/relationships/slideLayout" Target="../slideLayouts/slideLayout83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slideLayout" Target="../slideLayouts/slideLayout76.xml"/><Relationship Id="rId45" Type="http://schemas.openxmlformats.org/officeDocument/2006/relationships/slideLayout" Target="../slideLayouts/slideLayout81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49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4" Type="http://schemas.openxmlformats.org/officeDocument/2006/relationships/slideLayout" Target="../slideLayouts/slideLayout80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43" Type="http://schemas.openxmlformats.org/officeDocument/2006/relationships/slideLayout" Target="../slideLayouts/slideLayout79.xml"/><Relationship Id="rId48" Type="http://schemas.openxmlformats.org/officeDocument/2006/relationships/slideLayout" Target="../slideLayouts/slideLayout84.xml"/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Relationship Id="rId4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56.xml"/><Relationship Id="rId41" Type="http://schemas.openxmlformats.org/officeDocument/2006/relationships/slideLayout" Target="../slideLayouts/slideLayout77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145152" tIns="72576" rIns="145152" bIns="725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145152" tIns="72576" rIns="145152" bIns="725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145152" tIns="72576" rIns="145152" bIns="72576" rtlCol="0" anchor="ctr"/>
          <a:lstStyle>
            <a:lvl1pPr algn="l">
              <a:defRPr sz="10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CC861-14F0-45C6-BEF4-700F2EBA601D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145152" tIns="72576" rIns="145152" bIns="72576" rtlCol="0" anchor="ctr"/>
          <a:lstStyle>
            <a:lvl1pPr algn="ctr">
              <a:defRPr sz="10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145152" tIns="72576" rIns="145152" bIns="72576" rtlCol="0" anchor="ctr"/>
          <a:lstStyle>
            <a:lvl1pPr algn="r">
              <a:defRPr sz="10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9AAE9-504B-427B-9B08-B5F77303D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3829" r:id="rId24"/>
    <p:sldLayoutId id="2147483830" r:id="rId25"/>
  </p:sldLayoutIdLst>
  <p:txStyles>
    <p:titleStyle>
      <a:lvl1pPr algn="ctr" defTabSz="816334" rtl="0" eaLnBrk="1" latinLnBrk="0" hangingPunct="1">
        <a:spcBef>
          <a:spcPct val="0"/>
        </a:spcBef>
        <a:buNone/>
        <a:defRPr sz="39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25" indent="-306125" algn="l" defTabSz="8163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68" kern="1200">
          <a:solidFill>
            <a:schemeClr val="tx1"/>
          </a:solidFill>
          <a:latin typeface="+mn-lt"/>
          <a:ea typeface="+mn-ea"/>
          <a:cs typeface="+mn-cs"/>
        </a:defRPr>
      </a:lvl1pPr>
      <a:lvl2pPr marL="663272" indent="-255105" algn="l" defTabSz="81633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75" kern="1200">
          <a:solidFill>
            <a:schemeClr val="tx1"/>
          </a:solidFill>
          <a:latin typeface="+mn-lt"/>
          <a:ea typeface="+mn-ea"/>
          <a:cs typeface="+mn-cs"/>
        </a:defRPr>
      </a:lvl2pPr>
      <a:lvl3pPr marL="1020417" indent="-204084" algn="l" defTabSz="8163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7" kern="1200">
          <a:solidFill>
            <a:schemeClr val="tx1"/>
          </a:solidFill>
          <a:latin typeface="+mn-lt"/>
          <a:ea typeface="+mn-ea"/>
          <a:cs typeface="+mn-cs"/>
        </a:defRPr>
      </a:lvl3pPr>
      <a:lvl4pPr marL="1428584" indent="-204084" algn="l" defTabSz="81633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52" indent="-204084" algn="l" defTabSz="816334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19" indent="-204084" algn="l" defTabSz="8163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85" indent="-204084" algn="l" defTabSz="8163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53" indent="-204084" algn="l" defTabSz="8163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20" indent="-204084" algn="l" defTabSz="8163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34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408167" algn="l" defTabSz="816334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2pPr>
      <a:lvl3pPr marL="816334" algn="l" defTabSz="816334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3pPr>
      <a:lvl4pPr marL="1224501" algn="l" defTabSz="816334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4pPr>
      <a:lvl5pPr marL="1632668" algn="l" defTabSz="816334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5pPr>
      <a:lvl6pPr marL="2040835" algn="l" defTabSz="816334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6pPr>
      <a:lvl7pPr marL="2449002" algn="l" defTabSz="816334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7pPr>
      <a:lvl8pPr marL="2857169" algn="l" defTabSz="816334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8pPr>
      <a:lvl9pPr marL="3265336" algn="l" defTabSz="816334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BA621AC-91DA-4716-A450-56540FA39C3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460938" y="6356350"/>
            <a:ext cx="227291" cy="311150"/>
            <a:chOff x="7110" y="4004"/>
            <a:chExt cx="191" cy="19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6E3EDA9-8EAC-419E-8C11-4E1E158AF7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BC9458B-8C2C-486A-8ADE-F22CCDC7E2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A4C4046-69B4-41DA-AA2E-E892AEC9A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</p:grp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600772EA-C6B0-4F5D-AA59-01C0858EF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1138" y="6471244"/>
            <a:ext cx="89297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685434" rtl="0" eaLnBrk="1" latinLnBrk="0" hangingPunct="1">
              <a:defRPr lang="en-IN" sz="6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89A61CBE-FBDD-48CA-B236-AF8D92935707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AC28FA70-87E4-49F4-AFDE-345AA28E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8126" y="6471244"/>
            <a:ext cx="231337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685434" rtl="0" eaLnBrk="1" latinLnBrk="0" hangingPunct="1">
              <a:defRPr lang="en-IN" sz="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B540F9A-D485-4BD0-B905-41F8A5259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2675" y="6471244"/>
            <a:ext cx="49704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685434" rtl="0" eaLnBrk="1" latinLnBrk="0" hangingPunct="1">
              <a:defRPr lang="en-IN" sz="6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206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56" r:id="rId21"/>
    <p:sldLayoutId id="2147483857" r:id="rId22"/>
    <p:sldLayoutId id="2147483858" r:id="rId23"/>
    <p:sldLayoutId id="2147483859" r:id="rId24"/>
    <p:sldLayoutId id="2147483860" r:id="rId25"/>
    <p:sldLayoutId id="2147483861" r:id="rId26"/>
    <p:sldLayoutId id="2147483862" r:id="rId27"/>
    <p:sldLayoutId id="2147483863" r:id="rId28"/>
    <p:sldLayoutId id="2147483865" r:id="rId29"/>
    <p:sldLayoutId id="2147483866" r:id="rId30"/>
    <p:sldLayoutId id="2147483867" r:id="rId31"/>
    <p:sldLayoutId id="2147483868" r:id="rId32"/>
    <p:sldLayoutId id="2147483869" r:id="rId33"/>
    <p:sldLayoutId id="2147483870" r:id="rId34"/>
    <p:sldLayoutId id="2147483871" r:id="rId35"/>
    <p:sldLayoutId id="2147483872" r:id="rId36"/>
    <p:sldLayoutId id="2147483873" r:id="rId37"/>
    <p:sldLayoutId id="2147483874" r:id="rId38"/>
    <p:sldLayoutId id="2147483875" r:id="rId39"/>
    <p:sldLayoutId id="2147483876" r:id="rId40"/>
    <p:sldLayoutId id="2147483877" r:id="rId41"/>
    <p:sldLayoutId id="2147483878" r:id="rId42"/>
    <p:sldLayoutId id="2147483879" r:id="rId43"/>
    <p:sldLayoutId id="2147483880" r:id="rId44"/>
    <p:sldLayoutId id="2147483881" r:id="rId45"/>
    <p:sldLayoutId id="2147483882" r:id="rId46"/>
    <p:sldLayoutId id="2147483883" r:id="rId47"/>
    <p:sldLayoutId id="2147483884" r:id="rId48"/>
  </p:sldLayoutIdLst>
  <p:hf hdr="0"/>
  <p:txStyles>
    <p:titleStyle>
      <a:lvl1pPr algn="l" defTabSz="685434" rtl="0" eaLnBrk="1" latinLnBrk="0" hangingPunct="1">
        <a:lnSpc>
          <a:spcPct val="85000"/>
        </a:lnSpc>
        <a:spcBef>
          <a:spcPct val="0"/>
        </a:spcBef>
        <a:buNone/>
        <a:defRPr sz="1799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267319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4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534639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34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801958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1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069277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04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336597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9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1884944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7661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378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096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1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34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51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68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86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03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02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73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66" y="346647"/>
            <a:ext cx="8229600" cy="1714202"/>
          </a:xfrm>
        </p:spPr>
        <p:txBody>
          <a:bodyPr>
            <a:noAutofit/>
          </a:bodyPr>
          <a:lstStyle/>
          <a:p>
            <a:r>
              <a:rPr lang="en-CA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PAC ANNUAL CONFERENCE</a:t>
            </a:r>
            <a:br>
              <a:rPr lang="en-US" sz="2800" dirty="0"/>
            </a:br>
            <a:r>
              <a:rPr lang="en-CA" sz="3600" b="1" cap="small" dirty="0">
                <a:latin typeface="Times New Roman" panose="02020603050405020304" pitchFamily="18" charset="0"/>
              </a:rPr>
              <a:t>Professional Accounting Futures</a:t>
            </a:r>
            <a:r>
              <a:rPr lang="en-CA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br>
              <a:rPr lang="en-CA" sz="2000" dirty="0">
                <a:solidFill>
                  <a:prstClr val="white"/>
                </a:solidFill>
                <a:latin typeface="Times New Roman" panose="02020603050405020304" pitchFamily="18" charset="0"/>
              </a:rPr>
            </a:br>
            <a:r>
              <a:rPr lang="en-CA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October 28, 2021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6892"/>
            <a:ext cx="8229600" cy="2448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Investor Challenges - Private Capital Perspective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dirty="0"/>
              <a:t>Jared Kalish </a:t>
            </a:r>
          </a:p>
          <a:p>
            <a:pPr marL="0" indent="0" algn="ctr">
              <a:buNone/>
            </a:pPr>
            <a:r>
              <a:rPr lang="en-US" dirty="0"/>
              <a:t>Partner, Private Equity, </a:t>
            </a:r>
            <a:r>
              <a:rPr lang="en-US" dirty="0" err="1"/>
              <a:t>FirePower</a:t>
            </a:r>
            <a:r>
              <a:rPr lang="en-US" dirty="0"/>
              <a:t> Capital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 descr="D:\My Docs\z Ryan's Stuff\Branding + Logos\PAC-logo-KO-red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70" y="5301208"/>
            <a:ext cx="5328592" cy="127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900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66" y="346647"/>
            <a:ext cx="8229600" cy="1714202"/>
          </a:xfrm>
        </p:spPr>
        <p:txBody>
          <a:bodyPr>
            <a:noAutofit/>
          </a:bodyPr>
          <a:lstStyle/>
          <a:p>
            <a:r>
              <a:rPr lang="en-CA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PAC ANNUAL CONFERENCE</a:t>
            </a:r>
            <a:br>
              <a:rPr lang="en-US" sz="2800" dirty="0"/>
            </a:br>
            <a:r>
              <a:rPr lang="en-CA" sz="3600" b="1" cap="small" dirty="0">
                <a:latin typeface="Times New Roman" panose="02020603050405020304" pitchFamily="18" charset="0"/>
              </a:rPr>
              <a:t>Professional Accounting Futures</a:t>
            </a:r>
            <a:r>
              <a:rPr lang="en-CA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br>
              <a:rPr lang="en-CA" sz="2000" dirty="0">
                <a:solidFill>
                  <a:prstClr val="white"/>
                </a:solidFill>
                <a:latin typeface="Times New Roman" panose="02020603050405020304" pitchFamily="18" charset="0"/>
              </a:rPr>
            </a:br>
            <a:r>
              <a:rPr lang="en-CA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October 28 &amp; 29, 2021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2448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Thank you for attending</a:t>
            </a:r>
            <a:br>
              <a:rPr lang="en-US" dirty="0"/>
            </a:br>
            <a:endParaRPr lang="en-US" sz="1200" dirty="0"/>
          </a:p>
          <a:p>
            <a:pPr marL="0" indent="0" algn="ctr">
              <a:buNone/>
            </a:pPr>
            <a:r>
              <a:rPr lang="en-US" dirty="0"/>
              <a:t>Visit our PAC website at </a:t>
            </a:r>
          </a:p>
          <a:p>
            <a:pPr marL="0" indent="0" algn="ctr">
              <a:buNone/>
            </a:pPr>
            <a:r>
              <a:rPr lang="en-US" dirty="0"/>
              <a:t>https://www.utm.utoronto.ca/pac/</a:t>
            </a:r>
            <a:br>
              <a:rPr lang="en-US" dirty="0"/>
            </a:br>
            <a:endParaRPr lang="en-US" sz="1200" dirty="0"/>
          </a:p>
          <a:p>
            <a:pPr marL="0" indent="0" algn="ctr">
              <a:buNone/>
            </a:pPr>
            <a:r>
              <a:rPr lang="en-US" dirty="0"/>
              <a:t>Please join us tomorrow</a:t>
            </a:r>
          </a:p>
        </p:txBody>
      </p:sp>
      <p:pic>
        <p:nvPicPr>
          <p:cNvPr id="1026" name="Picture 2" descr="D:\My Docs\z Ryan's Stuff\Branding + Logos\PAC-logo-KO-red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70" y="5301208"/>
            <a:ext cx="5328592" cy="127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7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738" y="3486636"/>
            <a:ext cx="8155925" cy="76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>
              <a:lnSpc>
                <a:spcPts val="2812"/>
              </a:lnSpc>
            </a:pPr>
            <a:r>
              <a:rPr lang="en-CA" sz="22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Accounting Futures Conference – 2021</a:t>
            </a:r>
          </a:p>
          <a:p>
            <a:pPr defTabSz="816334">
              <a:lnSpc>
                <a:spcPts val="2812"/>
              </a:lnSpc>
            </a:pPr>
            <a:r>
              <a:rPr lang="en-CA" sz="13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Accounting Centre – University of Toronto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73674" y="5062088"/>
            <a:ext cx="171433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5738" y="5143013"/>
            <a:ext cx="1585758" cy="207681"/>
          </a:xfrm>
          <a:prstGeom prst="rect">
            <a:avLst/>
          </a:prstGeom>
          <a:noFill/>
        </p:spPr>
        <p:txBody>
          <a:bodyPr wrap="square" lIns="51430" tIns="25715" rIns="51430" bIns="25715" rtlCol="0" anchor="t">
            <a:spAutoFit/>
          </a:bodyPr>
          <a:lstStyle/>
          <a:p>
            <a:pPr defTabSz="816334"/>
            <a:r>
              <a:rPr lang="en-US" sz="1012" b="1" dirty="0">
                <a:solidFill>
                  <a:prstClr val="white"/>
                </a:solidFill>
                <a:latin typeface="Calibri"/>
              </a:rPr>
              <a:t>October 2021</a:t>
            </a:r>
            <a:endParaRPr lang="en-US" sz="163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9602" y="5555844"/>
            <a:ext cx="1585758" cy="21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16334"/>
            <a:r>
              <a:rPr lang="en-US" sz="787">
                <a:solidFill>
                  <a:prstClr val="white"/>
                </a:solidFill>
                <a:latin typeface="Calibri"/>
              </a:rPr>
              <a:t>Confidential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653771D-FE5B-438E-9390-AD6171EE2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41" y="1110027"/>
            <a:ext cx="1585758" cy="6343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81205E-32AE-4126-BAD7-4221A3FEEDA3}"/>
              </a:ext>
            </a:extLst>
          </p:cNvPr>
          <p:cNvSpPr txBox="1"/>
          <p:nvPr/>
        </p:nvSpPr>
        <p:spPr>
          <a:xfrm>
            <a:off x="415738" y="4493020"/>
            <a:ext cx="8155925" cy="402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>
              <a:lnSpc>
                <a:spcPts val="2812"/>
              </a:lnSpc>
            </a:pPr>
            <a:r>
              <a:rPr lang="en-CA" sz="13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Jared Kalish</a:t>
            </a:r>
            <a:r>
              <a:rPr lang="en-CA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Partner, Private Capital</a:t>
            </a:r>
          </a:p>
        </p:txBody>
      </p:sp>
    </p:spTree>
    <p:extLst>
      <p:ext uri="{BB962C8B-B14F-4D97-AF65-F5344CB8AC3E}">
        <p14:creationId xmlns:p14="http://schemas.microsoft.com/office/powerpoint/2010/main" val="39350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93413" y="1832528"/>
            <a:ext cx="3771532" cy="76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/>
            <a:r>
              <a:rPr lang="en-CA" sz="1097" b="1">
                <a:solidFill>
                  <a:srgbClr val="4645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invest in and advise Canadian entrepreneurs, helping them complete mission-critical transactions. </a:t>
            </a:r>
          </a:p>
          <a:p>
            <a:pPr defTabSz="816334"/>
            <a:endParaRPr lang="en-CA" sz="1097" b="1">
              <a:solidFill>
                <a:srgbClr val="4645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16334"/>
            <a:r>
              <a:rPr lang="en-CA" sz="1097" b="1">
                <a:solidFill>
                  <a:srgbClr val="4645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core activities include: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4127" y="2885419"/>
            <a:ext cx="1028600" cy="81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/>
            <a:r>
              <a:rPr lang="en-US" sz="787" b="1" dirty="0">
                <a:solidFill>
                  <a:srgbClr val="464547"/>
                </a:solidFill>
                <a:latin typeface="Calibri"/>
              </a:rPr>
              <a:t>Private Capital:</a:t>
            </a:r>
          </a:p>
          <a:p>
            <a:pPr defTabSz="816334"/>
            <a:r>
              <a:rPr lang="en-US" sz="787" dirty="0">
                <a:solidFill>
                  <a:srgbClr val="464547"/>
                </a:solidFill>
                <a:latin typeface="Calibri"/>
              </a:rPr>
              <a:t> </a:t>
            </a:r>
          </a:p>
          <a:p>
            <a:pPr defTabSz="816334"/>
            <a:r>
              <a:rPr lang="en-US" sz="787" dirty="0">
                <a:solidFill>
                  <a:srgbClr val="464547"/>
                </a:solidFill>
                <a:latin typeface="Calibri"/>
              </a:rPr>
              <a:t>We invest capital in:</a:t>
            </a:r>
          </a:p>
          <a:p>
            <a:pPr marL="96423" indent="-96423" defTabSz="816334">
              <a:buFont typeface="Arial" panose="020B0604020202020204" pitchFamily="34" charset="0"/>
              <a:buChar char="•"/>
            </a:pPr>
            <a:r>
              <a:rPr lang="en-US" sz="787" dirty="0">
                <a:solidFill>
                  <a:srgbClr val="464547"/>
                </a:solidFill>
                <a:latin typeface="Calibri"/>
              </a:rPr>
              <a:t>Private debt</a:t>
            </a:r>
          </a:p>
          <a:p>
            <a:pPr marL="96423" indent="-96423" defTabSz="816334">
              <a:buFont typeface="Arial" panose="020B0604020202020204" pitchFamily="34" charset="0"/>
              <a:buChar char="•"/>
            </a:pPr>
            <a:r>
              <a:rPr lang="en-US" sz="787" dirty="0">
                <a:solidFill>
                  <a:srgbClr val="464547"/>
                </a:solidFill>
                <a:latin typeface="Calibri"/>
              </a:rPr>
              <a:t>Private equity</a:t>
            </a:r>
          </a:p>
          <a:p>
            <a:pPr defTabSz="816334"/>
            <a:endParaRPr lang="en-US" sz="787" dirty="0">
              <a:solidFill>
                <a:srgbClr val="464547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8770" y="4323668"/>
            <a:ext cx="1371466" cy="33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/>
            <a:r>
              <a:rPr lang="en-CA" sz="787">
                <a:solidFill>
                  <a:srgbClr val="464547"/>
                </a:solidFill>
                <a:latin typeface="Calibri"/>
              </a:rPr>
              <a:t>Closed deals since 2016</a:t>
            </a:r>
          </a:p>
          <a:p>
            <a:pPr defTabSz="816334"/>
            <a:r>
              <a:rPr lang="en-CA" sz="787">
                <a:solidFill>
                  <a:srgbClr val="464547"/>
                </a:solidFill>
                <a:latin typeface="Calibri"/>
              </a:rPr>
              <a:t>(as of August 31, 2021)</a:t>
            </a:r>
            <a:endParaRPr lang="en-US" sz="787">
              <a:solidFill>
                <a:srgbClr val="464547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8770" y="5381292"/>
            <a:ext cx="1371466" cy="33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/>
            <a:r>
              <a:rPr lang="en-CA" sz="787">
                <a:solidFill>
                  <a:srgbClr val="464547"/>
                </a:solidFill>
                <a:latin typeface="Calibri"/>
              </a:rPr>
              <a:t>Aggregate value of live deals </a:t>
            </a:r>
          </a:p>
          <a:p>
            <a:pPr defTabSz="816334"/>
            <a:r>
              <a:rPr lang="en-CA" sz="787">
                <a:solidFill>
                  <a:srgbClr val="464547"/>
                </a:solidFill>
                <a:latin typeface="Calibri"/>
              </a:rPr>
              <a:t>(as of August 31, 2021)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2698" y="3787034"/>
            <a:ext cx="900025" cy="69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/>
            <a:r>
              <a:rPr lang="en-US" sz="3937" b="1">
                <a:solidFill>
                  <a:srgbClr val="464547"/>
                </a:solidFill>
                <a:latin typeface="Calibri"/>
              </a:rPr>
              <a:t>41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74216" y="4823765"/>
            <a:ext cx="1899605" cy="69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/>
            <a:r>
              <a:rPr lang="en-US" sz="3937" b="1" baseline="30000">
                <a:solidFill>
                  <a:srgbClr val="464547"/>
                </a:solidFill>
                <a:latin typeface="Calibri"/>
              </a:rPr>
              <a:t>$</a:t>
            </a:r>
            <a:r>
              <a:rPr lang="en-US" sz="3937" b="1">
                <a:solidFill>
                  <a:srgbClr val="464547"/>
                </a:solidFill>
                <a:latin typeface="Calibri"/>
              </a:rPr>
              <a:t>795m</a:t>
            </a:r>
            <a:endParaRPr lang="en-US" sz="3937" b="1" dirty="0">
              <a:solidFill>
                <a:srgbClr val="464547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9554" y="4323668"/>
            <a:ext cx="1371466" cy="33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/>
            <a:r>
              <a:rPr lang="en-CA" sz="787">
                <a:solidFill>
                  <a:srgbClr val="464547"/>
                </a:solidFill>
                <a:latin typeface="Calibri"/>
              </a:rPr>
              <a:t>Closed deals since 2013</a:t>
            </a:r>
          </a:p>
          <a:p>
            <a:pPr defTabSz="816334"/>
            <a:r>
              <a:rPr lang="en-CA" sz="787">
                <a:solidFill>
                  <a:srgbClr val="464547"/>
                </a:solidFill>
                <a:latin typeface="Calibri"/>
              </a:rPr>
              <a:t>(as of August 31, 2021)</a:t>
            </a:r>
            <a:endParaRPr lang="en-US" sz="787">
              <a:solidFill>
                <a:srgbClr val="464547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9554" y="5381292"/>
            <a:ext cx="1783977" cy="33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/>
            <a:r>
              <a:rPr lang="en-CA" sz="787">
                <a:solidFill>
                  <a:srgbClr val="464547"/>
                </a:solidFill>
                <a:latin typeface="Calibri"/>
              </a:rPr>
              <a:t>Aggregate value of live engaged deals</a:t>
            </a:r>
          </a:p>
          <a:p>
            <a:pPr defTabSz="816334"/>
            <a:r>
              <a:rPr lang="en-CA" sz="787">
                <a:solidFill>
                  <a:srgbClr val="464547"/>
                </a:solidFill>
                <a:latin typeface="Calibri"/>
              </a:rPr>
              <a:t>(as of August 31, 2021)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43482" y="3787034"/>
            <a:ext cx="900025" cy="69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/>
            <a:r>
              <a:rPr lang="en-US" sz="3937" b="1">
                <a:solidFill>
                  <a:srgbClr val="464547"/>
                </a:solidFill>
                <a:latin typeface="Calibri"/>
              </a:rPr>
              <a:t>66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35000" y="4823765"/>
            <a:ext cx="1899605" cy="69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/>
            <a:r>
              <a:rPr lang="en-US" sz="3937" b="1" baseline="30000" dirty="0">
                <a:solidFill>
                  <a:srgbClr val="464547"/>
                </a:solidFill>
                <a:latin typeface="Calibri"/>
              </a:rPr>
              <a:t>$</a:t>
            </a:r>
            <a:r>
              <a:rPr lang="en-US" sz="3937" b="1" dirty="0">
                <a:solidFill>
                  <a:srgbClr val="464547"/>
                </a:solidFill>
                <a:latin typeface="Calibri"/>
              </a:rPr>
              <a:t>1.5b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61787" y="2885419"/>
            <a:ext cx="1615669" cy="94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/>
            <a:r>
              <a:rPr lang="en-US" sz="787" b="1">
                <a:solidFill>
                  <a:srgbClr val="464547"/>
                </a:solidFill>
                <a:latin typeface="Calibri"/>
              </a:rPr>
              <a:t>Advisory:</a:t>
            </a:r>
          </a:p>
          <a:p>
            <a:pPr defTabSz="816334"/>
            <a:r>
              <a:rPr lang="en-US" sz="787">
                <a:solidFill>
                  <a:srgbClr val="464547"/>
                </a:solidFill>
                <a:latin typeface="Calibri"/>
              </a:rPr>
              <a:t> </a:t>
            </a:r>
          </a:p>
          <a:p>
            <a:pPr defTabSz="816334"/>
            <a:r>
              <a:rPr lang="en-US" sz="787">
                <a:solidFill>
                  <a:srgbClr val="464547"/>
                </a:solidFill>
                <a:latin typeface="Calibri"/>
              </a:rPr>
              <a:t>We advise on:</a:t>
            </a:r>
          </a:p>
          <a:p>
            <a:pPr marL="96423" indent="-96423" defTabSz="816334">
              <a:buFont typeface="Arial" panose="020B0604020202020204" pitchFamily="34" charset="0"/>
              <a:buChar char="•"/>
            </a:pPr>
            <a:r>
              <a:rPr lang="en-US" sz="787">
                <a:solidFill>
                  <a:srgbClr val="464547"/>
                </a:solidFill>
                <a:latin typeface="Calibri"/>
              </a:rPr>
              <a:t>Sell-side M&amp;A</a:t>
            </a:r>
          </a:p>
          <a:p>
            <a:pPr marL="96423" indent="-96423" defTabSz="816334">
              <a:buFont typeface="Arial" panose="020B0604020202020204" pitchFamily="34" charset="0"/>
              <a:buChar char="•"/>
            </a:pPr>
            <a:r>
              <a:rPr lang="en-US" sz="787">
                <a:solidFill>
                  <a:srgbClr val="464547"/>
                </a:solidFill>
                <a:latin typeface="Calibri"/>
              </a:rPr>
              <a:t>Buy-side M&amp;A</a:t>
            </a:r>
          </a:p>
          <a:p>
            <a:pPr marL="96423" indent="-96423" defTabSz="816334">
              <a:buFont typeface="Arial" panose="020B0604020202020204" pitchFamily="34" charset="0"/>
              <a:buChar char="•"/>
            </a:pPr>
            <a:r>
              <a:rPr lang="en-US" sz="787">
                <a:solidFill>
                  <a:srgbClr val="464547"/>
                </a:solidFill>
                <a:latin typeface="Calibri"/>
              </a:rPr>
              <a:t>Data-driven strategic initiatives</a:t>
            </a:r>
          </a:p>
          <a:p>
            <a:pPr defTabSz="816334"/>
            <a:endParaRPr lang="en-US" sz="787">
              <a:solidFill>
                <a:srgbClr val="464547"/>
              </a:solidFill>
              <a:latin typeface="Calibr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184544" y="2914700"/>
            <a:ext cx="0" cy="2760874"/>
          </a:xfrm>
          <a:prstGeom prst="line">
            <a:avLst/>
          </a:prstGeom>
          <a:ln w="6350">
            <a:solidFill>
              <a:srgbClr val="B1B1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046986" y="3782581"/>
            <a:ext cx="1682189" cy="0"/>
          </a:xfrm>
          <a:prstGeom prst="line">
            <a:avLst/>
          </a:prstGeom>
          <a:ln w="6350">
            <a:solidFill>
              <a:srgbClr val="B1B1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046986" y="4748763"/>
            <a:ext cx="1682189" cy="0"/>
          </a:xfrm>
          <a:prstGeom prst="line">
            <a:avLst/>
          </a:prstGeom>
          <a:ln w="6350">
            <a:solidFill>
              <a:srgbClr val="B1B1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610448" y="3782581"/>
            <a:ext cx="1682189" cy="0"/>
          </a:xfrm>
          <a:prstGeom prst="line">
            <a:avLst/>
          </a:prstGeom>
          <a:ln w="6350">
            <a:solidFill>
              <a:srgbClr val="B1B1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610448" y="4748763"/>
            <a:ext cx="1682189" cy="0"/>
          </a:xfrm>
          <a:prstGeom prst="line">
            <a:avLst/>
          </a:prstGeom>
          <a:ln w="6350">
            <a:solidFill>
              <a:srgbClr val="B1B1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8470" y="2981879"/>
            <a:ext cx="270634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>
              <a:lnSpc>
                <a:spcPts val="1125"/>
              </a:lnSpc>
            </a:pPr>
            <a:r>
              <a:rPr lang="en-CA" sz="1012" b="1" dirty="0" err="1">
                <a:solidFill>
                  <a:srgbClr val="464547"/>
                </a:solidFill>
                <a:latin typeface="Calibri"/>
              </a:rPr>
              <a:t>FirePower</a:t>
            </a:r>
            <a:r>
              <a:rPr lang="en-CA" sz="1012" b="1" dirty="0">
                <a:solidFill>
                  <a:srgbClr val="464547"/>
                </a:solidFill>
                <a:latin typeface="Calibri"/>
              </a:rPr>
              <a:t> has created a unique ecosystem for mid-market entrepreneurs by bringing private capital and advisory under one roof.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68694" y="2916843"/>
            <a:ext cx="161836" cy="0"/>
          </a:xfrm>
          <a:prstGeom prst="line">
            <a:avLst/>
          </a:prstGeom>
          <a:ln w="38100">
            <a:solidFill>
              <a:srgbClr val="F04C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0595" y="2025390"/>
            <a:ext cx="3014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/>
            <a:r>
              <a:rPr lang="en-CA" b="1">
                <a:solidFill>
                  <a:srgbClr val="4645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 Capital and</a:t>
            </a:r>
          </a:p>
          <a:p>
            <a:pPr defTabSz="816334"/>
            <a:r>
              <a:rPr lang="en-CA" b="1">
                <a:solidFill>
                  <a:srgbClr val="4645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M&amp;A Advisory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5749" y="1843242"/>
            <a:ext cx="1947619" cy="219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/>
            <a:r>
              <a:rPr lang="en-CA" sz="827" b="1" i="1">
                <a:solidFill>
                  <a:srgbClr val="464547"/>
                </a:solidFill>
                <a:latin typeface="Calibri"/>
              </a:rPr>
              <a:t>An Introduction to </a:t>
            </a:r>
            <a:r>
              <a:rPr lang="en-CA" sz="827" b="1" i="1" err="1">
                <a:solidFill>
                  <a:srgbClr val="464547"/>
                </a:solidFill>
                <a:latin typeface="Calibri"/>
              </a:rPr>
              <a:t>FirePower</a:t>
            </a:r>
            <a:endParaRPr lang="en-CA" sz="827" b="1" i="1">
              <a:solidFill>
                <a:srgbClr val="46454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64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71984" y="1832528"/>
            <a:ext cx="3293521" cy="3564497"/>
          </a:xfrm>
          <a:prstGeom prst="rect">
            <a:avLst/>
          </a:prstGeom>
          <a:noFill/>
        </p:spPr>
        <p:txBody>
          <a:bodyPr wrap="square" lIns="51430" tIns="25715" rIns="0" bIns="25715" rtlCol="0" anchor="t">
            <a:spAutoFit/>
          </a:bodyPr>
          <a:lstStyle/>
          <a:p>
            <a:pPr defTabSz="816334"/>
            <a:r>
              <a:rPr lang="en-CA" sz="787" b="1" dirty="0">
                <a:solidFill>
                  <a:srgbClr val="464547"/>
                </a:solidFill>
                <a:latin typeface="Calibri"/>
              </a:rPr>
              <a:t>Our view is that an increasing proportion of growth companies </a:t>
            </a:r>
          </a:p>
          <a:p>
            <a:pPr defTabSz="816334"/>
            <a:r>
              <a:rPr lang="en-CA" sz="787" b="1" dirty="0">
                <a:solidFill>
                  <a:srgbClr val="464547"/>
                </a:solidFill>
                <a:latin typeface="Calibri"/>
              </a:rPr>
              <a:t>don’t have significant tangible assets:</a:t>
            </a:r>
          </a:p>
          <a:p>
            <a:pPr defTabSz="816334"/>
            <a:endParaRPr lang="en-US" sz="787" dirty="0">
              <a:solidFill>
                <a:srgbClr val="464547"/>
              </a:solidFill>
              <a:latin typeface="Calibri"/>
            </a:endParaRPr>
          </a:p>
          <a:p>
            <a:pPr marL="99995" indent="-99995" defTabSz="816334">
              <a:buSzPct val="105000"/>
              <a:buFont typeface="Calibri" panose="020F0502020204030204" pitchFamily="34" charset="0"/>
              <a:buChar char="•"/>
            </a:pPr>
            <a:r>
              <a:rPr lang="en-CA" sz="787" dirty="0">
                <a:solidFill>
                  <a:srgbClr val="464547"/>
                </a:solidFill>
                <a:latin typeface="Calibri"/>
              </a:rPr>
              <a:t>Technology businesses.</a:t>
            </a:r>
          </a:p>
          <a:p>
            <a:pPr marL="99995" indent="-99995" defTabSz="816334">
              <a:buSzPct val="105000"/>
              <a:buFont typeface="Calibri" panose="020F0502020204030204" pitchFamily="34" charset="0"/>
              <a:buChar char="•"/>
            </a:pPr>
            <a:r>
              <a:rPr lang="en-CA" sz="787" dirty="0">
                <a:solidFill>
                  <a:srgbClr val="464547"/>
                </a:solidFill>
                <a:latin typeface="Calibri"/>
              </a:rPr>
              <a:t>Service businesses (including “technology-enabled” businesses).</a:t>
            </a:r>
          </a:p>
          <a:p>
            <a:pPr marL="99995" indent="-99995" defTabSz="816334">
              <a:buSzPct val="105000"/>
              <a:buFont typeface="Calibri" panose="020F0502020204030204" pitchFamily="34" charset="0"/>
              <a:buChar char="•"/>
            </a:pPr>
            <a:r>
              <a:rPr lang="en-CA" sz="787" dirty="0">
                <a:solidFill>
                  <a:srgbClr val="464547"/>
                </a:solidFill>
                <a:latin typeface="Calibri"/>
              </a:rPr>
              <a:t>Other businesses utilizing outsourced providers to reduce capex.</a:t>
            </a:r>
          </a:p>
          <a:p>
            <a:pPr marL="99995" indent="-99995" defTabSz="816334">
              <a:buSzPct val="105000"/>
              <a:buFont typeface="Calibri" panose="020F0502020204030204" pitchFamily="34" charset="0"/>
              <a:buChar char="•"/>
            </a:pPr>
            <a:r>
              <a:rPr lang="en-CA" sz="787" dirty="0">
                <a:solidFill>
                  <a:srgbClr val="464547"/>
                </a:solidFill>
                <a:latin typeface="Calibri"/>
              </a:rPr>
              <a:t>These companies generally lack a tangible collateral base which creates challenges for traditional lenders.</a:t>
            </a:r>
          </a:p>
          <a:p>
            <a:pPr defTabSz="816334"/>
            <a:endParaRPr lang="en-CA" sz="787" b="1" dirty="0">
              <a:solidFill>
                <a:srgbClr val="464547"/>
              </a:solidFill>
              <a:latin typeface="Calibri"/>
            </a:endParaRPr>
          </a:p>
          <a:p>
            <a:pPr defTabSz="816334"/>
            <a:endParaRPr lang="en-CA" sz="787" b="1" dirty="0">
              <a:solidFill>
                <a:srgbClr val="464547"/>
              </a:solidFill>
              <a:latin typeface="Calibri"/>
            </a:endParaRPr>
          </a:p>
          <a:p>
            <a:pPr defTabSz="816334"/>
            <a:endParaRPr lang="en-CA" sz="787" b="1" dirty="0">
              <a:solidFill>
                <a:srgbClr val="464547"/>
              </a:solidFill>
              <a:latin typeface="Calibri"/>
            </a:endParaRPr>
          </a:p>
          <a:p>
            <a:pPr defTabSz="816334"/>
            <a:r>
              <a:rPr lang="en-CA" sz="787" b="1" dirty="0">
                <a:solidFill>
                  <a:srgbClr val="464547"/>
                </a:solidFill>
                <a:latin typeface="Calibri"/>
              </a:rPr>
              <a:t>Growth spending impacts debt service ratios:</a:t>
            </a:r>
          </a:p>
          <a:p>
            <a:pPr defTabSz="816334"/>
            <a:endParaRPr lang="en-US" sz="787" dirty="0">
              <a:solidFill>
                <a:srgbClr val="464547"/>
              </a:solidFill>
              <a:latin typeface="Calibri"/>
            </a:endParaRPr>
          </a:p>
          <a:p>
            <a:pPr marL="99995" indent="-99995" defTabSz="816334">
              <a:buSzPct val="105000"/>
              <a:buFont typeface="Calibri" panose="020F0502020204030204" pitchFamily="34" charset="0"/>
              <a:buChar char="•"/>
            </a:pPr>
            <a:r>
              <a:rPr lang="en-CA" sz="787" dirty="0">
                <a:solidFill>
                  <a:srgbClr val="464547"/>
                </a:solidFill>
                <a:latin typeface="Calibri"/>
              </a:rPr>
              <a:t>Many businesses invest in tech, people and marketing, reducing EBITDA, thereby constraining traditional debt capacity. </a:t>
            </a:r>
          </a:p>
          <a:p>
            <a:pPr marL="99995" indent="-99995" defTabSz="816334">
              <a:buSzPct val="105000"/>
              <a:buFont typeface="Calibri" panose="020F0502020204030204" pitchFamily="34" charset="0"/>
              <a:buChar char="•"/>
            </a:pPr>
            <a:r>
              <a:rPr lang="en-CA" sz="787" dirty="0">
                <a:solidFill>
                  <a:srgbClr val="464547"/>
                </a:solidFill>
                <a:latin typeface="Calibri"/>
              </a:rPr>
              <a:t>Even when spending is clearly generating ROI, debt service cover ratios are negatively impacted.</a:t>
            </a:r>
          </a:p>
          <a:p>
            <a:pPr defTabSz="816334"/>
            <a:endParaRPr lang="en-CA" sz="787" dirty="0">
              <a:solidFill>
                <a:srgbClr val="464547"/>
              </a:solidFill>
              <a:latin typeface="Calibri"/>
            </a:endParaRPr>
          </a:p>
          <a:p>
            <a:pPr defTabSz="816334"/>
            <a:endParaRPr lang="en-CA" sz="787" dirty="0">
              <a:solidFill>
                <a:srgbClr val="464547"/>
              </a:solidFill>
              <a:latin typeface="Calibri"/>
            </a:endParaRPr>
          </a:p>
          <a:p>
            <a:pPr defTabSz="816334"/>
            <a:endParaRPr lang="en-CA" sz="787" dirty="0">
              <a:solidFill>
                <a:srgbClr val="464547"/>
              </a:solidFill>
              <a:latin typeface="Calibri"/>
            </a:endParaRPr>
          </a:p>
          <a:p>
            <a:pPr defTabSz="816334"/>
            <a:r>
              <a:rPr lang="en-CA" sz="787" b="1" dirty="0">
                <a:solidFill>
                  <a:srgbClr val="464547"/>
                </a:solidFill>
                <a:latin typeface="Calibri"/>
              </a:rPr>
              <a:t>Increasing disconnect between enterprise value and debt </a:t>
            </a:r>
          </a:p>
          <a:p>
            <a:pPr defTabSz="816334"/>
            <a:r>
              <a:rPr lang="en-CA" sz="787" b="1" dirty="0">
                <a:solidFill>
                  <a:srgbClr val="464547"/>
                </a:solidFill>
                <a:latin typeface="Calibri"/>
              </a:rPr>
              <a:t>carrying capacity:</a:t>
            </a:r>
          </a:p>
          <a:p>
            <a:pPr defTabSz="816334"/>
            <a:endParaRPr lang="en-CA" sz="787" dirty="0">
              <a:solidFill>
                <a:srgbClr val="464547"/>
              </a:solidFill>
              <a:latin typeface="Calibri"/>
            </a:endParaRPr>
          </a:p>
          <a:p>
            <a:pPr marL="99995" indent="-99995" defTabSz="816334">
              <a:buSzPct val="105000"/>
              <a:buFont typeface="Calibri" panose="020F0502020204030204" pitchFamily="34" charset="0"/>
              <a:buChar char="•"/>
            </a:pPr>
            <a:r>
              <a:rPr lang="en-CA" sz="787" dirty="0">
                <a:solidFill>
                  <a:srgbClr val="464547"/>
                </a:solidFill>
                <a:latin typeface="Calibri"/>
              </a:rPr>
              <a:t>Increasingly, for fast growing companies, enterprise value is determined as a multiple of revenue.</a:t>
            </a:r>
          </a:p>
          <a:p>
            <a:pPr marL="99995" indent="-99995" defTabSz="816334">
              <a:buSzPct val="105000"/>
              <a:buFont typeface="Calibri" panose="020F0502020204030204" pitchFamily="34" charset="0"/>
              <a:buChar char="•"/>
            </a:pPr>
            <a:r>
              <a:rPr lang="en-CA" sz="787" dirty="0">
                <a:solidFill>
                  <a:srgbClr val="464547"/>
                </a:solidFill>
                <a:latin typeface="Calibri"/>
              </a:rPr>
              <a:t>Entrepreneurs are incentivized to drive future revenue (at the expense of today’s earnings).</a:t>
            </a:r>
          </a:p>
          <a:p>
            <a:pPr marL="99995" indent="-99995" defTabSz="816334">
              <a:buSzPct val="105000"/>
              <a:buFont typeface="Calibri" panose="020F0502020204030204" pitchFamily="34" charset="0"/>
              <a:buChar char="•"/>
            </a:pPr>
            <a:r>
              <a:rPr lang="en-CA" sz="787" dirty="0">
                <a:solidFill>
                  <a:srgbClr val="464547"/>
                </a:solidFill>
                <a:latin typeface="Calibri"/>
              </a:rPr>
              <a:t>However, traditional debt carrying capacity is largely determined as a multiple of earnings.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613" y="3408050"/>
            <a:ext cx="313493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>
              <a:lnSpc>
                <a:spcPts val="1125"/>
              </a:lnSpc>
            </a:pPr>
            <a:r>
              <a:rPr lang="en-CA" sz="1012" b="1" dirty="0" err="1">
                <a:solidFill>
                  <a:srgbClr val="464547"/>
                </a:solidFill>
                <a:latin typeface="Calibri"/>
              </a:rPr>
              <a:t>FirePower</a:t>
            </a:r>
            <a:r>
              <a:rPr lang="en-CA" sz="1012" b="1" dirty="0">
                <a:solidFill>
                  <a:srgbClr val="464547"/>
                </a:solidFill>
                <a:latin typeface="Calibri"/>
              </a:rPr>
              <a:t> is a specialist lender to asset-lite Canadian lower-middle-market companies that face challenges securing growth capital.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5838" y="3343014"/>
            <a:ext cx="161836" cy="0"/>
          </a:xfrm>
          <a:prstGeom prst="line">
            <a:avLst/>
          </a:prstGeom>
          <a:ln w="38100">
            <a:solidFill>
              <a:srgbClr val="F04C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7738" y="2451561"/>
            <a:ext cx="3014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/>
            <a:r>
              <a:rPr lang="en-CA" b="1" dirty="0">
                <a:solidFill>
                  <a:srgbClr val="4645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Today, Spending on Growth </a:t>
            </a:r>
          </a:p>
          <a:p>
            <a:pPr defTabSz="816334"/>
            <a:r>
              <a:rPr lang="en-CA" b="1" dirty="0">
                <a:solidFill>
                  <a:srgbClr val="4645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Constrains Debt Capacity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4D42C2-EC2A-4012-96EB-D21CAA781EE5}"/>
              </a:ext>
            </a:extLst>
          </p:cNvPr>
          <p:cNvSpPr txBox="1"/>
          <p:nvPr/>
        </p:nvSpPr>
        <p:spPr>
          <a:xfrm>
            <a:off x="412892" y="1832528"/>
            <a:ext cx="1947619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/>
            <a:r>
              <a:rPr lang="en-CA" sz="1125" b="1" dirty="0">
                <a:solidFill>
                  <a:srgbClr val="4645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 Debt</a:t>
            </a:r>
          </a:p>
        </p:txBody>
      </p:sp>
    </p:spTree>
    <p:extLst>
      <p:ext uri="{BB962C8B-B14F-4D97-AF65-F5344CB8AC3E}">
        <p14:creationId xmlns:p14="http://schemas.microsoft.com/office/powerpoint/2010/main" val="981080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59183953-614E-4984-8D7A-643028502638}"/>
              </a:ext>
            </a:extLst>
          </p:cNvPr>
          <p:cNvSpPr txBox="1"/>
          <p:nvPr/>
        </p:nvSpPr>
        <p:spPr>
          <a:xfrm>
            <a:off x="425613" y="3452771"/>
            <a:ext cx="313493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>
              <a:lnSpc>
                <a:spcPts val="1125"/>
              </a:lnSpc>
            </a:pPr>
            <a:r>
              <a:rPr lang="en-CA" sz="1012" b="1" dirty="0" err="1">
                <a:solidFill>
                  <a:srgbClr val="464547"/>
                </a:solidFill>
                <a:latin typeface="Calibri"/>
              </a:rPr>
              <a:t>FirePower</a:t>
            </a:r>
            <a:r>
              <a:rPr lang="en-CA" sz="1012" b="1" dirty="0">
                <a:solidFill>
                  <a:srgbClr val="464547"/>
                </a:solidFill>
                <a:latin typeface="Calibri"/>
              </a:rPr>
              <a:t> is an active majority investor in $1m - $10m EBITDA businesses with centralized finance, strategic and operational support for our portfolio companies.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101C8DB-E48F-438F-BED4-47A34CF8D499}"/>
              </a:ext>
            </a:extLst>
          </p:cNvPr>
          <p:cNvCxnSpPr/>
          <p:nvPr/>
        </p:nvCxnSpPr>
        <p:spPr>
          <a:xfrm>
            <a:off x="485838" y="3395189"/>
            <a:ext cx="161836" cy="0"/>
          </a:xfrm>
          <a:prstGeom prst="line">
            <a:avLst/>
          </a:prstGeom>
          <a:ln w="38100">
            <a:solidFill>
              <a:srgbClr val="F04C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9BC09C7-BFA6-4ADA-9D66-FAD3B46A0785}"/>
              </a:ext>
            </a:extLst>
          </p:cNvPr>
          <p:cNvSpPr txBox="1"/>
          <p:nvPr/>
        </p:nvSpPr>
        <p:spPr>
          <a:xfrm>
            <a:off x="417738" y="2451561"/>
            <a:ext cx="3134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/>
            <a:r>
              <a:rPr lang="en-CA" b="1" dirty="0">
                <a:solidFill>
                  <a:srgbClr val="4645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want to go fast, go alone. If you want to go far, go together – </a:t>
            </a:r>
            <a:r>
              <a:rPr lang="en-CA" sz="1350" b="1" dirty="0">
                <a:solidFill>
                  <a:srgbClr val="4645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African Proverb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197C51C-B5A2-4B26-9DA4-BCFFB2877950}"/>
              </a:ext>
            </a:extLst>
          </p:cNvPr>
          <p:cNvSpPr txBox="1"/>
          <p:nvPr/>
        </p:nvSpPr>
        <p:spPr>
          <a:xfrm>
            <a:off x="417738" y="1832528"/>
            <a:ext cx="1947619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/>
            <a:r>
              <a:rPr lang="en-CA" sz="1125" b="1" dirty="0">
                <a:solidFill>
                  <a:srgbClr val="4645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 Equity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FC14FDE-B08F-4F67-87A2-48217220B451}"/>
              </a:ext>
            </a:extLst>
          </p:cNvPr>
          <p:cNvSpPr txBox="1"/>
          <p:nvPr/>
        </p:nvSpPr>
        <p:spPr>
          <a:xfrm>
            <a:off x="3971983" y="1832528"/>
            <a:ext cx="3289376" cy="3806743"/>
          </a:xfrm>
          <a:prstGeom prst="rect">
            <a:avLst/>
          </a:prstGeom>
          <a:noFill/>
        </p:spPr>
        <p:txBody>
          <a:bodyPr wrap="square" lIns="51430" tIns="25715" rIns="51430" bIns="25715" rtlCol="0" anchor="t">
            <a:spAutoFit/>
          </a:bodyPr>
          <a:lstStyle/>
          <a:p>
            <a:pPr defTabSz="816334"/>
            <a:r>
              <a:rPr lang="en-CA" sz="787" b="1" dirty="0">
                <a:solidFill>
                  <a:prstClr val="black"/>
                </a:solidFill>
                <a:latin typeface="Calibri"/>
              </a:rPr>
              <a:t>We see opportunity in the following situations:</a:t>
            </a:r>
          </a:p>
          <a:p>
            <a:pPr defTabSz="816334"/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defTabSz="816334"/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marL="160706" indent="-160706" defTabSz="816334">
              <a:buFont typeface="Calibri" panose="020F0502020204030204" pitchFamily="34" charset="0"/>
              <a:buChar char="•"/>
            </a:pPr>
            <a:r>
              <a:rPr lang="en-US" sz="787" dirty="0">
                <a:solidFill>
                  <a:prstClr val="black"/>
                </a:solidFill>
                <a:latin typeface="Calibri"/>
              </a:rPr>
              <a:t>Owners are not comfortable transitioning the business to the next generation</a:t>
            </a:r>
          </a:p>
          <a:p>
            <a:pPr marL="160706" indent="-160706" defTabSz="816334">
              <a:buFont typeface="Calibri" panose="020F0502020204030204" pitchFamily="34" charset="0"/>
              <a:buChar char="•"/>
            </a:pPr>
            <a:r>
              <a:rPr lang="en-US" sz="787" dirty="0">
                <a:solidFill>
                  <a:prstClr val="black"/>
                </a:solidFill>
                <a:latin typeface="Calibri"/>
              </a:rPr>
              <a:t>Kids are not interested in running the business </a:t>
            </a:r>
          </a:p>
          <a:p>
            <a:pPr marL="160706" indent="-160706" defTabSz="816334">
              <a:buFont typeface="Calibri" panose="020F0502020204030204" pitchFamily="34" charset="0"/>
              <a:buChar char="•"/>
            </a:pPr>
            <a:r>
              <a:rPr lang="en-US" sz="787" dirty="0">
                <a:solidFill>
                  <a:prstClr val="black"/>
                </a:solidFill>
                <a:latin typeface="Calibri"/>
              </a:rPr>
              <a:t>Owners and management teams are not aligned on the future</a:t>
            </a:r>
          </a:p>
          <a:p>
            <a:pPr marL="160706" indent="-160706" defTabSz="816334">
              <a:buFont typeface="Calibri" panose="020F0502020204030204" pitchFamily="34" charset="0"/>
              <a:buChar char="•"/>
            </a:pPr>
            <a:r>
              <a:rPr lang="en-US" sz="787" dirty="0">
                <a:solidFill>
                  <a:prstClr val="black"/>
                </a:solidFill>
                <a:latin typeface="Calibri"/>
              </a:rPr>
              <a:t>Owners are nervous to extend themselves outside their comfort zone </a:t>
            </a:r>
          </a:p>
          <a:p>
            <a:pPr marL="160706" indent="-160706" defTabSz="816334">
              <a:buFont typeface="Calibri" panose="020F0502020204030204" pitchFamily="34" charset="0"/>
              <a:buChar char="•"/>
            </a:pPr>
            <a:r>
              <a:rPr lang="en-US" sz="787" dirty="0">
                <a:solidFill>
                  <a:prstClr val="black"/>
                </a:solidFill>
                <a:latin typeface="Calibri"/>
              </a:rPr>
              <a:t>Owners are looking for liquidity to invest in other ventures </a:t>
            </a:r>
          </a:p>
          <a:p>
            <a:pPr defTabSz="816334"/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defTabSz="816334"/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defTabSz="816334"/>
            <a:r>
              <a:rPr lang="en-CA" sz="787" b="1" dirty="0">
                <a:solidFill>
                  <a:prstClr val="black"/>
                </a:solidFill>
                <a:latin typeface="Calibri"/>
              </a:rPr>
              <a:t>Creativity in our solutions provides a seat at many tables:</a:t>
            </a:r>
          </a:p>
          <a:p>
            <a:pPr defTabSz="816334"/>
            <a:endParaRPr lang="en-CA" sz="787" b="1" dirty="0">
              <a:solidFill>
                <a:prstClr val="black"/>
              </a:solidFill>
              <a:latin typeface="Calibri"/>
            </a:endParaRPr>
          </a:p>
          <a:p>
            <a:pPr defTabSz="816334"/>
            <a:endParaRPr lang="en-CA" sz="787" b="1" dirty="0">
              <a:solidFill>
                <a:prstClr val="black"/>
              </a:solidFill>
              <a:latin typeface="Calibri"/>
            </a:endParaRPr>
          </a:p>
          <a:p>
            <a:pPr marL="160706" indent="-160706" defTabSz="816334">
              <a:buFont typeface="Calibri" panose="020F0502020204030204" pitchFamily="34" charset="0"/>
              <a:buChar char="•"/>
            </a:pPr>
            <a:r>
              <a:rPr lang="en-US" sz="787" dirty="0">
                <a:solidFill>
                  <a:prstClr val="black"/>
                </a:solidFill>
                <a:latin typeface="Calibri"/>
              </a:rPr>
              <a:t>PE acquirers generally ignore this size bracket </a:t>
            </a:r>
          </a:p>
          <a:p>
            <a:pPr marL="160706" indent="-160706" defTabSz="816334">
              <a:buFont typeface="Calibri" panose="020F0502020204030204" pitchFamily="34" charset="0"/>
              <a:buChar char="•"/>
            </a:pPr>
            <a:r>
              <a:rPr lang="en-US" sz="787" dirty="0">
                <a:solidFill>
                  <a:prstClr val="black"/>
                </a:solidFill>
                <a:latin typeface="Calibri"/>
              </a:rPr>
              <a:t>Owners look at how operational expertise can help scale to the next level</a:t>
            </a:r>
          </a:p>
          <a:p>
            <a:pPr marL="160706" indent="-160706" defTabSz="816334">
              <a:buFont typeface="Calibri" panose="020F0502020204030204" pitchFamily="34" charset="0"/>
              <a:buChar char="•"/>
            </a:pPr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defTabSz="816334"/>
            <a:endParaRPr lang="en-CA" sz="787" dirty="0">
              <a:solidFill>
                <a:prstClr val="black"/>
              </a:solidFill>
              <a:latin typeface="Calibri"/>
            </a:endParaRPr>
          </a:p>
          <a:p>
            <a:pPr defTabSz="816334"/>
            <a:r>
              <a:rPr lang="en-CA" sz="787" b="1" dirty="0">
                <a:solidFill>
                  <a:prstClr val="black"/>
                </a:solidFill>
                <a:latin typeface="Calibri"/>
              </a:rPr>
              <a:t>Distressed companies present special opportunities:</a:t>
            </a:r>
          </a:p>
          <a:p>
            <a:pPr defTabSz="816334"/>
            <a:endParaRPr lang="en-CA" sz="787" b="1" dirty="0">
              <a:solidFill>
                <a:prstClr val="black"/>
              </a:solidFill>
              <a:latin typeface="Calibri"/>
            </a:endParaRPr>
          </a:p>
          <a:p>
            <a:pPr defTabSz="816334"/>
            <a:endParaRPr lang="en-CA" sz="787" b="1" dirty="0">
              <a:solidFill>
                <a:prstClr val="black"/>
              </a:solidFill>
              <a:latin typeface="Calibri"/>
            </a:endParaRPr>
          </a:p>
          <a:p>
            <a:pPr marL="160706" indent="-160706" defTabSz="816334">
              <a:buFont typeface="Calibri" panose="020F0502020204030204" pitchFamily="34" charset="0"/>
              <a:buChar char="•"/>
            </a:pPr>
            <a:r>
              <a:rPr lang="en-US" sz="787" dirty="0">
                <a:solidFill>
                  <a:prstClr val="black"/>
                </a:solidFill>
                <a:latin typeface="Calibri"/>
              </a:rPr>
              <a:t>White Knight approach – never hostile</a:t>
            </a:r>
          </a:p>
          <a:p>
            <a:pPr marL="160706" indent="-160706" defTabSz="816334">
              <a:buFont typeface="Calibri" panose="020F0502020204030204" pitchFamily="34" charset="0"/>
              <a:buChar char="•"/>
            </a:pPr>
            <a:r>
              <a:rPr lang="en-US" sz="787" dirty="0">
                <a:solidFill>
                  <a:prstClr val="black"/>
                </a:solidFill>
                <a:latin typeface="Calibri"/>
              </a:rPr>
              <a:t>Core management requires strong strategic, mental, and motivational support to re-energize and execute a turn-around</a:t>
            </a:r>
          </a:p>
          <a:p>
            <a:pPr marL="160706" indent="-160706" defTabSz="816334">
              <a:buFont typeface="Calibri" panose="020F0502020204030204" pitchFamily="34" charset="0"/>
              <a:buChar char="•"/>
            </a:pPr>
            <a:r>
              <a:rPr lang="en-US" sz="787" dirty="0">
                <a:solidFill>
                  <a:prstClr val="black"/>
                </a:solidFill>
                <a:latin typeface="Calibri"/>
              </a:rPr>
              <a:t>Hands-on approach provides comfort to senior lenders</a:t>
            </a:r>
          </a:p>
          <a:p>
            <a:pPr marL="160706" indent="-160706" defTabSz="816334">
              <a:buFont typeface="Calibri" panose="020F0502020204030204" pitchFamily="34" charset="0"/>
              <a:buChar char="•"/>
            </a:pPr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defTabSz="816334"/>
            <a:r>
              <a:rPr lang="en-US" sz="787" b="1" i="1" dirty="0">
                <a:solidFill>
                  <a:prstClr val="black"/>
                </a:solidFill>
                <a:latin typeface="Calibri"/>
              </a:rPr>
              <a:t>Strong track record of success – we believe our capital and active involvement in the operations of the business significantly increases the probability of success</a:t>
            </a:r>
          </a:p>
          <a:p>
            <a:pPr marL="160706" indent="-160706" defTabSz="816334">
              <a:buFont typeface="Calibri" panose="020F0502020204030204" pitchFamily="34" charset="0"/>
              <a:buChar char="•"/>
            </a:pPr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defTabSz="816334"/>
            <a:endParaRPr lang="en-CA" sz="787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726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9670C1-1A44-4BBE-BB9F-3B0FD1B5C5D7}"/>
              </a:ext>
            </a:extLst>
          </p:cNvPr>
          <p:cNvSpPr txBox="1"/>
          <p:nvPr/>
        </p:nvSpPr>
        <p:spPr>
          <a:xfrm>
            <a:off x="3971983" y="1866064"/>
            <a:ext cx="3289376" cy="3322251"/>
          </a:xfrm>
          <a:prstGeom prst="rect">
            <a:avLst/>
          </a:prstGeom>
          <a:noFill/>
        </p:spPr>
        <p:txBody>
          <a:bodyPr wrap="square" lIns="51430" tIns="25715" rIns="51430" bIns="25715" rtlCol="0" anchor="t">
            <a:spAutoFit/>
          </a:bodyPr>
          <a:lstStyle/>
          <a:p>
            <a:pPr marL="160706" indent="-160706" defTabSz="816334">
              <a:buFont typeface="Arial" panose="020B0604020202020204" pitchFamily="34" charset="0"/>
              <a:buChar char="•"/>
            </a:pPr>
            <a:r>
              <a:rPr lang="en-US" sz="787" dirty="0">
                <a:solidFill>
                  <a:prstClr val="black"/>
                </a:solidFill>
                <a:latin typeface="Calibri"/>
              </a:rPr>
              <a:t>Initially paused new capital deployment (until June 2020)</a:t>
            </a: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endParaRPr lang="en-CA" sz="787" dirty="0">
              <a:solidFill>
                <a:prstClr val="black"/>
              </a:solidFill>
              <a:latin typeface="Calibri"/>
            </a:endParaRP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r>
              <a:rPr lang="en-US" sz="787" dirty="0">
                <a:solidFill>
                  <a:prstClr val="black"/>
                </a:solidFill>
                <a:latin typeface="Calibri"/>
              </a:rPr>
              <a:t>Focused on understanding the impact on our portfolios and providing active involvement and assistance</a:t>
            </a:r>
          </a:p>
          <a:p>
            <a:pPr defTabSz="816334"/>
            <a:endParaRPr lang="en-CA" sz="787" dirty="0">
              <a:solidFill>
                <a:prstClr val="black"/>
              </a:solidFill>
              <a:latin typeface="Calibri"/>
            </a:endParaRP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r>
              <a:rPr lang="en-US" sz="787" dirty="0">
                <a:solidFill>
                  <a:prstClr val="black"/>
                </a:solidFill>
                <a:latin typeface="Calibri"/>
              </a:rPr>
              <a:t>Created a new private equity capital pool focused on distressed deals</a:t>
            </a: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r>
              <a:rPr lang="en-US" sz="787" dirty="0">
                <a:solidFill>
                  <a:prstClr val="black"/>
                </a:solidFill>
                <a:latin typeface="Calibri"/>
              </a:rPr>
              <a:t>No losses and no significant portfolio distress </a:t>
            </a: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r>
              <a:rPr lang="en-US" sz="787" dirty="0">
                <a:solidFill>
                  <a:prstClr val="black"/>
                </a:solidFill>
                <a:latin typeface="Calibri"/>
              </a:rPr>
              <a:t>Two borrowers were significantly affected by Covid. We became more actively involved in those situations and positive outcomes were achieved in both scenarios</a:t>
            </a: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r>
              <a:rPr lang="en-US" sz="787" dirty="0">
                <a:solidFill>
                  <a:prstClr val="black"/>
                </a:solidFill>
                <a:latin typeface="Calibri"/>
              </a:rPr>
              <a:t>Two of our private equity businesses were materially impacted </a:t>
            </a:r>
          </a:p>
          <a:p>
            <a:pPr marL="351767" lvl="1" indent="-197311" defTabSz="816334">
              <a:buFont typeface="Arial" panose="020B0604020202020204" pitchFamily="34" charset="0"/>
              <a:buChar char="•"/>
            </a:pPr>
            <a:r>
              <a:rPr lang="en-US" sz="787" dirty="0">
                <a:solidFill>
                  <a:prstClr val="black"/>
                </a:solidFill>
                <a:latin typeface="Calibri"/>
              </a:rPr>
              <a:t>BATL Axe Throwing (now recovering) </a:t>
            </a:r>
          </a:p>
          <a:p>
            <a:pPr marL="351767" lvl="1" indent="-197311" defTabSz="816334">
              <a:buFont typeface="Arial" panose="020B0604020202020204" pitchFamily="34" charset="0"/>
              <a:buChar char="•"/>
            </a:pPr>
            <a:r>
              <a:rPr lang="en-US" sz="787" dirty="0" err="1">
                <a:solidFill>
                  <a:prstClr val="black"/>
                </a:solidFill>
                <a:latin typeface="Calibri"/>
              </a:rPr>
              <a:t>HealthCasa</a:t>
            </a:r>
            <a:r>
              <a:rPr lang="en-US" sz="787" dirty="0">
                <a:solidFill>
                  <a:prstClr val="black"/>
                </a:solidFill>
                <a:latin typeface="Calibri"/>
              </a:rPr>
              <a:t>, specifically their on-site corporate division (however “in-home” podiatry, massage and physio have been posting record performance)</a:t>
            </a: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r>
              <a:rPr lang="en-US" sz="787" dirty="0">
                <a:solidFill>
                  <a:prstClr val="black"/>
                </a:solidFill>
                <a:latin typeface="Calibri"/>
              </a:rPr>
              <a:t>Many portfolio companies outperformed, particularly as our book is focused on “forward-leaning” companies (tech as an example). Covid-19 acted as an accelerant to growth</a:t>
            </a: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r>
              <a:rPr lang="en-US" sz="787" dirty="0">
                <a:solidFill>
                  <a:prstClr val="black"/>
                </a:solidFill>
                <a:latin typeface="Calibri"/>
              </a:rPr>
              <a:t>Strong performance and growth exhibited by </a:t>
            </a:r>
            <a:r>
              <a:rPr lang="en-US" sz="787" dirty="0" err="1">
                <a:solidFill>
                  <a:prstClr val="black"/>
                </a:solidFill>
                <a:latin typeface="Calibri"/>
              </a:rPr>
              <a:t>FirePower’s</a:t>
            </a:r>
            <a:r>
              <a:rPr lang="en-US" sz="787" dirty="0">
                <a:solidFill>
                  <a:prstClr val="black"/>
                </a:solidFill>
                <a:latin typeface="Calibri"/>
              </a:rPr>
              <a:t> private debt and private equity businesses</a:t>
            </a:r>
          </a:p>
          <a:p>
            <a:pPr defTabSz="816334"/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defTabSz="816334"/>
            <a:endParaRPr lang="en-CA" sz="787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F2D248-8C8B-4543-90AB-2C0CC8F2B6A6}"/>
              </a:ext>
            </a:extLst>
          </p:cNvPr>
          <p:cNvCxnSpPr/>
          <p:nvPr/>
        </p:nvCxnSpPr>
        <p:spPr>
          <a:xfrm>
            <a:off x="460123" y="2316827"/>
            <a:ext cx="161836" cy="0"/>
          </a:xfrm>
          <a:prstGeom prst="line">
            <a:avLst/>
          </a:prstGeom>
          <a:ln w="38100">
            <a:solidFill>
              <a:srgbClr val="F04C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5ECC4D9-6125-4938-A64D-D01D4D14DF3E}"/>
              </a:ext>
            </a:extLst>
          </p:cNvPr>
          <p:cNvSpPr txBox="1"/>
          <p:nvPr/>
        </p:nvSpPr>
        <p:spPr>
          <a:xfrm>
            <a:off x="408469" y="1866064"/>
            <a:ext cx="318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/>
            <a:r>
              <a:rPr lang="en-C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impacts of Covid-19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BA33E6-6406-F84D-97CA-7216FC4E32F8}"/>
              </a:ext>
            </a:extLst>
          </p:cNvPr>
          <p:cNvSpPr txBox="1"/>
          <p:nvPr/>
        </p:nvSpPr>
        <p:spPr>
          <a:xfrm>
            <a:off x="408470" y="2525195"/>
            <a:ext cx="313493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>
              <a:lnSpc>
                <a:spcPts val="1125"/>
              </a:lnSpc>
            </a:pPr>
            <a:r>
              <a:rPr lang="en-CA" sz="1012" b="1" dirty="0">
                <a:solidFill>
                  <a:srgbClr val="464547"/>
                </a:solidFill>
                <a:latin typeface="Calibri"/>
              </a:rPr>
              <a:t>Having critical thinkers around the table proved be incredibly important in the early days of the pandemic.</a:t>
            </a:r>
          </a:p>
        </p:txBody>
      </p:sp>
    </p:spTree>
    <p:extLst>
      <p:ext uri="{BB962C8B-B14F-4D97-AF65-F5344CB8AC3E}">
        <p14:creationId xmlns:p14="http://schemas.microsoft.com/office/powerpoint/2010/main" val="268181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3F8E65F-46C9-48B0-B90A-37807E493A6F}"/>
              </a:ext>
            </a:extLst>
          </p:cNvPr>
          <p:cNvSpPr txBox="1"/>
          <p:nvPr/>
        </p:nvSpPr>
        <p:spPr>
          <a:xfrm>
            <a:off x="3971983" y="1866064"/>
            <a:ext cx="3289376" cy="2958882"/>
          </a:xfrm>
          <a:prstGeom prst="rect">
            <a:avLst/>
          </a:prstGeom>
          <a:noFill/>
        </p:spPr>
        <p:txBody>
          <a:bodyPr wrap="square" lIns="51430" tIns="25715" rIns="51430" bIns="25715" rtlCol="0" anchor="t">
            <a:spAutoFit/>
          </a:bodyPr>
          <a:lstStyle/>
          <a:p>
            <a:pPr marL="160706" indent="-160706" defTabSz="816334">
              <a:buFont typeface="Arial" panose="020B0604020202020204" pitchFamily="34" charset="0"/>
              <a:buChar char="•"/>
            </a:pPr>
            <a:r>
              <a:rPr lang="en-US" sz="787" dirty="0">
                <a:solidFill>
                  <a:prstClr val="black"/>
                </a:solidFill>
                <a:latin typeface="Calibri"/>
              </a:rPr>
              <a:t>“Whites of the eyes” type diligence is made more difficult</a:t>
            </a: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endParaRPr lang="en-CA" sz="787" dirty="0">
              <a:solidFill>
                <a:prstClr val="black"/>
              </a:solidFill>
              <a:latin typeface="Calibri"/>
            </a:endParaRP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r>
              <a:rPr lang="en-US" sz="787" dirty="0">
                <a:solidFill>
                  <a:prstClr val="black"/>
                </a:solidFill>
                <a:latin typeface="Calibri"/>
              </a:rPr>
              <a:t>Investment committee has additional focus on how the potential borrowers or investee companies have performed (and reacted) pre and post Covid</a:t>
            </a: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r>
              <a:rPr lang="en-US" sz="787" dirty="0">
                <a:solidFill>
                  <a:prstClr val="black"/>
                </a:solidFill>
                <a:latin typeface="Calibri"/>
              </a:rPr>
              <a:t>Increased leverage of alternative methods and data, as well as technology utilization, for diligence processes (particularly for up-to-date performance measurement in a faster paced environment)</a:t>
            </a: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r>
              <a:rPr lang="en-US" sz="787" dirty="0">
                <a:solidFill>
                  <a:prstClr val="black"/>
                </a:solidFill>
                <a:latin typeface="Calibri"/>
              </a:rPr>
              <a:t>Review or audited financials are primarily utilized more as a DD check item (have we been given information consistent with the independent accounting firm review?). Decreasing reliance on financial performance given how outdated accounting statements can be</a:t>
            </a: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defTabSz="816334"/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defTabSz="816334"/>
            <a:endParaRPr lang="en-CA" sz="787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92351C-185D-46CE-88CA-40D0B5A9C8CF}"/>
              </a:ext>
            </a:extLst>
          </p:cNvPr>
          <p:cNvCxnSpPr/>
          <p:nvPr/>
        </p:nvCxnSpPr>
        <p:spPr>
          <a:xfrm>
            <a:off x="528696" y="2582548"/>
            <a:ext cx="161836" cy="0"/>
          </a:xfrm>
          <a:prstGeom prst="line">
            <a:avLst/>
          </a:prstGeom>
          <a:ln w="38100">
            <a:solidFill>
              <a:srgbClr val="F04C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BB37A20-F2F9-4C4A-BB61-26953CDA0526}"/>
              </a:ext>
            </a:extLst>
          </p:cNvPr>
          <p:cNvSpPr txBox="1"/>
          <p:nvPr/>
        </p:nvSpPr>
        <p:spPr>
          <a:xfrm>
            <a:off x="451551" y="1866064"/>
            <a:ext cx="318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impacting our diligence processes</a:t>
            </a:r>
            <a:endParaRPr lang="en-CA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0A9FC5-4931-9846-BAAD-1870B910F2A7}"/>
              </a:ext>
            </a:extLst>
          </p:cNvPr>
          <p:cNvSpPr txBox="1"/>
          <p:nvPr/>
        </p:nvSpPr>
        <p:spPr>
          <a:xfrm>
            <a:off x="451551" y="2693158"/>
            <a:ext cx="313493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>
              <a:lnSpc>
                <a:spcPts val="1125"/>
              </a:lnSpc>
            </a:pPr>
            <a:r>
              <a:rPr lang="en-CA" sz="1012" b="1" dirty="0">
                <a:solidFill>
                  <a:srgbClr val="464547"/>
                </a:solidFill>
                <a:latin typeface="Calibri"/>
              </a:rPr>
              <a:t>Being proponents of technology enabled business decision making allowed us to adapt to new platforms quickly and to embrace ‘new norms.’</a:t>
            </a:r>
          </a:p>
        </p:txBody>
      </p:sp>
    </p:spTree>
    <p:extLst>
      <p:ext uri="{BB962C8B-B14F-4D97-AF65-F5344CB8AC3E}">
        <p14:creationId xmlns:p14="http://schemas.microsoft.com/office/powerpoint/2010/main" val="298935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10D94AB-F467-4D38-91DB-63225B35B13F}"/>
              </a:ext>
            </a:extLst>
          </p:cNvPr>
          <p:cNvSpPr txBox="1"/>
          <p:nvPr/>
        </p:nvSpPr>
        <p:spPr>
          <a:xfrm>
            <a:off x="3971983" y="1866064"/>
            <a:ext cx="3289376" cy="2595514"/>
          </a:xfrm>
          <a:prstGeom prst="rect">
            <a:avLst/>
          </a:prstGeom>
          <a:noFill/>
        </p:spPr>
        <p:txBody>
          <a:bodyPr wrap="square" lIns="51430" tIns="25715" rIns="51430" bIns="25715" rtlCol="0" anchor="t">
            <a:spAutoFit/>
          </a:bodyPr>
          <a:lstStyle/>
          <a:p>
            <a:pPr marL="160706" indent="-160706" defTabSz="816334">
              <a:buFont typeface="Arial" panose="020B0604020202020204" pitchFamily="34" charset="0"/>
              <a:buChar char="•"/>
            </a:pPr>
            <a:r>
              <a:rPr lang="en-US" sz="787" dirty="0">
                <a:solidFill>
                  <a:prstClr val="black"/>
                </a:solidFill>
                <a:latin typeface="Calibri"/>
              </a:rPr>
              <a:t>Expect to settle into a hybrid model (2 – 4 days in the office), with set mandatory days by division</a:t>
            </a: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r>
              <a:rPr lang="en-US" sz="787" dirty="0">
                <a:solidFill>
                  <a:prstClr val="black"/>
                </a:solidFill>
                <a:latin typeface="Calibri"/>
              </a:rPr>
              <a:t>Virtual has created major efficiencies for us</a:t>
            </a: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r>
              <a:rPr lang="en-US" sz="787" dirty="0">
                <a:solidFill>
                  <a:prstClr val="black"/>
                </a:solidFill>
                <a:latin typeface="Calibri"/>
              </a:rPr>
              <a:t>Its clear that when we have been back in the office, we’ve seen significant benefits of being in-person</a:t>
            </a: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r>
              <a:rPr lang="en-US" sz="787" dirty="0">
                <a:solidFill>
                  <a:prstClr val="black"/>
                </a:solidFill>
                <a:latin typeface="Calibri"/>
              </a:rPr>
              <a:t>In-person is proving to be vastly better for effectively debating deals, solving complicated problems and fine-tuning strategic initiatives</a:t>
            </a: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r>
              <a:rPr lang="en-US" sz="787" dirty="0">
                <a:solidFill>
                  <a:prstClr val="black"/>
                </a:solidFill>
                <a:latin typeface="Calibri"/>
              </a:rPr>
              <a:t>Our team has grown considerably during Covid and in-person is hugely beneficial for culture, training more junior team members and enabling new team members to build internal relationships</a:t>
            </a: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marL="160706" indent="-160706" defTabSz="816334">
              <a:buFont typeface="Arial" panose="020B0604020202020204" pitchFamily="34" charset="0"/>
              <a:buChar char="•"/>
            </a:pPr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defTabSz="816334"/>
            <a:endParaRPr lang="en-US" sz="787" dirty="0">
              <a:solidFill>
                <a:prstClr val="black"/>
              </a:solidFill>
              <a:latin typeface="Calibri"/>
            </a:endParaRPr>
          </a:p>
          <a:p>
            <a:pPr defTabSz="816334"/>
            <a:endParaRPr lang="en-CA" sz="787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EEFF5C-8C59-40B3-BD3A-7B8E78F68AC1}"/>
              </a:ext>
            </a:extLst>
          </p:cNvPr>
          <p:cNvCxnSpPr/>
          <p:nvPr/>
        </p:nvCxnSpPr>
        <p:spPr>
          <a:xfrm>
            <a:off x="528696" y="2582548"/>
            <a:ext cx="161836" cy="0"/>
          </a:xfrm>
          <a:prstGeom prst="line">
            <a:avLst/>
          </a:prstGeom>
          <a:ln w="38100">
            <a:solidFill>
              <a:srgbClr val="F04C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B44DA98-436A-44E7-B488-4055673B24E0}"/>
              </a:ext>
            </a:extLst>
          </p:cNvPr>
          <p:cNvSpPr txBox="1"/>
          <p:nvPr/>
        </p:nvSpPr>
        <p:spPr>
          <a:xfrm>
            <a:off x="460123" y="1863170"/>
            <a:ext cx="318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/>
            <a:r>
              <a:rPr lang="en-C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impacting how we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554B27-1546-2441-95F7-6D29BE5961E3}"/>
              </a:ext>
            </a:extLst>
          </p:cNvPr>
          <p:cNvSpPr txBox="1"/>
          <p:nvPr/>
        </p:nvSpPr>
        <p:spPr>
          <a:xfrm>
            <a:off x="460123" y="2740440"/>
            <a:ext cx="3134931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>
              <a:lnSpc>
                <a:spcPts val="1125"/>
              </a:lnSpc>
            </a:pPr>
            <a:r>
              <a:rPr lang="en-CA" sz="1012" b="1" dirty="0">
                <a:solidFill>
                  <a:srgbClr val="464547"/>
                </a:solidFill>
                <a:latin typeface="Calibri"/>
              </a:rPr>
              <a:t>Adapt, react and survive. Listening to our Employees, Partners and different business leaders have given us a clearer understanding of how we want to maintain our culture moving forward.</a:t>
            </a:r>
          </a:p>
        </p:txBody>
      </p:sp>
    </p:spTree>
    <p:extLst>
      <p:ext uri="{BB962C8B-B14F-4D97-AF65-F5344CB8AC3E}">
        <p14:creationId xmlns:p14="http://schemas.microsoft.com/office/powerpoint/2010/main" val="3585490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474607" y="3771867"/>
            <a:ext cx="192375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6666" y="2100392"/>
            <a:ext cx="4257122" cy="1436927"/>
          </a:xfrm>
          <a:prstGeom prst="rect">
            <a:avLst/>
          </a:prstGeom>
          <a:noFill/>
        </p:spPr>
        <p:txBody>
          <a:bodyPr wrap="square" lIns="51430" tIns="25715" rIns="51430" bIns="25715" rtlCol="0" anchor="t">
            <a:spAutoFit/>
          </a:bodyPr>
          <a:lstStyle/>
          <a:p>
            <a:pPr defTabSz="816334">
              <a:lnSpc>
                <a:spcPts val="3599"/>
              </a:lnSpc>
            </a:pPr>
            <a:r>
              <a:rPr lang="en-CA" sz="329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the next </a:t>
            </a:r>
          </a:p>
          <a:p>
            <a:pPr defTabSz="816334">
              <a:lnSpc>
                <a:spcPts val="3599"/>
              </a:lnSpc>
            </a:pPr>
            <a:r>
              <a:rPr lang="en-CA" sz="3290" b="1" dirty="0">
                <a:solidFill>
                  <a:prstClr val="white"/>
                </a:solidFill>
                <a:latin typeface="Times New Roman"/>
                <a:cs typeface="Times New Roman"/>
              </a:rPr>
              <a:t>generation of private capital investors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548" y="5089760"/>
            <a:ext cx="1252729" cy="780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>
              <a:lnSpc>
                <a:spcPts val="900"/>
              </a:lnSpc>
            </a:pPr>
            <a:r>
              <a:rPr lang="en-CA" sz="731" b="1">
                <a:solidFill>
                  <a:prstClr val="white"/>
                </a:solidFill>
                <a:latin typeface="Calibri"/>
              </a:rPr>
              <a:t>Toronto</a:t>
            </a:r>
          </a:p>
          <a:p>
            <a:pPr defTabSz="816334">
              <a:lnSpc>
                <a:spcPts val="900"/>
              </a:lnSpc>
            </a:pPr>
            <a:endParaRPr lang="en-CA" sz="731" b="1">
              <a:solidFill>
                <a:prstClr val="white"/>
              </a:solidFill>
              <a:latin typeface="Calibri"/>
            </a:endParaRPr>
          </a:p>
          <a:p>
            <a:pPr defTabSz="816334">
              <a:lnSpc>
                <a:spcPts val="900"/>
              </a:lnSpc>
            </a:pPr>
            <a:r>
              <a:rPr lang="en-CA" sz="731">
                <a:solidFill>
                  <a:prstClr val="white"/>
                </a:solidFill>
                <a:latin typeface="Calibri"/>
              </a:rPr>
              <a:t>47 Front Street East, Suite 200</a:t>
            </a:r>
          </a:p>
          <a:p>
            <a:pPr defTabSz="816334">
              <a:lnSpc>
                <a:spcPts val="900"/>
              </a:lnSpc>
            </a:pPr>
            <a:r>
              <a:rPr lang="en-CA" sz="731">
                <a:solidFill>
                  <a:prstClr val="white"/>
                </a:solidFill>
                <a:latin typeface="Calibri"/>
              </a:rPr>
              <a:t>Toronto, Ontario</a:t>
            </a:r>
          </a:p>
          <a:p>
            <a:pPr defTabSz="816334">
              <a:lnSpc>
                <a:spcPts val="900"/>
              </a:lnSpc>
            </a:pPr>
            <a:r>
              <a:rPr lang="en-CA" sz="731">
                <a:solidFill>
                  <a:prstClr val="white"/>
                </a:solidFill>
                <a:latin typeface="Calibri"/>
              </a:rPr>
              <a:t>Canada, M5E 1B3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9076" y="5089760"/>
            <a:ext cx="1671474" cy="66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>
              <a:lnSpc>
                <a:spcPts val="900"/>
              </a:lnSpc>
            </a:pPr>
            <a:r>
              <a:rPr lang="fr-FR" sz="731" b="1" err="1">
                <a:solidFill>
                  <a:prstClr val="white"/>
                </a:solidFill>
                <a:latin typeface="Calibri"/>
              </a:rPr>
              <a:t>Montreal</a:t>
            </a:r>
            <a:endParaRPr lang="fr-FR" sz="731" b="1">
              <a:solidFill>
                <a:prstClr val="white"/>
              </a:solidFill>
              <a:latin typeface="Calibri"/>
            </a:endParaRPr>
          </a:p>
          <a:p>
            <a:pPr defTabSz="816334">
              <a:lnSpc>
                <a:spcPts val="900"/>
              </a:lnSpc>
            </a:pPr>
            <a:endParaRPr lang="fr-FR" sz="731" b="1">
              <a:solidFill>
                <a:prstClr val="white"/>
              </a:solidFill>
              <a:latin typeface="Calibri"/>
            </a:endParaRPr>
          </a:p>
          <a:p>
            <a:pPr defTabSz="816334">
              <a:lnSpc>
                <a:spcPts val="900"/>
              </a:lnSpc>
            </a:pPr>
            <a:r>
              <a:rPr lang="fr-FR" sz="731">
                <a:solidFill>
                  <a:prstClr val="white"/>
                </a:solidFill>
                <a:latin typeface="Calibri"/>
              </a:rPr>
              <a:t>1275 Avenue des Canadiens-de-Montréal Montréal, </a:t>
            </a:r>
            <a:r>
              <a:rPr lang="fr-FR" sz="731" err="1">
                <a:solidFill>
                  <a:prstClr val="white"/>
                </a:solidFill>
                <a:latin typeface="Calibri"/>
              </a:rPr>
              <a:t>Quebec</a:t>
            </a:r>
            <a:endParaRPr lang="fr-FR" sz="731">
              <a:solidFill>
                <a:prstClr val="white"/>
              </a:solidFill>
              <a:latin typeface="Calibri"/>
            </a:endParaRPr>
          </a:p>
          <a:p>
            <a:pPr defTabSz="816334">
              <a:lnSpc>
                <a:spcPts val="900"/>
              </a:lnSpc>
            </a:pPr>
            <a:r>
              <a:rPr lang="fr-FR" sz="731">
                <a:solidFill>
                  <a:prstClr val="white"/>
                </a:solidFill>
                <a:latin typeface="Calibri"/>
              </a:rPr>
              <a:t>Canada, H3B 0G4</a:t>
            </a:r>
            <a:endParaRPr lang="en-CA" sz="73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6275" y="5089760"/>
            <a:ext cx="1671474" cy="66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34">
              <a:lnSpc>
                <a:spcPts val="900"/>
              </a:lnSpc>
            </a:pPr>
            <a:r>
              <a:rPr lang="en-CA" sz="731" b="1">
                <a:solidFill>
                  <a:prstClr val="white"/>
                </a:solidFill>
                <a:latin typeface="Calibri"/>
              </a:rPr>
              <a:t>Contact Us</a:t>
            </a:r>
          </a:p>
          <a:p>
            <a:pPr defTabSz="816334">
              <a:lnSpc>
                <a:spcPts val="900"/>
              </a:lnSpc>
            </a:pPr>
            <a:endParaRPr lang="en-CA" sz="731" b="1">
              <a:solidFill>
                <a:prstClr val="white"/>
              </a:solidFill>
              <a:latin typeface="Calibri"/>
            </a:endParaRPr>
          </a:p>
          <a:p>
            <a:pPr defTabSz="816334">
              <a:lnSpc>
                <a:spcPts val="900"/>
              </a:lnSpc>
            </a:pPr>
            <a:r>
              <a:rPr lang="en-CA" sz="731">
                <a:solidFill>
                  <a:prstClr val="white"/>
                </a:solidFill>
                <a:latin typeface="Calibri"/>
              </a:rPr>
              <a:t>+ 1 (877) 394-9401</a:t>
            </a:r>
          </a:p>
          <a:p>
            <a:pPr defTabSz="816334">
              <a:lnSpc>
                <a:spcPts val="900"/>
              </a:lnSpc>
            </a:pPr>
            <a:r>
              <a:rPr lang="en-CA" sz="731">
                <a:solidFill>
                  <a:prstClr val="white"/>
                </a:solidFill>
                <a:latin typeface="Calibri"/>
              </a:rPr>
              <a:t> info@firepowercapital.com</a:t>
            </a:r>
          </a:p>
          <a:p>
            <a:pPr defTabSz="816334">
              <a:lnSpc>
                <a:spcPts val="900"/>
              </a:lnSpc>
            </a:pPr>
            <a:r>
              <a:rPr lang="en-CA" sz="731">
                <a:solidFill>
                  <a:prstClr val="white"/>
                </a:solidFill>
                <a:latin typeface="Calibri"/>
              </a:rPr>
              <a:t> www.firepowercapital.com</a:t>
            </a:r>
          </a:p>
        </p:txBody>
      </p:sp>
    </p:spTree>
    <p:extLst>
      <p:ext uri="{BB962C8B-B14F-4D97-AF65-F5344CB8AC3E}">
        <p14:creationId xmlns:p14="http://schemas.microsoft.com/office/powerpoint/2010/main" val="2410277671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hem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3302896A-F482-4A0C-B128-0C8B0F18D7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0773E0-B11E-4D64-ACE3-E1C6B84157D3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D3B07E08-CF04-4DD2-9F48-DFD28E46443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</TotalTime>
  <Words>1100</Words>
  <Application>Microsoft Office PowerPoint</Application>
  <PresentationFormat>On-screen Show (4:3)</PresentationFormat>
  <Paragraphs>170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EYInterstate</vt:lpstr>
      <vt:lpstr>EYInterstate Light</vt:lpstr>
      <vt:lpstr>Georgia</vt:lpstr>
      <vt:lpstr>Times New Roman</vt:lpstr>
      <vt:lpstr>Blue Theme Template</vt:lpstr>
      <vt:lpstr>2_Office Theme</vt:lpstr>
      <vt:lpstr>EY dark background</vt:lpstr>
      <vt:lpstr>PAC ANNUAL CONFERENCE Professional Accounting Futures  October 28,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PAC ANNUAL CONFERENCE Professional Accounting Futures  October 28 &amp; 29,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Accounting Centre</dc:title>
  <dc:creator>Len Brooks</dc:creator>
  <cp:lastModifiedBy>Abdullah Qaisar</cp:lastModifiedBy>
  <cp:revision>44</cp:revision>
  <dcterms:created xsi:type="dcterms:W3CDTF">2015-01-04T22:32:28Z</dcterms:created>
  <dcterms:modified xsi:type="dcterms:W3CDTF">2021-11-03T16:55:19Z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TC300019179990</vt:lpwstr>
  </property>
</Properties>
</file>