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50" r:id="rId5"/>
    <p:sldId id="266" r:id="rId6"/>
    <p:sldId id="2533" r:id="rId7"/>
    <p:sldId id="2532" r:id="rId8"/>
    <p:sldId id="2534" r:id="rId9"/>
    <p:sldId id="2535" r:id="rId10"/>
    <p:sldId id="2540" r:id="rId11"/>
    <p:sldId id="2544" r:id="rId12"/>
    <p:sldId id="2543" r:id="rId13"/>
    <p:sldId id="2547" r:id="rId14"/>
    <p:sldId id="2549" r:id="rId15"/>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7074"/>
    <a:srgbClr val="F29A2D"/>
    <a:srgbClr val="569A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C1ACD-04BF-44DC-ACA3-360424B5B1C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9AB976C-43C8-424E-9346-432FF85F008D}">
      <dgm:prSet phldrT="[Text]"/>
      <dgm:spPr/>
      <dgm:t>
        <a:bodyPr/>
        <a:lstStyle/>
        <a:p>
          <a:r>
            <a:rPr lang="en-US" dirty="0"/>
            <a:t>97%</a:t>
          </a:r>
        </a:p>
      </dgm:t>
    </dgm:pt>
    <dgm:pt modelId="{351A2065-71D3-47B2-83FF-861560F6E05B}" type="parTrans" cxnId="{A0AE59AC-5287-4C59-8589-30088414933A}">
      <dgm:prSet/>
      <dgm:spPr/>
      <dgm:t>
        <a:bodyPr/>
        <a:lstStyle/>
        <a:p>
          <a:endParaRPr lang="en-US"/>
        </a:p>
      </dgm:t>
    </dgm:pt>
    <dgm:pt modelId="{4548E460-FCA1-4107-B096-E27971091C87}" type="sibTrans" cxnId="{A0AE59AC-5287-4C59-8589-30088414933A}">
      <dgm:prSet/>
      <dgm:spPr/>
      <dgm:t>
        <a:bodyPr/>
        <a:lstStyle/>
        <a:p>
          <a:endParaRPr lang="en-US"/>
        </a:p>
      </dgm:t>
    </dgm:pt>
    <dgm:pt modelId="{B9C4267A-4A5F-4485-B33D-5FDB8AF941A7}">
      <dgm:prSet phldrT="[Text]" custT="1"/>
      <dgm:spPr/>
      <dgm:t>
        <a:bodyPr/>
        <a:lstStyle/>
        <a:p>
          <a:pPr>
            <a:buFontTx/>
            <a:buNone/>
          </a:pPr>
          <a:r>
            <a:rPr lang="en-US" sz="2000" kern="1200" dirty="0"/>
            <a:t>	</a:t>
          </a:r>
          <a:r>
            <a:rPr lang="en-US" sz="1600" kern="1200" dirty="0"/>
            <a:t>of </a:t>
          </a:r>
          <a:r>
            <a:rPr lang="en-US" sz="1600" kern="1200" dirty="0">
              <a:solidFill>
                <a:prstClr val="black">
                  <a:hueOff val="0"/>
                  <a:satOff val="0"/>
                  <a:lumOff val="0"/>
                  <a:alphaOff val="0"/>
                </a:prstClr>
              </a:solidFill>
              <a:latin typeface="Calibri"/>
              <a:ea typeface="+mn-ea"/>
              <a:cs typeface="+mn-cs"/>
            </a:rPr>
            <a:t>investors evaluate non-financial disclosures</a:t>
          </a:r>
        </a:p>
      </dgm:t>
    </dgm:pt>
    <dgm:pt modelId="{BE326C74-729A-4CA9-958D-D066914C94F5}" type="parTrans" cxnId="{EC0F6542-C9C9-4F7C-92D2-EF3867DBBF0C}">
      <dgm:prSet/>
      <dgm:spPr/>
      <dgm:t>
        <a:bodyPr/>
        <a:lstStyle/>
        <a:p>
          <a:endParaRPr lang="en-US"/>
        </a:p>
      </dgm:t>
    </dgm:pt>
    <dgm:pt modelId="{0E2F5EAF-BCF0-471C-AA79-ADA66F11598E}" type="sibTrans" cxnId="{EC0F6542-C9C9-4F7C-92D2-EF3867DBBF0C}">
      <dgm:prSet/>
      <dgm:spPr/>
      <dgm:t>
        <a:bodyPr/>
        <a:lstStyle/>
        <a:p>
          <a:endParaRPr lang="en-US"/>
        </a:p>
      </dgm:t>
    </dgm:pt>
    <dgm:pt modelId="{4FA26042-CCEE-4CFF-9AA3-6FCF4129C828}">
      <dgm:prSet phldrT="[Text]"/>
      <dgm:spPr/>
      <dgm:t>
        <a:bodyPr/>
        <a:lstStyle/>
        <a:p>
          <a:r>
            <a:rPr lang="en-US" dirty="0"/>
            <a:t>100%</a:t>
          </a:r>
        </a:p>
      </dgm:t>
    </dgm:pt>
    <dgm:pt modelId="{7CCE1B68-64C7-4C38-B48D-F91ECF707F36}" type="parTrans" cxnId="{43A0C1B8-6712-43AC-870F-AE9DC4CED776}">
      <dgm:prSet/>
      <dgm:spPr/>
      <dgm:t>
        <a:bodyPr/>
        <a:lstStyle/>
        <a:p>
          <a:endParaRPr lang="en-US"/>
        </a:p>
      </dgm:t>
    </dgm:pt>
    <dgm:pt modelId="{2D6F5397-4E21-4B90-ABAE-FA39492C3D8A}" type="sibTrans" cxnId="{43A0C1B8-6712-43AC-870F-AE9DC4CED776}">
      <dgm:prSet/>
      <dgm:spPr/>
      <dgm:t>
        <a:bodyPr/>
        <a:lstStyle/>
        <a:p>
          <a:endParaRPr lang="en-US"/>
        </a:p>
      </dgm:t>
    </dgm:pt>
    <dgm:pt modelId="{45D1B815-0B19-4FB6-8EA2-4E8960091E13}">
      <dgm:prSet phldrT="[Text]" custT="1"/>
      <dgm:spPr/>
      <dgm:t>
        <a:bodyPr/>
        <a:lstStyle/>
        <a:p>
          <a:pPr>
            <a:buFontTx/>
            <a:buNone/>
          </a:pPr>
          <a:r>
            <a:rPr lang="en-US" sz="2000" kern="1200" dirty="0">
              <a:solidFill>
                <a:prstClr val="black">
                  <a:hueOff val="0"/>
                  <a:satOff val="0"/>
                  <a:lumOff val="0"/>
                  <a:alphaOff val="0"/>
                </a:prstClr>
              </a:solidFill>
              <a:latin typeface="Calibri"/>
              <a:ea typeface="+mn-ea"/>
              <a:cs typeface="+mn-cs"/>
            </a:rPr>
            <a:t>	</a:t>
          </a:r>
          <a:r>
            <a:rPr lang="en-US" sz="1600" kern="1200" dirty="0">
              <a:solidFill>
                <a:prstClr val="black">
                  <a:hueOff val="0"/>
                  <a:satOff val="0"/>
                  <a:lumOff val="0"/>
                  <a:alphaOff val="0"/>
                </a:prstClr>
              </a:solidFill>
              <a:latin typeface="Calibri"/>
              <a:ea typeface="+mn-ea"/>
              <a:cs typeface="+mn-cs"/>
            </a:rPr>
            <a:t>of investors and bond rating organization buy climate-related financial data from 3rd party data providers</a:t>
          </a:r>
        </a:p>
      </dgm:t>
    </dgm:pt>
    <dgm:pt modelId="{B0AAA812-A146-4A83-9AA6-F60F001AEFB5}" type="parTrans" cxnId="{3E62C4AD-65CB-4560-BAB5-C02BC1DD7943}">
      <dgm:prSet/>
      <dgm:spPr/>
      <dgm:t>
        <a:bodyPr/>
        <a:lstStyle/>
        <a:p>
          <a:endParaRPr lang="en-US"/>
        </a:p>
      </dgm:t>
    </dgm:pt>
    <dgm:pt modelId="{2F371E46-6CD6-461B-9DAB-066F12BE85BA}" type="sibTrans" cxnId="{3E62C4AD-65CB-4560-BAB5-C02BC1DD7943}">
      <dgm:prSet/>
      <dgm:spPr/>
      <dgm:t>
        <a:bodyPr/>
        <a:lstStyle/>
        <a:p>
          <a:endParaRPr lang="en-US"/>
        </a:p>
      </dgm:t>
    </dgm:pt>
    <dgm:pt modelId="{374DBCE6-1C77-4B0E-8A24-F1D644715E5D}">
      <dgm:prSet phldrT="[Text]"/>
      <dgm:spPr/>
      <dgm:t>
        <a:bodyPr/>
        <a:lstStyle/>
        <a:p>
          <a:r>
            <a:rPr lang="en-US" dirty="0"/>
            <a:t>56%</a:t>
          </a:r>
        </a:p>
      </dgm:t>
    </dgm:pt>
    <dgm:pt modelId="{DFA3E8F5-A76D-4201-9C87-E89436427EB6}" type="parTrans" cxnId="{CB76F7E1-6CE9-41CD-A2BD-93461596E27A}">
      <dgm:prSet/>
      <dgm:spPr/>
      <dgm:t>
        <a:bodyPr/>
        <a:lstStyle/>
        <a:p>
          <a:endParaRPr lang="en-US"/>
        </a:p>
      </dgm:t>
    </dgm:pt>
    <dgm:pt modelId="{4E6C2C78-E415-4068-B220-1FB7F7A8A9E1}" type="sibTrans" cxnId="{CB76F7E1-6CE9-41CD-A2BD-93461596E27A}">
      <dgm:prSet/>
      <dgm:spPr/>
      <dgm:t>
        <a:bodyPr/>
        <a:lstStyle/>
        <a:p>
          <a:endParaRPr lang="en-US"/>
        </a:p>
      </dgm:t>
    </dgm:pt>
    <dgm:pt modelId="{5EC229F3-0419-4880-AB94-BB30185EB9E7}">
      <dgm:prSet phldrT="[Text]" custT="1"/>
      <dgm:spPr/>
      <dgm:t>
        <a:bodyPr/>
        <a:lstStyle/>
        <a:p>
          <a:pPr>
            <a:buFontTx/>
            <a:buNone/>
          </a:pPr>
          <a:r>
            <a:rPr lang="en-US" sz="1900" kern="1200" dirty="0">
              <a:solidFill>
                <a:schemeClr val="tx1">
                  <a:lumMod val="50000"/>
                  <a:lumOff val="50000"/>
                </a:schemeClr>
              </a:solidFill>
            </a:rPr>
            <a:t>	</a:t>
          </a:r>
          <a:r>
            <a:rPr lang="en-US" sz="1600" kern="1200" dirty="0">
              <a:solidFill>
                <a:prstClr val="black">
                  <a:hueOff val="0"/>
                  <a:satOff val="0"/>
                  <a:lumOff val="0"/>
                  <a:alphaOff val="0"/>
                </a:prstClr>
              </a:solidFill>
              <a:latin typeface="Calibri"/>
              <a:ea typeface="+mn-ea"/>
              <a:cs typeface="+mn-cs"/>
            </a:rPr>
            <a:t>of investors said that a company’s non-financial disclosures are either not available or inadequate for meaningful comparison with those of other companies</a:t>
          </a:r>
        </a:p>
      </dgm:t>
    </dgm:pt>
    <dgm:pt modelId="{3C95B612-E23B-40B9-92BC-E0A492422202}" type="parTrans" cxnId="{DEFC5E4C-46DA-4047-A806-46710E1A8972}">
      <dgm:prSet/>
      <dgm:spPr/>
      <dgm:t>
        <a:bodyPr/>
        <a:lstStyle/>
        <a:p>
          <a:endParaRPr lang="en-US"/>
        </a:p>
      </dgm:t>
    </dgm:pt>
    <dgm:pt modelId="{9CA3365A-B54C-4BB2-9808-AED0E10D682D}" type="sibTrans" cxnId="{DEFC5E4C-46DA-4047-A806-46710E1A8972}">
      <dgm:prSet/>
      <dgm:spPr/>
      <dgm:t>
        <a:bodyPr/>
        <a:lstStyle/>
        <a:p>
          <a:endParaRPr lang="en-US"/>
        </a:p>
      </dgm:t>
    </dgm:pt>
    <dgm:pt modelId="{409A740A-7436-40FB-ACC0-081364999970}" type="pres">
      <dgm:prSet presAssocID="{DE4C1ACD-04BF-44DC-ACA3-360424B5B1C2}" presName="Name0" presStyleCnt="0">
        <dgm:presLayoutVars>
          <dgm:dir/>
          <dgm:animLvl val="lvl"/>
          <dgm:resizeHandles val="exact"/>
        </dgm:presLayoutVars>
      </dgm:prSet>
      <dgm:spPr/>
    </dgm:pt>
    <dgm:pt modelId="{2A2B9250-B8B3-4ADD-9D82-513D8941C408}" type="pres">
      <dgm:prSet presAssocID="{C9AB976C-43C8-424E-9346-432FF85F008D}" presName="composite" presStyleCnt="0"/>
      <dgm:spPr/>
    </dgm:pt>
    <dgm:pt modelId="{996EE6F9-4EA0-4EBA-BC12-A8CEF7FD1254}" type="pres">
      <dgm:prSet presAssocID="{C9AB976C-43C8-424E-9346-432FF85F008D}" presName="parTx" presStyleLbl="alignNode1" presStyleIdx="0" presStyleCnt="3">
        <dgm:presLayoutVars>
          <dgm:chMax val="0"/>
          <dgm:chPref val="0"/>
          <dgm:bulletEnabled val="1"/>
        </dgm:presLayoutVars>
      </dgm:prSet>
      <dgm:spPr/>
    </dgm:pt>
    <dgm:pt modelId="{A2A3C2AB-227D-4886-A358-FDB16F242FEC}" type="pres">
      <dgm:prSet presAssocID="{C9AB976C-43C8-424E-9346-432FF85F008D}" presName="desTx" presStyleLbl="alignAccFollowNode1" presStyleIdx="0" presStyleCnt="3">
        <dgm:presLayoutVars>
          <dgm:bulletEnabled val="1"/>
        </dgm:presLayoutVars>
      </dgm:prSet>
      <dgm:spPr/>
    </dgm:pt>
    <dgm:pt modelId="{5673C04A-D63D-4D06-96A7-4020C57AD5B6}" type="pres">
      <dgm:prSet presAssocID="{4548E460-FCA1-4107-B096-E27971091C87}" presName="space" presStyleCnt="0"/>
      <dgm:spPr/>
    </dgm:pt>
    <dgm:pt modelId="{56C2595C-B957-47C0-B2E0-A415A0546240}" type="pres">
      <dgm:prSet presAssocID="{4FA26042-CCEE-4CFF-9AA3-6FCF4129C828}" presName="composite" presStyleCnt="0"/>
      <dgm:spPr/>
    </dgm:pt>
    <dgm:pt modelId="{992F2ABC-EB8F-4AD8-9313-B73459D2C460}" type="pres">
      <dgm:prSet presAssocID="{4FA26042-CCEE-4CFF-9AA3-6FCF4129C828}" presName="parTx" presStyleLbl="alignNode1" presStyleIdx="1" presStyleCnt="3">
        <dgm:presLayoutVars>
          <dgm:chMax val="0"/>
          <dgm:chPref val="0"/>
          <dgm:bulletEnabled val="1"/>
        </dgm:presLayoutVars>
      </dgm:prSet>
      <dgm:spPr/>
    </dgm:pt>
    <dgm:pt modelId="{C8B0F157-FEE2-464D-834D-BD2A31FF86FC}" type="pres">
      <dgm:prSet presAssocID="{4FA26042-CCEE-4CFF-9AA3-6FCF4129C828}" presName="desTx" presStyleLbl="alignAccFollowNode1" presStyleIdx="1" presStyleCnt="3">
        <dgm:presLayoutVars>
          <dgm:bulletEnabled val="1"/>
        </dgm:presLayoutVars>
      </dgm:prSet>
      <dgm:spPr/>
    </dgm:pt>
    <dgm:pt modelId="{02629155-EECE-4A14-BEF2-7EA381B681FF}" type="pres">
      <dgm:prSet presAssocID="{2D6F5397-4E21-4B90-ABAE-FA39492C3D8A}" presName="space" presStyleCnt="0"/>
      <dgm:spPr/>
    </dgm:pt>
    <dgm:pt modelId="{5C790F1B-EFB5-4D5C-8959-10692D20036B}" type="pres">
      <dgm:prSet presAssocID="{374DBCE6-1C77-4B0E-8A24-F1D644715E5D}" presName="composite" presStyleCnt="0"/>
      <dgm:spPr/>
    </dgm:pt>
    <dgm:pt modelId="{769CBC41-54BE-422A-AE09-2468D92100F9}" type="pres">
      <dgm:prSet presAssocID="{374DBCE6-1C77-4B0E-8A24-F1D644715E5D}" presName="parTx" presStyleLbl="alignNode1" presStyleIdx="2" presStyleCnt="3">
        <dgm:presLayoutVars>
          <dgm:chMax val="0"/>
          <dgm:chPref val="0"/>
          <dgm:bulletEnabled val="1"/>
        </dgm:presLayoutVars>
      </dgm:prSet>
      <dgm:spPr/>
    </dgm:pt>
    <dgm:pt modelId="{0F0EFA32-8C56-4154-917D-AE9E0C8A2934}" type="pres">
      <dgm:prSet presAssocID="{374DBCE6-1C77-4B0E-8A24-F1D644715E5D}" presName="desTx" presStyleLbl="alignAccFollowNode1" presStyleIdx="2" presStyleCnt="3">
        <dgm:presLayoutVars>
          <dgm:bulletEnabled val="1"/>
        </dgm:presLayoutVars>
      </dgm:prSet>
      <dgm:spPr/>
    </dgm:pt>
  </dgm:ptLst>
  <dgm:cxnLst>
    <dgm:cxn modelId="{6A91C102-4B7C-4F16-9F7B-1336E5D30BFF}" type="presOf" srcId="{C9AB976C-43C8-424E-9346-432FF85F008D}" destId="{996EE6F9-4EA0-4EBA-BC12-A8CEF7FD1254}" srcOrd="0" destOrd="0" presId="urn:microsoft.com/office/officeart/2005/8/layout/hList1"/>
    <dgm:cxn modelId="{EC0F6542-C9C9-4F7C-92D2-EF3867DBBF0C}" srcId="{C9AB976C-43C8-424E-9346-432FF85F008D}" destId="{B9C4267A-4A5F-4485-B33D-5FDB8AF941A7}" srcOrd="0" destOrd="0" parTransId="{BE326C74-729A-4CA9-958D-D066914C94F5}" sibTransId="{0E2F5EAF-BCF0-471C-AA79-ADA66F11598E}"/>
    <dgm:cxn modelId="{A98C6266-A849-460B-9992-E098DC674912}" type="presOf" srcId="{45D1B815-0B19-4FB6-8EA2-4E8960091E13}" destId="{C8B0F157-FEE2-464D-834D-BD2A31FF86FC}" srcOrd="0" destOrd="0" presId="urn:microsoft.com/office/officeart/2005/8/layout/hList1"/>
    <dgm:cxn modelId="{DEFC5E4C-46DA-4047-A806-46710E1A8972}" srcId="{374DBCE6-1C77-4B0E-8A24-F1D644715E5D}" destId="{5EC229F3-0419-4880-AB94-BB30185EB9E7}" srcOrd="0" destOrd="0" parTransId="{3C95B612-E23B-40B9-92BC-E0A492422202}" sibTransId="{9CA3365A-B54C-4BB2-9808-AED0E10D682D}"/>
    <dgm:cxn modelId="{D2C7C56F-7325-4A83-A5F7-A9A52C81001B}" type="presOf" srcId="{DE4C1ACD-04BF-44DC-ACA3-360424B5B1C2}" destId="{409A740A-7436-40FB-ACC0-081364999970}" srcOrd="0" destOrd="0" presId="urn:microsoft.com/office/officeart/2005/8/layout/hList1"/>
    <dgm:cxn modelId="{C07DB580-0EA4-465F-99D7-0B27840E405C}" type="presOf" srcId="{5EC229F3-0419-4880-AB94-BB30185EB9E7}" destId="{0F0EFA32-8C56-4154-917D-AE9E0C8A2934}" srcOrd="0" destOrd="0" presId="urn:microsoft.com/office/officeart/2005/8/layout/hList1"/>
    <dgm:cxn modelId="{5AF161A2-5B2F-4E98-A303-B901F754FC1C}" type="presOf" srcId="{B9C4267A-4A5F-4485-B33D-5FDB8AF941A7}" destId="{A2A3C2AB-227D-4886-A358-FDB16F242FEC}" srcOrd="0" destOrd="0" presId="urn:microsoft.com/office/officeart/2005/8/layout/hList1"/>
    <dgm:cxn modelId="{A0AE59AC-5287-4C59-8589-30088414933A}" srcId="{DE4C1ACD-04BF-44DC-ACA3-360424B5B1C2}" destId="{C9AB976C-43C8-424E-9346-432FF85F008D}" srcOrd="0" destOrd="0" parTransId="{351A2065-71D3-47B2-83FF-861560F6E05B}" sibTransId="{4548E460-FCA1-4107-B096-E27971091C87}"/>
    <dgm:cxn modelId="{3E62C4AD-65CB-4560-BAB5-C02BC1DD7943}" srcId="{4FA26042-CCEE-4CFF-9AA3-6FCF4129C828}" destId="{45D1B815-0B19-4FB6-8EA2-4E8960091E13}" srcOrd="0" destOrd="0" parTransId="{B0AAA812-A146-4A83-9AA6-F60F001AEFB5}" sibTransId="{2F371E46-6CD6-461B-9DAB-066F12BE85BA}"/>
    <dgm:cxn modelId="{47E3BFB8-64E0-4D57-9EC1-F10EF0387C1A}" type="presOf" srcId="{374DBCE6-1C77-4B0E-8A24-F1D644715E5D}" destId="{769CBC41-54BE-422A-AE09-2468D92100F9}" srcOrd="0" destOrd="0" presId="urn:microsoft.com/office/officeart/2005/8/layout/hList1"/>
    <dgm:cxn modelId="{43A0C1B8-6712-43AC-870F-AE9DC4CED776}" srcId="{DE4C1ACD-04BF-44DC-ACA3-360424B5B1C2}" destId="{4FA26042-CCEE-4CFF-9AA3-6FCF4129C828}" srcOrd="1" destOrd="0" parTransId="{7CCE1B68-64C7-4C38-B48D-F91ECF707F36}" sibTransId="{2D6F5397-4E21-4B90-ABAE-FA39492C3D8A}"/>
    <dgm:cxn modelId="{CB76F7E1-6CE9-41CD-A2BD-93461596E27A}" srcId="{DE4C1ACD-04BF-44DC-ACA3-360424B5B1C2}" destId="{374DBCE6-1C77-4B0E-8A24-F1D644715E5D}" srcOrd="2" destOrd="0" parTransId="{DFA3E8F5-A76D-4201-9C87-E89436427EB6}" sibTransId="{4E6C2C78-E415-4068-B220-1FB7F7A8A9E1}"/>
    <dgm:cxn modelId="{A558E2F1-1454-429A-A681-D18B532E13FF}" type="presOf" srcId="{4FA26042-CCEE-4CFF-9AA3-6FCF4129C828}" destId="{992F2ABC-EB8F-4AD8-9313-B73459D2C460}" srcOrd="0" destOrd="0" presId="urn:microsoft.com/office/officeart/2005/8/layout/hList1"/>
    <dgm:cxn modelId="{DE1EED5A-D18D-44A7-9195-6DEE3645CB17}" type="presParOf" srcId="{409A740A-7436-40FB-ACC0-081364999970}" destId="{2A2B9250-B8B3-4ADD-9D82-513D8941C408}" srcOrd="0" destOrd="0" presId="urn:microsoft.com/office/officeart/2005/8/layout/hList1"/>
    <dgm:cxn modelId="{428EC5B2-5984-4CC7-A0C6-D32A130DAEC0}" type="presParOf" srcId="{2A2B9250-B8B3-4ADD-9D82-513D8941C408}" destId="{996EE6F9-4EA0-4EBA-BC12-A8CEF7FD1254}" srcOrd="0" destOrd="0" presId="urn:microsoft.com/office/officeart/2005/8/layout/hList1"/>
    <dgm:cxn modelId="{7F83D00F-BF0D-41B8-A6BD-0A862AD7B5AE}" type="presParOf" srcId="{2A2B9250-B8B3-4ADD-9D82-513D8941C408}" destId="{A2A3C2AB-227D-4886-A358-FDB16F242FEC}" srcOrd="1" destOrd="0" presId="urn:microsoft.com/office/officeart/2005/8/layout/hList1"/>
    <dgm:cxn modelId="{8ED682EB-0C05-4A33-835E-0A0BAC565CC1}" type="presParOf" srcId="{409A740A-7436-40FB-ACC0-081364999970}" destId="{5673C04A-D63D-4D06-96A7-4020C57AD5B6}" srcOrd="1" destOrd="0" presId="urn:microsoft.com/office/officeart/2005/8/layout/hList1"/>
    <dgm:cxn modelId="{C2BED2C4-4F0B-4A68-82FC-5DC1C5924AB6}" type="presParOf" srcId="{409A740A-7436-40FB-ACC0-081364999970}" destId="{56C2595C-B957-47C0-B2E0-A415A0546240}" srcOrd="2" destOrd="0" presId="urn:microsoft.com/office/officeart/2005/8/layout/hList1"/>
    <dgm:cxn modelId="{4A83C829-76EB-4685-A0E4-311826B734A2}" type="presParOf" srcId="{56C2595C-B957-47C0-B2E0-A415A0546240}" destId="{992F2ABC-EB8F-4AD8-9313-B73459D2C460}" srcOrd="0" destOrd="0" presId="urn:microsoft.com/office/officeart/2005/8/layout/hList1"/>
    <dgm:cxn modelId="{C79149D6-DC13-4B1E-9F5A-24D64169DCD9}" type="presParOf" srcId="{56C2595C-B957-47C0-B2E0-A415A0546240}" destId="{C8B0F157-FEE2-464D-834D-BD2A31FF86FC}" srcOrd="1" destOrd="0" presId="urn:microsoft.com/office/officeart/2005/8/layout/hList1"/>
    <dgm:cxn modelId="{F7F1799C-734D-4F76-A912-3B3E1F087E19}" type="presParOf" srcId="{409A740A-7436-40FB-ACC0-081364999970}" destId="{02629155-EECE-4A14-BEF2-7EA381B681FF}" srcOrd="3" destOrd="0" presId="urn:microsoft.com/office/officeart/2005/8/layout/hList1"/>
    <dgm:cxn modelId="{1D460DB4-70D4-4786-834A-4FDD9ACDEC63}" type="presParOf" srcId="{409A740A-7436-40FB-ACC0-081364999970}" destId="{5C790F1B-EFB5-4D5C-8959-10692D20036B}" srcOrd="4" destOrd="0" presId="urn:microsoft.com/office/officeart/2005/8/layout/hList1"/>
    <dgm:cxn modelId="{3B297542-443E-41B6-B384-D2F5A1592C96}" type="presParOf" srcId="{5C790F1B-EFB5-4D5C-8959-10692D20036B}" destId="{769CBC41-54BE-422A-AE09-2468D92100F9}" srcOrd="0" destOrd="0" presId="urn:microsoft.com/office/officeart/2005/8/layout/hList1"/>
    <dgm:cxn modelId="{FFEEAF85-0B64-42A2-9722-F5BA1E245142}" type="presParOf" srcId="{5C790F1B-EFB5-4D5C-8959-10692D20036B}" destId="{0F0EFA32-8C56-4154-917D-AE9E0C8A29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7D1AF7-CEA5-4C31-A7E2-3D7AE735A5E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9D8EFC7-2327-412B-96BF-D505ADCBA8CF}">
      <dgm:prSet phldrT="[Text]" custT="1"/>
      <dgm:spPr/>
      <dgm:t>
        <a:bodyPr/>
        <a:lstStyle/>
        <a:p>
          <a:r>
            <a:rPr lang="en-US" sz="2000" kern="1200" dirty="0">
              <a:solidFill>
                <a:prstClr val="white"/>
              </a:solidFill>
              <a:latin typeface="Calibri"/>
              <a:ea typeface="+mn-ea"/>
              <a:cs typeface="+mn-cs"/>
            </a:rPr>
            <a:t>Divide between environmental/social reporting and financial reporting </a:t>
          </a:r>
        </a:p>
      </dgm:t>
    </dgm:pt>
    <dgm:pt modelId="{17645215-6D71-4745-8F36-063C503463E1}" type="parTrans" cxnId="{B89E5E17-6387-4DB2-86BF-74C3EC1DB584}">
      <dgm:prSet/>
      <dgm:spPr/>
      <dgm:t>
        <a:bodyPr/>
        <a:lstStyle/>
        <a:p>
          <a:endParaRPr lang="en-US"/>
        </a:p>
      </dgm:t>
    </dgm:pt>
    <dgm:pt modelId="{DCC3C030-9ED3-4D25-B062-23CF72585C53}" type="sibTrans" cxnId="{B89E5E17-6387-4DB2-86BF-74C3EC1DB584}">
      <dgm:prSet/>
      <dgm:spPr/>
      <dgm:t>
        <a:bodyPr/>
        <a:lstStyle/>
        <a:p>
          <a:endParaRPr lang="en-US"/>
        </a:p>
      </dgm:t>
    </dgm:pt>
    <dgm:pt modelId="{A41FEBA3-DF9F-46A6-8B93-2146ABB831DA}">
      <dgm:prSet phldrT="[Text]" custT="1"/>
      <dgm:spPr/>
      <dgm:t>
        <a:bodyPr/>
        <a:lstStyle/>
        <a:p>
          <a:r>
            <a:rPr lang="en-US" sz="2000" kern="1200" dirty="0">
              <a:solidFill>
                <a:prstClr val="white"/>
              </a:solidFill>
              <a:latin typeface="Calibri"/>
              <a:ea typeface="+mn-ea"/>
              <a:cs typeface="+mn-cs"/>
            </a:rPr>
            <a:t>Quality and format of data (measurement, assurance gap)</a:t>
          </a:r>
        </a:p>
      </dgm:t>
    </dgm:pt>
    <dgm:pt modelId="{0423BE54-1549-4239-95A4-2DC0D0B2B8BE}" type="parTrans" cxnId="{09AF9082-75EC-4308-8697-AC99267D2187}">
      <dgm:prSet/>
      <dgm:spPr/>
      <dgm:t>
        <a:bodyPr/>
        <a:lstStyle/>
        <a:p>
          <a:endParaRPr lang="en-US"/>
        </a:p>
      </dgm:t>
    </dgm:pt>
    <dgm:pt modelId="{1170AD5C-0615-434A-A18D-B3C61D65E88E}" type="sibTrans" cxnId="{09AF9082-75EC-4308-8697-AC99267D2187}">
      <dgm:prSet/>
      <dgm:spPr/>
      <dgm:t>
        <a:bodyPr/>
        <a:lstStyle/>
        <a:p>
          <a:endParaRPr lang="en-US"/>
        </a:p>
      </dgm:t>
    </dgm:pt>
    <dgm:pt modelId="{E630139B-63C6-4356-A7B7-47CABB5DB8B3}">
      <dgm:prSet phldrT="[Text]" custT="1"/>
      <dgm:spPr/>
      <dgm:t>
        <a:bodyPr/>
        <a:lstStyle/>
        <a:p>
          <a:pPr marL="0" lvl="0" indent="0" algn="l" defTabSz="889000">
            <a:lnSpc>
              <a:spcPct val="90000"/>
            </a:lnSpc>
            <a:spcBef>
              <a:spcPct val="0"/>
            </a:spcBef>
            <a:spcAft>
              <a:spcPct val="35000"/>
            </a:spcAft>
            <a:buNone/>
          </a:pPr>
          <a:r>
            <a:rPr lang="en-US" sz="2000" kern="1200" dirty="0">
              <a:solidFill>
                <a:prstClr val="white"/>
              </a:solidFill>
              <a:latin typeface="Calibri"/>
              <a:ea typeface="+mn-ea"/>
              <a:cs typeface="+mn-cs"/>
            </a:rPr>
            <a:t>Shift from periodic to real-time </a:t>
          </a:r>
        </a:p>
      </dgm:t>
    </dgm:pt>
    <dgm:pt modelId="{BF60133D-0801-40DB-9364-3B4C8BE0E80F}" type="parTrans" cxnId="{DBF8C65A-BA7A-4145-B77B-5999E03D727A}">
      <dgm:prSet/>
      <dgm:spPr/>
      <dgm:t>
        <a:bodyPr/>
        <a:lstStyle/>
        <a:p>
          <a:endParaRPr lang="en-US"/>
        </a:p>
      </dgm:t>
    </dgm:pt>
    <dgm:pt modelId="{E2C7C29C-F5E4-4902-A151-2AA858B12BC3}" type="sibTrans" cxnId="{DBF8C65A-BA7A-4145-B77B-5999E03D727A}">
      <dgm:prSet/>
      <dgm:spPr/>
      <dgm:t>
        <a:bodyPr/>
        <a:lstStyle/>
        <a:p>
          <a:endParaRPr lang="en-US"/>
        </a:p>
      </dgm:t>
    </dgm:pt>
    <dgm:pt modelId="{215869D5-5F7D-414D-A8D1-075DCB710189}" type="pres">
      <dgm:prSet presAssocID="{287D1AF7-CEA5-4C31-A7E2-3D7AE735A5EC}" presName="linear" presStyleCnt="0">
        <dgm:presLayoutVars>
          <dgm:dir/>
          <dgm:animLvl val="lvl"/>
          <dgm:resizeHandles val="exact"/>
        </dgm:presLayoutVars>
      </dgm:prSet>
      <dgm:spPr/>
    </dgm:pt>
    <dgm:pt modelId="{0E3CE3AE-9A2A-4248-AF4F-3588E64F5019}" type="pres">
      <dgm:prSet presAssocID="{E9D8EFC7-2327-412B-96BF-D505ADCBA8CF}" presName="parentLin" presStyleCnt="0"/>
      <dgm:spPr/>
    </dgm:pt>
    <dgm:pt modelId="{20970000-8C65-4310-92F4-DA6443EB473D}" type="pres">
      <dgm:prSet presAssocID="{E9D8EFC7-2327-412B-96BF-D505ADCBA8CF}" presName="parentLeftMargin" presStyleLbl="node1" presStyleIdx="0" presStyleCnt="3"/>
      <dgm:spPr/>
    </dgm:pt>
    <dgm:pt modelId="{C859D796-C107-4A2E-8D81-CC45C1B07394}" type="pres">
      <dgm:prSet presAssocID="{E9D8EFC7-2327-412B-96BF-D505ADCBA8CF}" presName="parentText" presStyleLbl="node1" presStyleIdx="0" presStyleCnt="3">
        <dgm:presLayoutVars>
          <dgm:chMax val="0"/>
          <dgm:bulletEnabled val="1"/>
        </dgm:presLayoutVars>
      </dgm:prSet>
      <dgm:spPr/>
    </dgm:pt>
    <dgm:pt modelId="{9E8B47F9-CF7C-4462-949D-AAFF7416F61A}" type="pres">
      <dgm:prSet presAssocID="{E9D8EFC7-2327-412B-96BF-D505ADCBA8CF}" presName="negativeSpace" presStyleCnt="0"/>
      <dgm:spPr/>
    </dgm:pt>
    <dgm:pt modelId="{C98033B9-7509-4C47-A09A-97218887885B}" type="pres">
      <dgm:prSet presAssocID="{E9D8EFC7-2327-412B-96BF-D505ADCBA8CF}" presName="childText" presStyleLbl="conFgAcc1" presStyleIdx="0" presStyleCnt="3">
        <dgm:presLayoutVars>
          <dgm:bulletEnabled val="1"/>
        </dgm:presLayoutVars>
      </dgm:prSet>
      <dgm:spPr/>
    </dgm:pt>
    <dgm:pt modelId="{0DC2C612-638D-48D1-8ECF-390D5C9DD31D}" type="pres">
      <dgm:prSet presAssocID="{DCC3C030-9ED3-4D25-B062-23CF72585C53}" presName="spaceBetweenRectangles" presStyleCnt="0"/>
      <dgm:spPr/>
    </dgm:pt>
    <dgm:pt modelId="{6E0107C5-471E-466E-A781-968594F204B8}" type="pres">
      <dgm:prSet presAssocID="{A41FEBA3-DF9F-46A6-8B93-2146ABB831DA}" presName="parentLin" presStyleCnt="0"/>
      <dgm:spPr/>
    </dgm:pt>
    <dgm:pt modelId="{E80099DA-28F3-458A-A5DC-BC26AAB916A2}" type="pres">
      <dgm:prSet presAssocID="{A41FEBA3-DF9F-46A6-8B93-2146ABB831DA}" presName="parentLeftMargin" presStyleLbl="node1" presStyleIdx="0" presStyleCnt="3"/>
      <dgm:spPr/>
    </dgm:pt>
    <dgm:pt modelId="{F58A0B06-7AF6-4AB3-90DF-9F8A9FC03986}" type="pres">
      <dgm:prSet presAssocID="{A41FEBA3-DF9F-46A6-8B93-2146ABB831DA}" presName="parentText" presStyleLbl="node1" presStyleIdx="1" presStyleCnt="3">
        <dgm:presLayoutVars>
          <dgm:chMax val="0"/>
          <dgm:bulletEnabled val="1"/>
        </dgm:presLayoutVars>
      </dgm:prSet>
      <dgm:spPr/>
    </dgm:pt>
    <dgm:pt modelId="{D16C4ED0-2FD3-4608-8268-DB0583E63BDE}" type="pres">
      <dgm:prSet presAssocID="{A41FEBA3-DF9F-46A6-8B93-2146ABB831DA}" presName="negativeSpace" presStyleCnt="0"/>
      <dgm:spPr/>
    </dgm:pt>
    <dgm:pt modelId="{E2A607B1-1984-447F-B9EC-5075C05FEE6C}" type="pres">
      <dgm:prSet presAssocID="{A41FEBA3-DF9F-46A6-8B93-2146ABB831DA}" presName="childText" presStyleLbl="conFgAcc1" presStyleIdx="1" presStyleCnt="3">
        <dgm:presLayoutVars>
          <dgm:bulletEnabled val="1"/>
        </dgm:presLayoutVars>
      </dgm:prSet>
      <dgm:spPr/>
    </dgm:pt>
    <dgm:pt modelId="{88EDF84D-E4F7-4DE9-AA8D-E4BA3171153F}" type="pres">
      <dgm:prSet presAssocID="{1170AD5C-0615-434A-A18D-B3C61D65E88E}" presName="spaceBetweenRectangles" presStyleCnt="0"/>
      <dgm:spPr/>
    </dgm:pt>
    <dgm:pt modelId="{7008DEFD-D9F0-4D20-9D61-1F698A3655ED}" type="pres">
      <dgm:prSet presAssocID="{E630139B-63C6-4356-A7B7-47CABB5DB8B3}" presName="parentLin" presStyleCnt="0"/>
      <dgm:spPr/>
    </dgm:pt>
    <dgm:pt modelId="{35E1C2C9-9153-4B48-90A8-F1BFAE641D0A}" type="pres">
      <dgm:prSet presAssocID="{E630139B-63C6-4356-A7B7-47CABB5DB8B3}" presName="parentLeftMargin" presStyleLbl="node1" presStyleIdx="1" presStyleCnt="3"/>
      <dgm:spPr/>
    </dgm:pt>
    <dgm:pt modelId="{DAA379FB-9D4A-4CEA-85FA-4AB91309B33A}" type="pres">
      <dgm:prSet presAssocID="{E630139B-63C6-4356-A7B7-47CABB5DB8B3}" presName="parentText" presStyleLbl="node1" presStyleIdx="2" presStyleCnt="3">
        <dgm:presLayoutVars>
          <dgm:chMax val="0"/>
          <dgm:bulletEnabled val="1"/>
        </dgm:presLayoutVars>
      </dgm:prSet>
      <dgm:spPr/>
    </dgm:pt>
    <dgm:pt modelId="{04E34632-DE32-4123-A379-DC303B930174}" type="pres">
      <dgm:prSet presAssocID="{E630139B-63C6-4356-A7B7-47CABB5DB8B3}" presName="negativeSpace" presStyleCnt="0"/>
      <dgm:spPr/>
    </dgm:pt>
    <dgm:pt modelId="{83B30AD7-478B-414D-BE8B-F2E49823FE66}" type="pres">
      <dgm:prSet presAssocID="{E630139B-63C6-4356-A7B7-47CABB5DB8B3}" presName="childText" presStyleLbl="conFgAcc1" presStyleIdx="2" presStyleCnt="3">
        <dgm:presLayoutVars>
          <dgm:bulletEnabled val="1"/>
        </dgm:presLayoutVars>
      </dgm:prSet>
      <dgm:spPr/>
    </dgm:pt>
  </dgm:ptLst>
  <dgm:cxnLst>
    <dgm:cxn modelId="{D7C8BE01-DB06-4D1A-8453-01353083AAFC}" type="presOf" srcId="{E630139B-63C6-4356-A7B7-47CABB5DB8B3}" destId="{DAA379FB-9D4A-4CEA-85FA-4AB91309B33A}" srcOrd="1" destOrd="0" presId="urn:microsoft.com/office/officeart/2005/8/layout/list1"/>
    <dgm:cxn modelId="{B89E5E17-6387-4DB2-86BF-74C3EC1DB584}" srcId="{287D1AF7-CEA5-4C31-A7E2-3D7AE735A5EC}" destId="{E9D8EFC7-2327-412B-96BF-D505ADCBA8CF}" srcOrd="0" destOrd="0" parTransId="{17645215-6D71-4745-8F36-063C503463E1}" sibTransId="{DCC3C030-9ED3-4D25-B062-23CF72585C53}"/>
    <dgm:cxn modelId="{86C0143B-3961-4124-97B9-488F5AB81FEB}" type="presOf" srcId="{A41FEBA3-DF9F-46A6-8B93-2146ABB831DA}" destId="{E80099DA-28F3-458A-A5DC-BC26AAB916A2}" srcOrd="0" destOrd="0" presId="urn:microsoft.com/office/officeart/2005/8/layout/list1"/>
    <dgm:cxn modelId="{115CCE3B-1851-42C1-B08B-370D90CDF724}" type="presOf" srcId="{A41FEBA3-DF9F-46A6-8B93-2146ABB831DA}" destId="{F58A0B06-7AF6-4AB3-90DF-9F8A9FC03986}" srcOrd="1" destOrd="0" presId="urn:microsoft.com/office/officeart/2005/8/layout/list1"/>
    <dgm:cxn modelId="{5D5FFC3D-A1C8-4EF2-A8D7-9402C92C10CA}" type="presOf" srcId="{E9D8EFC7-2327-412B-96BF-D505ADCBA8CF}" destId="{C859D796-C107-4A2E-8D81-CC45C1B07394}" srcOrd="1" destOrd="0" presId="urn:microsoft.com/office/officeart/2005/8/layout/list1"/>
    <dgm:cxn modelId="{DBF8C65A-BA7A-4145-B77B-5999E03D727A}" srcId="{287D1AF7-CEA5-4C31-A7E2-3D7AE735A5EC}" destId="{E630139B-63C6-4356-A7B7-47CABB5DB8B3}" srcOrd="2" destOrd="0" parTransId="{BF60133D-0801-40DB-9364-3B4C8BE0E80F}" sibTransId="{E2C7C29C-F5E4-4902-A151-2AA858B12BC3}"/>
    <dgm:cxn modelId="{09AF9082-75EC-4308-8697-AC99267D2187}" srcId="{287D1AF7-CEA5-4C31-A7E2-3D7AE735A5EC}" destId="{A41FEBA3-DF9F-46A6-8B93-2146ABB831DA}" srcOrd="1" destOrd="0" parTransId="{0423BE54-1549-4239-95A4-2DC0D0B2B8BE}" sibTransId="{1170AD5C-0615-434A-A18D-B3C61D65E88E}"/>
    <dgm:cxn modelId="{BAE6D8C7-05A1-40F8-A549-E0584841B921}" type="presOf" srcId="{287D1AF7-CEA5-4C31-A7E2-3D7AE735A5EC}" destId="{215869D5-5F7D-414D-A8D1-075DCB710189}" srcOrd="0" destOrd="0" presId="urn:microsoft.com/office/officeart/2005/8/layout/list1"/>
    <dgm:cxn modelId="{B2780CDB-ED96-4AA8-AB2A-FC060FDCF152}" type="presOf" srcId="{E9D8EFC7-2327-412B-96BF-D505ADCBA8CF}" destId="{20970000-8C65-4310-92F4-DA6443EB473D}" srcOrd="0" destOrd="0" presId="urn:microsoft.com/office/officeart/2005/8/layout/list1"/>
    <dgm:cxn modelId="{FE4A0AE0-4414-4C36-BAD2-DB4C8EC1FBD7}" type="presOf" srcId="{E630139B-63C6-4356-A7B7-47CABB5DB8B3}" destId="{35E1C2C9-9153-4B48-90A8-F1BFAE641D0A}" srcOrd="0" destOrd="0" presId="urn:microsoft.com/office/officeart/2005/8/layout/list1"/>
    <dgm:cxn modelId="{7A78795B-0F7A-4C8B-A54E-E0BFFAAFCD02}" type="presParOf" srcId="{215869D5-5F7D-414D-A8D1-075DCB710189}" destId="{0E3CE3AE-9A2A-4248-AF4F-3588E64F5019}" srcOrd="0" destOrd="0" presId="urn:microsoft.com/office/officeart/2005/8/layout/list1"/>
    <dgm:cxn modelId="{3B0DD653-8774-4070-8057-573C1626DBDE}" type="presParOf" srcId="{0E3CE3AE-9A2A-4248-AF4F-3588E64F5019}" destId="{20970000-8C65-4310-92F4-DA6443EB473D}" srcOrd="0" destOrd="0" presId="urn:microsoft.com/office/officeart/2005/8/layout/list1"/>
    <dgm:cxn modelId="{1E087294-72A4-46B0-A3C8-77737AC23E07}" type="presParOf" srcId="{0E3CE3AE-9A2A-4248-AF4F-3588E64F5019}" destId="{C859D796-C107-4A2E-8D81-CC45C1B07394}" srcOrd="1" destOrd="0" presId="urn:microsoft.com/office/officeart/2005/8/layout/list1"/>
    <dgm:cxn modelId="{19884E0A-6BBD-4DED-A10C-9D6B1D625B38}" type="presParOf" srcId="{215869D5-5F7D-414D-A8D1-075DCB710189}" destId="{9E8B47F9-CF7C-4462-949D-AAFF7416F61A}" srcOrd="1" destOrd="0" presId="urn:microsoft.com/office/officeart/2005/8/layout/list1"/>
    <dgm:cxn modelId="{17D129CA-8B66-4567-81D0-7F9FA86BCF1A}" type="presParOf" srcId="{215869D5-5F7D-414D-A8D1-075DCB710189}" destId="{C98033B9-7509-4C47-A09A-97218887885B}" srcOrd="2" destOrd="0" presId="urn:microsoft.com/office/officeart/2005/8/layout/list1"/>
    <dgm:cxn modelId="{F954FF2B-9677-4DF3-82D1-EA9FBF576A94}" type="presParOf" srcId="{215869D5-5F7D-414D-A8D1-075DCB710189}" destId="{0DC2C612-638D-48D1-8ECF-390D5C9DD31D}" srcOrd="3" destOrd="0" presId="urn:microsoft.com/office/officeart/2005/8/layout/list1"/>
    <dgm:cxn modelId="{5585FF98-9C88-49A1-BAB1-073A367A1BFA}" type="presParOf" srcId="{215869D5-5F7D-414D-A8D1-075DCB710189}" destId="{6E0107C5-471E-466E-A781-968594F204B8}" srcOrd="4" destOrd="0" presId="urn:microsoft.com/office/officeart/2005/8/layout/list1"/>
    <dgm:cxn modelId="{55E12CBF-B441-488B-964F-A94F81E50129}" type="presParOf" srcId="{6E0107C5-471E-466E-A781-968594F204B8}" destId="{E80099DA-28F3-458A-A5DC-BC26AAB916A2}" srcOrd="0" destOrd="0" presId="urn:microsoft.com/office/officeart/2005/8/layout/list1"/>
    <dgm:cxn modelId="{1F160AAF-9F43-4F26-95B6-686D9319E347}" type="presParOf" srcId="{6E0107C5-471E-466E-A781-968594F204B8}" destId="{F58A0B06-7AF6-4AB3-90DF-9F8A9FC03986}" srcOrd="1" destOrd="0" presId="urn:microsoft.com/office/officeart/2005/8/layout/list1"/>
    <dgm:cxn modelId="{38FCFF55-6072-45A0-8E5E-DD5D6C72E7A9}" type="presParOf" srcId="{215869D5-5F7D-414D-A8D1-075DCB710189}" destId="{D16C4ED0-2FD3-4608-8268-DB0583E63BDE}" srcOrd="5" destOrd="0" presId="urn:microsoft.com/office/officeart/2005/8/layout/list1"/>
    <dgm:cxn modelId="{63DC243A-0C33-4934-B88E-0D7349C94027}" type="presParOf" srcId="{215869D5-5F7D-414D-A8D1-075DCB710189}" destId="{E2A607B1-1984-447F-B9EC-5075C05FEE6C}" srcOrd="6" destOrd="0" presId="urn:microsoft.com/office/officeart/2005/8/layout/list1"/>
    <dgm:cxn modelId="{D11A78E1-E417-4762-9B0B-12904D3E18D1}" type="presParOf" srcId="{215869D5-5F7D-414D-A8D1-075DCB710189}" destId="{88EDF84D-E4F7-4DE9-AA8D-E4BA3171153F}" srcOrd="7" destOrd="0" presId="urn:microsoft.com/office/officeart/2005/8/layout/list1"/>
    <dgm:cxn modelId="{155BC466-B723-4A53-982F-3D53B5D7E13E}" type="presParOf" srcId="{215869D5-5F7D-414D-A8D1-075DCB710189}" destId="{7008DEFD-D9F0-4D20-9D61-1F698A3655ED}" srcOrd="8" destOrd="0" presId="urn:microsoft.com/office/officeart/2005/8/layout/list1"/>
    <dgm:cxn modelId="{B3457573-3D5E-4E77-A913-A90F00D916C5}" type="presParOf" srcId="{7008DEFD-D9F0-4D20-9D61-1F698A3655ED}" destId="{35E1C2C9-9153-4B48-90A8-F1BFAE641D0A}" srcOrd="0" destOrd="0" presId="urn:microsoft.com/office/officeart/2005/8/layout/list1"/>
    <dgm:cxn modelId="{128EA929-CCA4-4730-BE3E-542091077EEB}" type="presParOf" srcId="{7008DEFD-D9F0-4D20-9D61-1F698A3655ED}" destId="{DAA379FB-9D4A-4CEA-85FA-4AB91309B33A}" srcOrd="1" destOrd="0" presId="urn:microsoft.com/office/officeart/2005/8/layout/list1"/>
    <dgm:cxn modelId="{0FCE6872-0A4A-4304-A74F-ABA6AE6AD35B}" type="presParOf" srcId="{215869D5-5F7D-414D-A8D1-075DCB710189}" destId="{04E34632-DE32-4123-A379-DC303B930174}" srcOrd="9" destOrd="0" presId="urn:microsoft.com/office/officeart/2005/8/layout/list1"/>
    <dgm:cxn modelId="{AF4C1BC2-1B1D-4237-BF2B-B4F5D14D5B23}" type="presParOf" srcId="{215869D5-5F7D-414D-A8D1-075DCB710189}" destId="{83B30AD7-478B-414D-BE8B-F2E49823FE6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EE6F9-4EA0-4EBA-BC12-A8CEF7FD1254}">
      <dsp:nvSpPr>
        <dsp:cNvPr id="0" name=""/>
        <dsp:cNvSpPr/>
      </dsp:nvSpPr>
      <dsp:spPr>
        <a:xfrm>
          <a:off x="2399" y="367423"/>
          <a:ext cx="2339615" cy="93584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a:lnSpc>
              <a:spcPct val="90000"/>
            </a:lnSpc>
            <a:spcBef>
              <a:spcPct val="0"/>
            </a:spcBef>
            <a:spcAft>
              <a:spcPct val="35000"/>
            </a:spcAft>
            <a:buNone/>
          </a:pPr>
          <a:r>
            <a:rPr lang="en-US" sz="4200" kern="1200" dirty="0"/>
            <a:t>97%</a:t>
          </a:r>
        </a:p>
      </dsp:txBody>
      <dsp:txXfrm>
        <a:off x="2399" y="367423"/>
        <a:ext cx="2339615" cy="935846"/>
      </dsp:txXfrm>
    </dsp:sp>
    <dsp:sp modelId="{A2A3C2AB-227D-4886-A358-FDB16F242FEC}">
      <dsp:nvSpPr>
        <dsp:cNvPr id="0" name=""/>
        <dsp:cNvSpPr/>
      </dsp:nvSpPr>
      <dsp:spPr>
        <a:xfrm>
          <a:off x="2399" y="1303269"/>
          <a:ext cx="2339615" cy="21328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Tx/>
            <a:buNone/>
          </a:pPr>
          <a:r>
            <a:rPr lang="en-US" sz="2000" kern="1200" dirty="0"/>
            <a:t>	</a:t>
          </a:r>
          <a:r>
            <a:rPr lang="en-US" sz="1600" kern="1200" dirty="0"/>
            <a:t>of </a:t>
          </a:r>
          <a:r>
            <a:rPr lang="en-US" sz="1600" kern="1200" dirty="0">
              <a:solidFill>
                <a:prstClr val="black">
                  <a:hueOff val="0"/>
                  <a:satOff val="0"/>
                  <a:lumOff val="0"/>
                  <a:alphaOff val="0"/>
                </a:prstClr>
              </a:solidFill>
              <a:latin typeface="Calibri"/>
              <a:ea typeface="+mn-ea"/>
              <a:cs typeface="+mn-cs"/>
            </a:rPr>
            <a:t>investors evaluate non-financial disclosures</a:t>
          </a:r>
        </a:p>
      </dsp:txBody>
      <dsp:txXfrm>
        <a:off x="2399" y="1303269"/>
        <a:ext cx="2339615" cy="2132865"/>
      </dsp:txXfrm>
    </dsp:sp>
    <dsp:sp modelId="{992F2ABC-EB8F-4AD8-9313-B73459D2C460}">
      <dsp:nvSpPr>
        <dsp:cNvPr id="0" name=""/>
        <dsp:cNvSpPr/>
      </dsp:nvSpPr>
      <dsp:spPr>
        <a:xfrm>
          <a:off x="2669561" y="367423"/>
          <a:ext cx="2339615" cy="93584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a:lnSpc>
              <a:spcPct val="90000"/>
            </a:lnSpc>
            <a:spcBef>
              <a:spcPct val="0"/>
            </a:spcBef>
            <a:spcAft>
              <a:spcPct val="35000"/>
            </a:spcAft>
            <a:buNone/>
          </a:pPr>
          <a:r>
            <a:rPr lang="en-US" sz="4200" kern="1200" dirty="0"/>
            <a:t>100%</a:t>
          </a:r>
        </a:p>
      </dsp:txBody>
      <dsp:txXfrm>
        <a:off x="2669561" y="367423"/>
        <a:ext cx="2339615" cy="935846"/>
      </dsp:txXfrm>
    </dsp:sp>
    <dsp:sp modelId="{C8B0F157-FEE2-464D-834D-BD2A31FF86FC}">
      <dsp:nvSpPr>
        <dsp:cNvPr id="0" name=""/>
        <dsp:cNvSpPr/>
      </dsp:nvSpPr>
      <dsp:spPr>
        <a:xfrm>
          <a:off x="2669561" y="1303269"/>
          <a:ext cx="2339615" cy="21328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Tx/>
            <a:buNone/>
          </a:pPr>
          <a:r>
            <a:rPr lang="en-US" sz="2000" kern="1200" dirty="0">
              <a:solidFill>
                <a:prstClr val="black">
                  <a:hueOff val="0"/>
                  <a:satOff val="0"/>
                  <a:lumOff val="0"/>
                  <a:alphaOff val="0"/>
                </a:prstClr>
              </a:solidFill>
              <a:latin typeface="Calibri"/>
              <a:ea typeface="+mn-ea"/>
              <a:cs typeface="+mn-cs"/>
            </a:rPr>
            <a:t>	</a:t>
          </a:r>
          <a:r>
            <a:rPr lang="en-US" sz="1600" kern="1200" dirty="0">
              <a:solidFill>
                <a:prstClr val="black">
                  <a:hueOff val="0"/>
                  <a:satOff val="0"/>
                  <a:lumOff val="0"/>
                  <a:alphaOff val="0"/>
                </a:prstClr>
              </a:solidFill>
              <a:latin typeface="Calibri"/>
              <a:ea typeface="+mn-ea"/>
              <a:cs typeface="+mn-cs"/>
            </a:rPr>
            <a:t>of investors and bond rating organization buy climate-related financial data from 3rd party data providers</a:t>
          </a:r>
        </a:p>
      </dsp:txBody>
      <dsp:txXfrm>
        <a:off x="2669561" y="1303269"/>
        <a:ext cx="2339615" cy="2132865"/>
      </dsp:txXfrm>
    </dsp:sp>
    <dsp:sp modelId="{769CBC41-54BE-422A-AE09-2468D92100F9}">
      <dsp:nvSpPr>
        <dsp:cNvPr id="0" name=""/>
        <dsp:cNvSpPr/>
      </dsp:nvSpPr>
      <dsp:spPr>
        <a:xfrm>
          <a:off x="5336722" y="367423"/>
          <a:ext cx="2339615" cy="93584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a:lnSpc>
              <a:spcPct val="90000"/>
            </a:lnSpc>
            <a:spcBef>
              <a:spcPct val="0"/>
            </a:spcBef>
            <a:spcAft>
              <a:spcPct val="35000"/>
            </a:spcAft>
            <a:buNone/>
          </a:pPr>
          <a:r>
            <a:rPr lang="en-US" sz="4200" kern="1200" dirty="0"/>
            <a:t>56%</a:t>
          </a:r>
        </a:p>
      </dsp:txBody>
      <dsp:txXfrm>
        <a:off x="5336722" y="367423"/>
        <a:ext cx="2339615" cy="935846"/>
      </dsp:txXfrm>
    </dsp:sp>
    <dsp:sp modelId="{0F0EFA32-8C56-4154-917D-AE9E0C8A2934}">
      <dsp:nvSpPr>
        <dsp:cNvPr id="0" name=""/>
        <dsp:cNvSpPr/>
      </dsp:nvSpPr>
      <dsp:spPr>
        <a:xfrm>
          <a:off x="5336722" y="1303269"/>
          <a:ext cx="2339615" cy="21328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Tx/>
            <a:buNone/>
          </a:pPr>
          <a:r>
            <a:rPr lang="en-US" sz="1900" kern="1200" dirty="0">
              <a:solidFill>
                <a:schemeClr val="tx1">
                  <a:lumMod val="50000"/>
                  <a:lumOff val="50000"/>
                </a:schemeClr>
              </a:solidFill>
            </a:rPr>
            <a:t>	</a:t>
          </a:r>
          <a:r>
            <a:rPr lang="en-US" sz="1600" kern="1200" dirty="0">
              <a:solidFill>
                <a:prstClr val="black">
                  <a:hueOff val="0"/>
                  <a:satOff val="0"/>
                  <a:lumOff val="0"/>
                  <a:alphaOff val="0"/>
                </a:prstClr>
              </a:solidFill>
              <a:latin typeface="Calibri"/>
              <a:ea typeface="+mn-ea"/>
              <a:cs typeface="+mn-cs"/>
            </a:rPr>
            <a:t>of investors said that a company’s non-financial disclosures are either not available or inadequate for meaningful comparison with those of other companies</a:t>
          </a:r>
        </a:p>
      </dsp:txBody>
      <dsp:txXfrm>
        <a:off x="5336722" y="1303269"/>
        <a:ext cx="2339615" cy="2132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033B9-7509-4C47-A09A-97218887885B}">
      <dsp:nvSpPr>
        <dsp:cNvPr id="0" name=""/>
        <dsp:cNvSpPr/>
      </dsp:nvSpPr>
      <dsp:spPr>
        <a:xfrm>
          <a:off x="0" y="443736"/>
          <a:ext cx="7678738"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59D796-C107-4A2E-8D81-CC45C1B07394}">
      <dsp:nvSpPr>
        <dsp:cNvPr id="0" name=""/>
        <dsp:cNvSpPr/>
      </dsp:nvSpPr>
      <dsp:spPr>
        <a:xfrm>
          <a:off x="383936" y="15695"/>
          <a:ext cx="5375116"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167" tIns="0" rIns="203167"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Calibri"/>
              <a:ea typeface="+mn-ea"/>
              <a:cs typeface="+mn-cs"/>
            </a:rPr>
            <a:t>Divide between environmental/social reporting and financial reporting </a:t>
          </a:r>
        </a:p>
      </dsp:txBody>
      <dsp:txXfrm>
        <a:off x="425726" y="57485"/>
        <a:ext cx="5291536" cy="772500"/>
      </dsp:txXfrm>
    </dsp:sp>
    <dsp:sp modelId="{E2A607B1-1984-447F-B9EC-5075C05FEE6C}">
      <dsp:nvSpPr>
        <dsp:cNvPr id="0" name=""/>
        <dsp:cNvSpPr/>
      </dsp:nvSpPr>
      <dsp:spPr>
        <a:xfrm>
          <a:off x="0" y="1759176"/>
          <a:ext cx="7678738"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8A0B06-7AF6-4AB3-90DF-9F8A9FC03986}">
      <dsp:nvSpPr>
        <dsp:cNvPr id="0" name=""/>
        <dsp:cNvSpPr/>
      </dsp:nvSpPr>
      <dsp:spPr>
        <a:xfrm>
          <a:off x="383936" y="1331136"/>
          <a:ext cx="5375116"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167" tIns="0" rIns="203167"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Calibri"/>
              <a:ea typeface="+mn-ea"/>
              <a:cs typeface="+mn-cs"/>
            </a:rPr>
            <a:t>Quality and format of data (measurement, assurance gap)</a:t>
          </a:r>
        </a:p>
      </dsp:txBody>
      <dsp:txXfrm>
        <a:off x="425726" y="1372926"/>
        <a:ext cx="5291536" cy="772500"/>
      </dsp:txXfrm>
    </dsp:sp>
    <dsp:sp modelId="{83B30AD7-478B-414D-BE8B-F2E49823FE66}">
      <dsp:nvSpPr>
        <dsp:cNvPr id="0" name=""/>
        <dsp:cNvSpPr/>
      </dsp:nvSpPr>
      <dsp:spPr>
        <a:xfrm>
          <a:off x="0" y="3074616"/>
          <a:ext cx="7678738"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A379FB-9D4A-4CEA-85FA-4AB91309B33A}">
      <dsp:nvSpPr>
        <dsp:cNvPr id="0" name=""/>
        <dsp:cNvSpPr/>
      </dsp:nvSpPr>
      <dsp:spPr>
        <a:xfrm>
          <a:off x="383936" y="2646575"/>
          <a:ext cx="5375116"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167" tIns="0" rIns="203167"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Calibri"/>
              <a:ea typeface="+mn-ea"/>
              <a:cs typeface="+mn-cs"/>
            </a:rPr>
            <a:t>Shift from periodic to real-time </a:t>
          </a:r>
        </a:p>
      </dsp:txBody>
      <dsp:txXfrm>
        <a:off x="425726" y="2688365"/>
        <a:ext cx="5291536"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E73F253-6A2F-40F8-9A14-DD3F499182E0}" type="datetimeFigureOut">
              <a:rPr lang="en-US"/>
              <a:pPr>
                <a:defRPr/>
              </a:pPr>
              <a:t>10/21/2020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817738F-FA81-4AAA-B15A-25A720EF9A12}" type="slidenum">
              <a:rPr lang="en-US"/>
              <a:pPr>
                <a:defRPr/>
              </a:pPr>
              <a:t>‹#›</a:t>
            </a:fld>
            <a:endParaRPr lang="en-US"/>
          </a:p>
        </p:txBody>
      </p:sp>
    </p:spTree>
    <p:extLst>
      <p:ext uri="{BB962C8B-B14F-4D97-AF65-F5344CB8AC3E}">
        <p14:creationId xmlns:p14="http://schemas.microsoft.com/office/powerpoint/2010/main" val="13683273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C714-9486-4B9A-AD1D-AFEADA76DD8D}"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009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change is accelerating at an unprecedented pace.  Technological innovation, proliferation of data, and evolving societal expectations are reshaping all aspects of business environment including the expectations of and opportunities for the accounting profession.  </a:t>
            </a:r>
          </a:p>
          <a:p>
            <a:endParaRPr lang="en-US" dirty="0"/>
          </a:p>
          <a:p>
            <a:r>
              <a:rPr lang="en-US" dirty="0"/>
              <a:t>Reliability:  In the age of instantaneous information, there is eroding trust in sources of information particularly social media. </a:t>
            </a:r>
            <a:r>
              <a:rPr lang="en-US" b="1" dirty="0"/>
              <a:t>What is the role of the CPA profession in </a:t>
            </a:r>
            <a:r>
              <a:rPr lang="en-CA" b="1" dirty="0"/>
              <a:t>building confidence in information that fuels decision-making?</a:t>
            </a:r>
            <a:endParaRPr lang="en-US" b="1" dirty="0"/>
          </a:p>
          <a:p>
            <a:endParaRPr lang="en-US" dirty="0"/>
          </a:p>
          <a:p>
            <a:r>
              <a:rPr lang="en-US" dirty="0"/>
              <a:t>Value:  Accounting standards do not cover all aspects of value that have become increasingly important in business in the information age.  Today, the majority of a company’s value is now reflected in intangible aspects – i.e., platforms, brand, reputation, innovation, culture, trust, corporate governance etc. - </a:t>
            </a:r>
            <a:r>
              <a:rPr lang="en-CA" dirty="0"/>
              <a:t>measures for which there are no rules governing their construction and disclosure.  </a:t>
            </a:r>
            <a:r>
              <a:rPr lang="en-CA" b="1" dirty="0"/>
              <a:t>How do we identify, develop and communicate the metrics to help organizations better articulate how they create value for the long-term?</a:t>
            </a:r>
          </a:p>
          <a:p>
            <a:endParaRPr lang="en-US" dirty="0"/>
          </a:p>
          <a:p>
            <a:r>
              <a:rPr lang="en-US" dirty="0"/>
              <a:t>Big Data:  Internet-based companies are awash with data that can be grouped and utilized.  The proliferation of data and its consumption by consumers, governments and investors is putting companies at risk of losing control of their story. There is a key difference between data creation and value creation - are companies overlooking opportunities to create value? How well do organizations understand their investors and what informs their decision making? Are the key performance measures and other metrics we are reporting well suited to the fluid and digital information environment? </a:t>
            </a:r>
            <a:r>
              <a:rPr lang="en-US" b="1" dirty="0"/>
              <a:t>The accounting profession plays an important role in separating noise from facts.</a:t>
            </a:r>
            <a:endParaRPr lang="en-US" dirty="0"/>
          </a:p>
          <a:p>
            <a:endParaRPr lang="en-US" dirty="0"/>
          </a:p>
          <a:p>
            <a:r>
              <a:rPr lang="en-US" dirty="0"/>
              <a:t>Business &amp; Society: Employees are ready and willing to trust their employers, but the trust must be earned through more than “business as usual.” Institutional investors, employees, customers, communities and governments increasingly look to corporations to integrate societal issues into corporate thinking and take responsibility for the impacts of their operations on society. </a:t>
            </a:r>
            <a:r>
              <a:rPr lang="en-US" b="1" dirty="0"/>
              <a:t>How do we reorient players across the investment value chain towards a longer-term, societal, multi-stakeholder perspective?  How do we help companies capture a wider set of information beyond short-term financial performance and measure and report on it?  </a:t>
            </a:r>
          </a:p>
          <a:p>
            <a:endParaRPr lang="en-US" sz="1200" baseline="0" dirty="0"/>
          </a:p>
          <a:p>
            <a:endParaRPr lang="en-US" dirty="0"/>
          </a:p>
        </p:txBody>
      </p:sp>
      <p:sp>
        <p:nvSpPr>
          <p:cNvPr id="4" name="Slide Number Placeholder 3"/>
          <p:cNvSpPr>
            <a:spLocks noGrp="1"/>
          </p:cNvSpPr>
          <p:nvPr>
            <p:ph type="sldNum" sz="quarter" idx="5"/>
          </p:nvPr>
        </p:nvSpPr>
        <p:spPr/>
        <p:txBody>
          <a:bodyPr/>
          <a:lstStyle/>
          <a:p>
            <a:pPr>
              <a:defRPr/>
            </a:pPr>
            <a:fld id="{1817738F-FA81-4AAA-B15A-25A720EF9A12}" type="slidenum">
              <a:rPr lang="en-US" smtClean="0"/>
              <a:pPr>
                <a:defRPr/>
              </a:pPr>
              <a:t>2</a:t>
            </a:fld>
            <a:endParaRPr lang="en-US"/>
          </a:p>
        </p:txBody>
      </p:sp>
    </p:spTree>
    <p:extLst>
      <p:ext uri="{BB962C8B-B14F-4D97-AF65-F5344CB8AC3E}">
        <p14:creationId xmlns:p14="http://schemas.microsoft.com/office/powerpoint/2010/main" val="147889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change is accelerating at an unprecedented pace.  Technological innovation, proliferation of data, and evolving societal expectations are reshaping all aspects of business environment including the expectations of and opportunities for the accounting profession.  </a:t>
            </a:r>
          </a:p>
          <a:p>
            <a:endParaRPr lang="en-US" dirty="0"/>
          </a:p>
          <a:p>
            <a:r>
              <a:rPr lang="en-US" dirty="0"/>
              <a:t>Reliability:  In the age of instantaneous information, there is eroding trust in sources of information particularly social media. </a:t>
            </a:r>
            <a:r>
              <a:rPr lang="en-US" b="1" dirty="0"/>
              <a:t>What is the role of the CPA profession in </a:t>
            </a:r>
            <a:r>
              <a:rPr lang="en-CA" b="1" dirty="0"/>
              <a:t>building confidence in information that fuels decision-making?</a:t>
            </a:r>
            <a:endParaRPr lang="en-US" b="1" dirty="0"/>
          </a:p>
          <a:p>
            <a:endParaRPr lang="en-US" dirty="0"/>
          </a:p>
          <a:p>
            <a:r>
              <a:rPr lang="en-US" dirty="0"/>
              <a:t>Value:  Accounting standards do not cover all aspects of value that have become increasingly important in business in the information age.  Today, the majority of a company’s value is now reflected in intangible aspects – i.e., platforms, brand, reputation, innovation, culture, trust, corporate governance etc. - </a:t>
            </a:r>
            <a:r>
              <a:rPr lang="en-CA" dirty="0"/>
              <a:t>measures for which there are no rules governing their construction and disclosure.  </a:t>
            </a:r>
            <a:r>
              <a:rPr lang="en-CA" b="1" dirty="0"/>
              <a:t>How do we identify, develop and communicate the metrics to help organizations better articulate how they create value for the long-term?</a:t>
            </a:r>
          </a:p>
          <a:p>
            <a:endParaRPr lang="en-US" dirty="0"/>
          </a:p>
          <a:p>
            <a:r>
              <a:rPr lang="en-US" dirty="0"/>
              <a:t>Big Data:  Internet-based companies are awash with data that can be grouped and utilized.  The proliferation of data and its consumption by consumers, governments and investors is putting companies at risk of losing control of their story. There is a key difference between data creation and value creation - are companies overlooking opportunities to create value? How well do organizations understand their investors and what informs their decision making? Are the key performance measures and other metrics we are reporting well suited to the fluid and digital information environment? </a:t>
            </a:r>
            <a:r>
              <a:rPr lang="en-US" b="1" dirty="0"/>
              <a:t>The accounting profession plays an important role in separating noise from facts.</a:t>
            </a:r>
            <a:endParaRPr lang="en-US" dirty="0"/>
          </a:p>
          <a:p>
            <a:endParaRPr lang="en-US" dirty="0"/>
          </a:p>
          <a:p>
            <a:r>
              <a:rPr lang="en-US" dirty="0"/>
              <a:t>Business &amp; Society: Employees are ready and willing to trust their employers, but the trust must be earned through more than “business as usual.” Institutional investors, employees, customers, communities and governments increasingly look to corporations to integrate societal issues into corporate thinking and take responsibility for the impacts of their operations on society. </a:t>
            </a:r>
            <a:r>
              <a:rPr lang="en-US" b="1" dirty="0"/>
              <a:t>How do we reorient players across the investment value chain towards a longer-term, societal, multi-stakeholder perspective?  How do we help companies capture a wider set of information beyond short-term financial performance and measure and report on it?  </a:t>
            </a:r>
          </a:p>
          <a:p>
            <a:endParaRPr lang="en-US" dirty="0"/>
          </a:p>
        </p:txBody>
      </p:sp>
      <p:sp>
        <p:nvSpPr>
          <p:cNvPr id="4" name="Slide Number Placeholder 3"/>
          <p:cNvSpPr>
            <a:spLocks noGrp="1"/>
          </p:cNvSpPr>
          <p:nvPr>
            <p:ph type="sldNum" sz="quarter" idx="5"/>
          </p:nvPr>
        </p:nvSpPr>
        <p:spPr/>
        <p:txBody>
          <a:bodyPr/>
          <a:lstStyle/>
          <a:p>
            <a:pPr>
              <a:defRPr/>
            </a:pPr>
            <a:fld id="{1817738F-FA81-4AAA-B15A-25A720EF9A12}" type="slidenum">
              <a:rPr lang="en-US" smtClean="0"/>
              <a:pPr>
                <a:defRPr/>
              </a:pPr>
              <a:t>3</a:t>
            </a:fld>
            <a:endParaRPr lang="en-US"/>
          </a:p>
        </p:txBody>
      </p:sp>
    </p:spTree>
    <p:extLst>
      <p:ext uri="{BB962C8B-B14F-4D97-AF65-F5344CB8AC3E}">
        <p14:creationId xmlns:p14="http://schemas.microsoft.com/office/powerpoint/2010/main" val="4867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AcuminPro-Light"/>
              </a:rPr>
              <a:t>93% of the 250 largest corporations in the world report on ESG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1817738F-FA81-4AAA-B15A-25A720EF9A12}" type="slidenum">
              <a:rPr lang="en-US" smtClean="0"/>
              <a:pPr>
                <a:defRPr/>
              </a:pPr>
              <a:t>4</a:t>
            </a:fld>
            <a:endParaRPr lang="en-US"/>
          </a:p>
        </p:txBody>
      </p:sp>
    </p:spTree>
    <p:extLst>
      <p:ext uri="{BB962C8B-B14F-4D97-AF65-F5344CB8AC3E}">
        <p14:creationId xmlns:p14="http://schemas.microsoft.com/office/powerpoint/2010/main" val="408758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several convening </a:t>
            </a:r>
            <a:r>
              <a:rPr lang="en-US" spc="-5" dirty="0"/>
              <a:t>initiatives have </a:t>
            </a:r>
            <a:r>
              <a:rPr lang="en-US" dirty="0"/>
              <a:t>emerged as a response</a:t>
            </a:r>
            <a:r>
              <a:rPr lang="en-US" spc="-120" dirty="0"/>
              <a:t> </a:t>
            </a:r>
            <a:r>
              <a:rPr lang="en-US" dirty="0"/>
              <a:t>to  market calls for coordination of the various instruments</a:t>
            </a:r>
            <a:r>
              <a:rPr lang="en-US" spc="-200" dirty="0"/>
              <a:t> </a:t>
            </a:r>
            <a:endParaRPr lang="en-US" dirty="0"/>
          </a:p>
        </p:txBody>
      </p:sp>
      <p:sp>
        <p:nvSpPr>
          <p:cNvPr id="4" name="Slide Number Placeholder 3"/>
          <p:cNvSpPr>
            <a:spLocks noGrp="1"/>
          </p:cNvSpPr>
          <p:nvPr>
            <p:ph type="sldNum" sz="quarter" idx="5"/>
          </p:nvPr>
        </p:nvSpPr>
        <p:spPr/>
        <p:txBody>
          <a:bodyPr/>
          <a:lstStyle/>
          <a:p>
            <a:pPr>
              <a:defRPr/>
            </a:pPr>
            <a:fld id="{1817738F-FA81-4AAA-B15A-25A720EF9A12}" type="slidenum">
              <a:rPr lang="en-US" smtClean="0"/>
              <a:pPr>
                <a:defRPr/>
              </a:pPr>
              <a:t>5</a:t>
            </a:fld>
            <a:endParaRPr lang="en-US"/>
          </a:p>
        </p:txBody>
      </p:sp>
    </p:spTree>
    <p:extLst>
      <p:ext uri="{BB962C8B-B14F-4D97-AF65-F5344CB8AC3E}">
        <p14:creationId xmlns:p14="http://schemas.microsoft.com/office/powerpoint/2010/main" val="249986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C714-9486-4B9A-AD1D-AFEADA76DD8D}"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5064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9434"/>
            <a:ext cx="5848052" cy="999565"/>
          </a:xfrm>
        </p:spPr>
        <p:txBody>
          <a:bodyPr>
            <a:normAutofit/>
          </a:bodyPr>
          <a:lstStyle>
            <a:lvl1pPr algn="l">
              <a:defRPr sz="3200" baseline="0">
                <a:solidFill>
                  <a:schemeClr val="bg1"/>
                </a:solidFill>
                <a:latin typeface="Arial"/>
              </a:defRPr>
            </a:lvl1pPr>
          </a:lstStyle>
          <a:p>
            <a:r>
              <a:rPr lang="en-US"/>
              <a:t>Click to edit Master title style</a:t>
            </a:r>
            <a:endParaRPr lang="en-US" dirty="0"/>
          </a:p>
        </p:txBody>
      </p:sp>
      <p:sp>
        <p:nvSpPr>
          <p:cNvPr id="3" name="Subtitle 2"/>
          <p:cNvSpPr>
            <a:spLocks noGrp="1"/>
          </p:cNvSpPr>
          <p:nvPr>
            <p:ph type="subTitle" idx="1"/>
          </p:nvPr>
        </p:nvSpPr>
        <p:spPr>
          <a:xfrm>
            <a:off x="685800" y="4070406"/>
            <a:ext cx="5848052" cy="609659"/>
          </a:xfrm>
        </p:spPr>
        <p:txBody>
          <a:bodyPr lIns="0" tIns="0" rIns="0" bIns="0">
            <a:normAutofit/>
          </a:bodyPr>
          <a:lstStyle>
            <a:lvl1pPr marL="0" indent="0" algn="l">
              <a:buNone/>
              <a:defRPr sz="1800" cap="all">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8900DA7-32B3-479A-87EC-533407B1FFDE}" type="datetime1">
              <a:rPr lang="en-US" smtClean="0"/>
              <a:t>10/21/2020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8D546E-084B-4E5E-9915-0C02B70DACAE}" type="slidenum">
              <a:rPr lang="en-US"/>
              <a:pPr>
                <a:defRPr/>
              </a:pPr>
              <a:t>‹#›</a:t>
            </a:fld>
            <a:endParaRPr lang="en-US"/>
          </a:p>
        </p:txBody>
      </p:sp>
    </p:spTree>
    <p:extLst>
      <p:ext uri="{BB962C8B-B14F-4D97-AF65-F5344CB8AC3E}">
        <p14:creationId xmlns:p14="http://schemas.microsoft.com/office/powerpoint/2010/main" val="353977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eparato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237070"/>
            <a:ext cx="5848052" cy="1470025"/>
          </a:xfrm>
        </p:spPr>
        <p:txBody>
          <a:bodyPr/>
          <a:lstStyle>
            <a:lvl1pPr algn="l">
              <a:defRPr sz="2800" baseline="0">
                <a:solidFill>
                  <a:schemeClr val="bg1"/>
                </a:solidFill>
                <a:latin typeface="Aria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B23BB9D4-7C53-410B-8A03-074479588721}" type="datetime1">
              <a:rPr lang="en-US" smtClean="0"/>
              <a:t>10/21/2020</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3462C3F-A5CF-4395-8787-8E7C7C24E41B}" type="slidenum">
              <a:rPr lang="en-US"/>
              <a:pPr>
                <a:defRPr/>
              </a:pPr>
              <a:t>‹#›</a:t>
            </a:fld>
            <a:endParaRPr lang="en-US"/>
          </a:p>
        </p:txBody>
      </p:sp>
    </p:spTree>
    <p:extLst>
      <p:ext uri="{BB962C8B-B14F-4D97-AF65-F5344CB8AC3E}">
        <p14:creationId xmlns:p14="http://schemas.microsoft.com/office/powerpoint/2010/main" val="113291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042444"/>
            <a:ext cx="7677956" cy="3821955"/>
          </a:xfrm>
        </p:spPr>
        <p:txBody>
          <a:bodyPr lIns="0" tIns="0" rIns="0" bIns="0"/>
          <a:lstStyle>
            <a:lvl1pPr marL="0" indent="0">
              <a:buFont typeface="Arial" pitchFamily="34" charset="0"/>
              <a:buNone/>
              <a:defRPr/>
            </a:lvl1pPr>
            <a:lvl2pPr marL="538163" indent="-273050">
              <a:defRPr/>
            </a:lvl2pPr>
            <a:lvl3pPr marL="803275" indent="-265113">
              <a:defRPr/>
            </a:lvl3pPr>
            <a:lvl4pPr marL="1076325" indent="-265113">
              <a:defRPr/>
            </a:lvl4pPr>
            <a:lvl5pPr marL="1341438" indent="-27463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914400" y="630000"/>
            <a:ext cx="7677955" cy="540000"/>
          </a:xfrm>
        </p:spPr>
        <p:txBody>
          <a:bodyPr/>
          <a:lstStyle>
            <a:lvl1pPr algn="l">
              <a:defRPr baseline="0">
                <a:solidFill>
                  <a:srgbClr val="006FBA"/>
                </a:solidFill>
              </a:defRPr>
            </a:lvl1pPr>
          </a:lstStyle>
          <a:p>
            <a:r>
              <a:rPr lang="en-US"/>
              <a:t>Click to edit Master title style</a:t>
            </a:r>
            <a:endParaRPr lang="en-US" dirty="0"/>
          </a:p>
        </p:txBody>
      </p:sp>
      <p:sp>
        <p:nvSpPr>
          <p:cNvPr id="8" name="Subtitle 2"/>
          <p:cNvSpPr>
            <a:spLocks noGrp="1"/>
          </p:cNvSpPr>
          <p:nvPr>
            <p:ph type="subTitle" idx="13"/>
          </p:nvPr>
        </p:nvSpPr>
        <p:spPr>
          <a:xfrm>
            <a:off x="914399" y="1308100"/>
            <a:ext cx="7677955" cy="636600"/>
          </a:xfrm>
        </p:spPr>
        <p:txBody>
          <a:bodyPr lIns="0" tIns="0" rIns="0" bIns="0">
            <a:normAutofit/>
          </a:bodyPr>
          <a:lstStyle>
            <a:lvl1pPr marL="0" indent="0" algn="l">
              <a:buNone/>
              <a:defRPr sz="1800" cap="all">
                <a:solidFill>
                  <a:srgbClr val="717074"/>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4"/>
          </p:nvPr>
        </p:nvSpPr>
        <p:spPr/>
        <p:txBody>
          <a:bodyPr/>
          <a:lstStyle>
            <a:lvl1pPr>
              <a:defRPr/>
            </a:lvl1pPr>
          </a:lstStyle>
          <a:p>
            <a:pPr>
              <a:defRPr/>
            </a:pPr>
            <a:fld id="{623B68F7-9575-4B18-A523-1CFFAFF16F2A}" type="datetime1">
              <a:rPr lang="en-US" smtClean="0"/>
              <a:t>10/21/2020</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47DC7024-251D-4865-B691-BC031BAF4087}" type="slidenum">
              <a:rPr lang="en-US"/>
              <a:pPr>
                <a:defRPr/>
              </a:pPr>
              <a:t>‹#›</a:t>
            </a:fld>
            <a:endParaRPr lang="en-US"/>
          </a:p>
        </p:txBody>
      </p:sp>
    </p:spTree>
    <p:extLst>
      <p:ext uri="{BB962C8B-B14F-4D97-AF65-F5344CB8AC3E}">
        <p14:creationId xmlns:p14="http://schemas.microsoft.com/office/powerpoint/2010/main" val="421692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6958D4-7CF2-4A24-9A26-92E15014F8BC}" type="datetime1">
              <a:rPr lang="en-US" smtClean="0"/>
              <a:t>10/21/2020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488D00-F722-42AE-8EEF-B666A6E5DFAC}" type="slidenum">
              <a:rPr lang="en-US"/>
              <a:pPr>
                <a:defRPr/>
              </a:pPr>
              <a:t>‹#›</a:t>
            </a:fld>
            <a:endParaRPr lang="en-US"/>
          </a:p>
        </p:txBody>
      </p:sp>
    </p:spTree>
    <p:extLst>
      <p:ext uri="{BB962C8B-B14F-4D97-AF65-F5344CB8AC3E}">
        <p14:creationId xmlns:p14="http://schemas.microsoft.com/office/powerpoint/2010/main" val="343353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ide content with right side image/spreadsheet/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30000"/>
            <a:ext cx="7678800" cy="540000"/>
          </a:xfrm>
        </p:spPr>
        <p:txBody>
          <a:bodyPr anchor="t" anchorCtr="0">
            <a:normAutofit/>
          </a:bodyPr>
          <a:lstStyle>
            <a:lvl1pPr algn="l">
              <a:defRPr sz="1800" b="0" i="0" cap="all">
                <a:latin typeface="Arial"/>
              </a:defRPr>
            </a:lvl1pPr>
          </a:lstStyle>
          <a:p>
            <a:r>
              <a:rPr lang="en-US"/>
              <a:t>Click to edit Master title style</a:t>
            </a:r>
            <a:endParaRPr lang="en-US" dirty="0"/>
          </a:p>
        </p:txBody>
      </p:sp>
      <p:sp>
        <p:nvSpPr>
          <p:cNvPr id="3" name="Content Placeholder 2"/>
          <p:cNvSpPr>
            <a:spLocks noGrp="1"/>
          </p:cNvSpPr>
          <p:nvPr>
            <p:ph idx="1"/>
          </p:nvPr>
        </p:nvSpPr>
        <p:spPr>
          <a:xfrm>
            <a:off x="3990108" y="1238596"/>
            <a:ext cx="4603091" cy="4580313"/>
          </a:xfrm>
        </p:spPr>
        <p:txBody>
          <a:bodyPr>
            <a:normAutofit/>
          </a:bodyPr>
          <a:lstStyle>
            <a:lvl1pPr marL="0" indent="0">
              <a:buNone/>
              <a:defRPr sz="2100" baseline="0">
                <a:solidFill>
                  <a:srgbClr val="717074"/>
                </a:solidFill>
              </a:defRPr>
            </a:lvl1pPr>
            <a:lvl2pPr>
              <a:defRPr sz="2100" baseline="0">
                <a:solidFill>
                  <a:srgbClr val="717074"/>
                </a:solidFill>
              </a:defRPr>
            </a:lvl2pPr>
            <a:lvl3pPr>
              <a:defRPr sz="2100" baseline="0">
                <a:solidFill>
                  <a:srgbClr val="717074"/>
                </a:solidFill>
              </a:defRPr>
            </a:lvl3pPr>
            <a:lvl4pPr>
              <a:defRPr sz="2100" baseline="0">
                <a:solidFill>
                  <a:srgbClr val="717074"/>
                </a:solidFill>
              </a:defRPr>
            </a:lvl4pPr>
            <a:lvl5pPr>
              <a:defRPr sz="2100" baseline="0">
                <a:solidFill>
                  <a:srgbClr val="717074"/>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914400" y="1238596"/>
            <a:ext cx="3008313" cy="4580313"/>
          </a:xfrm>
        </p:spPr>
        <p:txBody>
          <a:bodyPr lIns="0" tIns="0" rIns="0" bIns="0">
            <a:normAutofit/>
          </a:bodyPr>
          <a:lstStyle>
            <a:lvl1pPr marL="0" indent="0">
              <a:buNone/>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35534299-8F76-4A4C-9B28-909007F7A9B7}" type="datetime1">
              <a:rPr lang="en-US" smtClean="0"/>
              <a:t>10/21/2020</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D62DBB2-3871-4A97-8848-5F6781BB3CFF}" type="slidenum">
              <a:rPr lang="en-US"/>
              <a:pPr>
                <a:defRPr/>
              </a:pPr>
              <a:t>‹#›</a:t>
            </a:fld>
            <a:endParaRPr lang="en-US"/>
          </a:p>
        </p:txBody>
      </p:sp>
    </p:spTree>
    <p:extLst>
      <p:ext uri="{BB962C8B-B14F-4D97-AF65-F5344CB8AC3E}">
        <p14:creationId xmlns:p14="http://schemas.microsoft.com/office/powerpoint/2010/main" val="89004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r Spreadshee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630000"/>
            <a:ext cx="7678800" cy="540000"/>
          </a:xfrm>
        </p:spPr>
        <p:txBody>
          <a:bodyPr anchor="t" anchorCtr="0">
            <a:normAutofit/>
          </a:bodyPr>
          <a:lstStyle>
            <a:lvl1pPr algn="l">
              <a:defRPr sz="1800" b="0" i="0" cap="all">
                <a:latin typeface="Arial"/>
              </a:defRPr>
            </a:lvl1pPr>
          </a:lstStyle>
          <a:p>
            <a:r>
              <a:rPr lang="en-US"/>
              <a:t>Click to edit Master title style</a:t>
            </a:r>
            <a:endParaRPr lang="en-US" dirty="0"/>
          </a:p>
        </p:txBody>
      </p:sp>
      <p:sp>
        <p:nvSpPr>
          <p:cNvPr id="4" name="Text Placeholder 3"/>
          <p:cNvSpPr>
            <a:spLocks noGrp="1"/>
          </p:cNvSpPr>
          <p:nvPr>
            <p:ph type="body" sz="half" idx="2"/>
          </p:nvPr>
        </p:nvSpPr>
        <p:spPr>
          <a:xfrm>
            <a:off x="914400" y="5184458"/>
            <a:ext cx="7678800" cy="634451"/>
          </a:xfrm>
        </p:spPr>
        <p:txBody>
          <a:bodyPr lIns="0" tIns="0" rIns="0" bIns="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2"/>
          <p:cNvSpPr>
            <a:spLocks noGrp="1" noChangeAspect="1"/>
          </p:cNvSpPr>
          <p:nvPr>
            <p:ph idx="1"/>
          </p:nvPr>
        </p:nvSpPr>
        <p:spPr>
          <a:xfrm>
            <a:off x="919480" y="1263535"/>
            <a:ext cx="7673720" cy="3842266"/>
          </a:xfrm>
        </p:spPr>
        <p:txBody>
          <a:bodyPr>
            <a:normAutofit/>
          </a:bodyPr>
          <a:lstStyle>
            <a:lvl1pPr marL="0" indent="0">
              <a:buNone/>
              <a:defRPr sz="2100" baseline="0">
                <a:solidFill>
                  <a:srgbClr val="717074"/>
                </a:solidFill>
              </a:defRPr>
            </a:lvl1pPr>
            <a:lvl2pPr>
              <a:defRPr sz="2100" baseline="0">
                <a:solidFill>
                  <a:srgbClr val="717074"/>
                </a:solidFill>
              </a:defRPr>
            </a:lvl2pPr>
            <a:lvl3pPr>
              <a:defRPr sz="2100" baseline="0">
                <a:solidFill>
                  <a:srgbClr val="717074"/>
                </a:solidFill>
              </a:defRPr>
            </a:lvl3pPr>
            <a:lvl4pPr>
              <a:defRPr sz="2100" baseline="0">
                <a:solidFill>
                  <a:srgbClr val="717074"/>
                </a:solidFill>
              </a:defRPr>
            </a:lvl4pPr>
            <a:lvl5pPr>
              <a:defRPr sz="2100" baseline="0">
                <a:solidFill>
                  <a:srgbClr val="717074"/>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C733B11-FE18-45AA-9677-5F097B3DCD8F}" type="datetime1">
              <a:rPr lang="en-US" smtClean="0"/>
              <a:t>10/21/2020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3E60D0-746E-40D1-BF62-BACEEE15A6D0}" type="slidenum">
              <a:rPr lang="en-US"/>
              <a:pPr>
                <a:defRPr/>
              </a:pPr>
              <a:t>‹#›</a:t>
            </a:fld>
            <a:endParaRPr lang="en-US"/>
          </a:p>
        </p:txBody>
      </p:sp>
    </p:spTree>
    <p:extLst>
      <p:ext uri="{BB962C8B-B14F-4D97-AF65-F5344CB8AC3E}">
        <p14:creationId xmlns:p14="http://schemas.microsoft.com/office/powerpoint/2010/main" val="84510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40" b="0" i="0">
                <a:solidFill>
                  <a:srgbClr val="00295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EE86CD5-D3F9-47D8-946B-C7CFF948A3DB}" type="datetime1">
              <a:rPr lang="en-US" smtClean="0"/>
              <a:t>10/21/2020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698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274638"/>
            <a:ext cx="79454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914400" y="1422400"/>
            <a:ext cx="7945438"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294438"/>
            <a:ext cx="9286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a:cs typeface="+mn-cs"/>
              </a:defRPr>
            </a:lvl1pPr>
          </a:lstStyle>
          <a:p>
            <a:pPr>
              <a:defRPr/>
            </a:pPr>
            <a:fld id="{5BAA0DC5-4C88-4699-9BCE-EE1B8BE967B8}" type="datetime1">
              <a:rPr lang="en-US" smtClean="0"/>
              <a:t>10/21/2020</a:t>
            </a:fld>
            <a:endParaRPr lang="en-US" dirty="0"/>
          </a:p>
        </p:txBody>
      </p:sp>
      <p:sp>
        <p:nvSpPr>
          <p:cNvPr id="5" name="Footer Placeholder 4"/>
          <p:cNvSpPr>
            <a:spLocks noGrp="1"/>
          </p:cNvSpPr>
          <p:nvPr>
            <p:ph type="ftr" sz="quarter" idx="3"/>
          </p:nvPr>
        </p:nvSpPr>
        <p:spPr>
          <a:xfrm>
            <a:off x="1385888" y="6294438"/>
            <a:ext cx="2246312"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Arial"/>
                <a:cs typeface="+mn-cs"/>
              </a:defRPr>
            </a:lvl1pPr>
          </a:lstStyle>
          <a:p>
            <a:pPr>
              <a:defRPr/>
            </a:pPr>
            <a:endParaRPr lang="en-US"/>
          </a:p>
        </p:txBody>
      </p:sp>
      <p:sp>
        <p:nvSpPr>
          <p:cNvPr id="6" name="Slide Number Placeholder 5"/>
          <p:cNvSpPr>
            <a:spLocks noGrp="1"/>
          </p:cNvSpPr>
          <p:nvPr>
            <p:ph type="sldNum" sz="quarter" idx="4"/>
          </p:nvPr>
        </p:nvSpPr>
        <p:spPr>
          <a:xfrm>
            <a:off x="3632200" y="6294438"/>
            <a:ext cx="107632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C5FC89D-98B4-4531-8CE0-B0D8B25EDD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1" r:id="rId3"/>
    <p:sldLayoutId id="2147483682" r:id="rId4"/>
    <p:sldLayoutId id="2147483683" r:id="rId5"/>
    <p:sldLayoutId id="2147483684" r:id="rId6"/>
    <p:sldLayoutId id="2147483688" r:id="rId7"/>
  </p:sldLayoutIdLst>
  <p:hf hdr="0" ftr="0" dt="0"/>
  <p:txStyles>
    <p:titleStyle>
      <a:lvl1pPr algn="ctr" defTabSz="457200" rtl="0" eaLnBrk="1" fontAlgn="base" hangingPunct="1">
        <a:spcBef>
          <a:spcPct val="0"/>
        </a:spcBef>
        <a:spcAft>
          <a:spcPct val="0"/>
        </a:spcAft>
        <a:defRPr sz="3200" kern="1200">
          <a:solidFill>
            <a:srgbClr val="717074"/>
          </a:solidFill>
          <a:latin typeface="+mj-lt"/>
          <a:ea typeface="+mj-ea"/>
          <a:cs typeface="+mj-cs"/>
        </a:defRPr>
      </a:lvl1pPr>
      <a:lvl2pPr algn="ctr" defTabSz="457200" rtl="0" eaLnBrk="1" fontAlgn="base" hangingPunct="1">
        <a:spcBef>
          <a:spcPct val="0"/>
        </a:spcBef>
        <a:spcAft>
          <a:spcPct val="0"/>
        </a:spcAft>
        <a:defRPr sz="3200">
          <a:solidFill>
            <a:srgbClr val="717074"/>
          </a:solidFill>
          <a:latin typeface="Calibri" pitchFamily="34" charset="0"/>
        </a:defRPr>
      </a:lvl2pPr>
      <a:lvl3pPr algn="ctr" defTabSz="457200" rtl="0" eaLnBrk="1" fontAlgn="base" hangingPunct="1">
        <a:spcBef>
          <a:spcPct val="0"/>
        </a:spcBef>
        <a:spcAft>
          <a:spcPct val="0"/>
        </a:spcAft>
        <a:defRPr sz="3200">
          <a:solidFill>
            <a:srgbClr val="717074"/>
          </a:solidFill>
          <a:latin typeface="Calibri" pitchFamily="34" charset="0"/>
        </a:defRPr>
      </a:lvl3pPr>
      <a:lvl4pPr algn="ctr" defTabSz="457200" rtl="0" eaLnBrk="1" fontAlgn="base" hangingPunct="1">
        <a:spcBef>
          <a:spcPct val="0"/>
        </a:spcBef>
        <a:spcAft>
          <a:spcPct val="0"/>
        </a:spcAft>
        <a:defRPr sz="3200">
          <a:solidFill>
            <a:srgbClr val="717074"/>
          </a:solidFill>
          <a:latin typeface="Calibri" pitchFamily="34" charset="0"/>
        </a:defRPr>
      </a:lvl4pPr>
      <a:lvl5pPr algn="ctr" defTabSz="457200" rtl="0" eaLnBrk="1" fontAlgn="base" hangingPunct="1">
        <a:spcBef>
          <a:spcPct val="0"/>
        </a:spcBef>
        <a:spcAft>
          <a:spcPct val="0"/>
        </a:spcAft>
        <a:defRPr sz="3200">
          <a:solidFill>
            <a:srgbClr val="717074"/>
          </a:solidFill>
          <a:latin typeface="Calibri" pitchFamily="34" charset="0"/>
        </a:defRPr>
      </a:lvl5pPr>
      <a:lvl6pPr marL="457200" algn="ctr" defTabSz="457200" rtl="0" eaLnBrk="1" fontAlgn="base" hangingPunct="1">
        <a:spcBef>
          <a:spcPct val="0"/>
        </a:spcBef>
        <a:spcAft>
          <a:spcPct val="0"/>
        </a:spcAft>
        <a:defRPr sz="3200">
          <a:solidFill>
            <a:schemeClr val="tx1"/>
          </a:solidFill>
          <a:latin typeface="Calibri" pitchFamily="34" charset="0"/>
        </a:defRPr>
      </a:lvl6pPr>
      <a:lvl7pPr marL="914400" algn="ctr" defTabSz="457200" rtl="0" eaLnBrk="1" fontAlgn="base" hangingPunct="1">
        <a:spcBef>
          <a:spcPct val="0"/>
        </a:spcBef>
        <a:spcAft>
          <a:spcPct val="0"/>
        </a:spcAft>
        <a:defRPr sz="3200">
          <a:solidFill>
            <a:schemeClr val="tx1"/>
          </a:solidFill>
          <a:latin typeface="Calibri" pitchFamily="34" charset="0"/>
        </a:defRPr>
      </a:lvl7pPr>
      <a:lvl8pPr marL="1371600" algn="ctr" defTabSz="457200" rtl="0" eaLnBrk="1" fontAlgn="base" hangingPunct="1">
        <a:spcBef>
          <a:spcPct val="0"/>
        </a:spcBef>
        <a:spcAft>
          <a:spcPct val="0"/>
        </a:spcAft>
        <a:defRPr sz="3200">
          <a:solidFill>
            <a:schemeClr val="tx1"/>
          </a:solidFill>
          <a:latin typeface="Calibri" pitchFamily="34" charset="0"/>
        </a:defRPr>
      </a:lvl8pPr>
      <a:lvl9pPr marL="1828800" algn="ctr" defTabSz="457200" rtl="0" eaLnBrk="1" fontAlgn="base" hangingPunct="1">
        <a:spcBef>
          <a:spcPct val="0"/>
        </a:spcBef>
        <a:spcAft>
          <a:spcPct val="0"/>
        </a:spcAft>
        <a:defRPr sz="3200">
          <a:solidFill>
            <a:schemeClr val="tx1"/>
          </a:solidFill>
          <a:latin typeface="Calibri" pitchFamily="34" charset="0"/>
        </a:defRPr>
      </a:lvl9pPr>
    </p:titleStyle>
    <p:bodyStyle>
      <a:lvl1pPr marL="265113" indent="-265113" algn="l" defTabSz="457200" rtl="0" eaLnBrk="1" fontAlgn="base" hangingPunct="1">
        <a:spcBef>
          <a:spcPct val="20000"/>
        </a:spcBef>
        <a:spcAft>
          <a:spcPct val="0"/>
        </a:spcAft>
        <a:buFont typeface="Arial" charset="0"/>
        <a:buChar char="•"/>
        <a:defRPr sz="2100" kern="1200">
          <a:solidFill>
            <a:srgbClr val="717074"/>
          </a:solidFill>
          <a:latin typeface="Arial"/>
          <a:ea typeface="+mn-ea"/>
          <a:cs typeface="+mn-cs"/>
        </a:defRPr>
      </a:lvl1pPr>
      <a:lvl2pPr marL="538163" indent="-273050" algn="l" defTabSz="457200" rtl="0" eaLnBrk="1" fontAlgn="base" hangingPunct="1">
        <a:spcBef>
          <a:spcPct val="20000"/>
        </a:spcBef>
        <a:spcAft>
          <a:spcPct val="0"/>
        </a:spcAft>
        <a:buFont typeface="Arial" charset="0"/>
        <a:buChar char="•"/>
        <a:defRPr sz="2100" kern="1200">
          <a:solidFill>
            <a:srgbClr val="717074"/>
          </a:solidFill>
          <a:latin typeface="Arial"/>
          <a:ea typeface="+mn-ea"/>
          <a:cs typeface="+mn-cs"/>
        </a:defRPr>
      </a:lvl2pPr>
      <a:lvl3pPr marL="801688" indent="-271463" algn="l" defTabSz="457200" rtl="0" eaLnBrk="1" fontAlgn="base" hangingPunct="1">
        <a:spcBef>
          <a:spcPct val="20000"/>
        </a:spcBef>
        <a:spcAft>
          <a:spcPct val="0"/>
        </a:spcAft>
        <a:buFont typeface="Arial" charset="0"/>
        <a:buChar char="•"/>
        <a:defRPr sz="2100" kern="1200">
          <a:solidFill>
            <a:srgbClr val="717074"/>
          </a:solidFill>
          <a:latin typeface="Arial" pitchFamily="34" charset="0"/>
          <a:ea typeface="+mn-ea"/>
          <a:cs typeface="+mn-cs"/>
        </a:defRPr>
      </a:lvl3pPr>
      <a:lvl4pPr marL="1077913" indent="-258763" algn="l" defTabSz="457200" rtl="0" eaLnBrk="1" fontAlgn="base" hangingPunct="1">
        <a:spcBef>
          <a:spcPct val="20000"/>
        </a:spcBef>
        <a:spcAft>
          <a:spcPct val="0"/>
        </a:spcAft>
        <a:buFont typeface="Arial" charset="0"/>
        <a:buChar char="•"/>
        <a:defRPr sz="2100" kern="1200">
          <a:solidFill>
            <a:srgbClr val="717074"/>
          </a:solidFill>
          <a:latin typeface="Arial"/>
          <a:ea typeface="+mn-ea"/>
          <a:cs typeface="+mn-cs"/>
        </a:defRPr>
      </a:lvl4pPr>
      <a:lvl5pPr marL="1341438" indent="-265113" algn="l" defTabSz="457200" rtl="0" eaLnBrk="1" fontAlgn="base" hangingPunct="1">
        <a:spcBef>
          <a:spcPct val="20000"/>
        </a:spcBef>
        <a:spcAft>
          <a:spcPct val="0"/>
        </a:spcAft>
        <a:buFont typeface="Arial" charset="0"/>
        <a:buChar char="•"/>
        <a:defRPr sz="2100" kern="1200">
          <a:solidFill>
            <a:srgbClr val="717074"/>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y.com/en_us/assurance/accountinglink/to-the-point---sec-streamlines-some-regulation-s-k-disclosures-a" TargetMode="Externa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7600" y="1767600"/>
            <a:ext cx="7214800" cy="1470025"/>
          </a:xfrm>
        </p:spPr>
        <p:txBody>
          <a:bodyPr/>
          <a:lstStyle/>
          <a:p>
            <a:r>
              <a:rPr lang="en-CA" dirty="0"/>
              <a:t>Value Creation/ESG Reporting Landscape</a:t>
            </a:r>
          </a:p>
        </p:txBody>
      </p:sp>
      <p:sp>
        <p:nvSpPr>
          <p:cNvPr id="3" name="Subtitle 2"/>
          <p:cNvSpPr>
            <a:spLocks noGrp="1"/>
          </p:cNvSpPr>
          <p:nvPr>
            <p:ph type="subTitle" idx="1"/>
          </p:nvPr>
        </p:nvSpPr>
        <p:spPr>
          <a:xfrm>
            <a:off x="957600" y="3168594"/>
            <a:ext cx="7214800" cy="2195258"/>
          </a:xfrm>
        </p:spPr>
        <p:txBody>
          <a:bodyPr>
            <a:normAutofit lnSpcReduction="10000"/>
          </a:bodyPr>
          <a:lstStyle/>
          <a:p>
            <a:r>
              <a:rPr lang="en-CA" cap="none" dirty="0"/>
              <a:t>Rosemary McGuire, CPA CA </a:t>
            </a:r>
          </a:p>
          <a:p>
            <a:r>
              <a:rPr lang="en-CA" cap="none" dirty="0"/>
              <a:t>Director, Research, Guidance And Support</a:t>
            </a:r>
          </a:p>
          <a:p>
            <a:r>
              <a:rPr lang="en-CA" cap="none" dirty="0"/>
              <a:t>CPA Canada</a:t>
            </a:r>
          </a:p>
          <a:p>
            <a:r>
              <a:rPr lang="en-CA" cap="none" dirty="0"/>
              <a:t>rmcguire@cpacanada.ca</a:t>
            </a:r>
          </a:p>
          <a:p>
            <a:endParaRPr lang="en-CA" cap="none" dirty="0"/>
          </a:p>
          <a:p>
            <a:r>
              <a:rPr lang="en-CA" cap="none" dirty="0"/>
              <a:t>Professional Accounting Futures 2020</a:t>
            </a:r>
          </a:p>
          <a:p>
            <a:r>
              <a:rPr lang="en-CA" cap="none" dirty="0"/>
              <a:t>ESG Challenges Facing Professional Accountants</a:t>
            </a:r>
          </a:p>
          <a:p>
            <a:endParaRPr lang="en-CA" dirty="0"/>
          </a:p>
          <a:p>
            <a:endParaRPr lang="en-CA" dirty="0"/>
          </a:p>
        </p:txBody>
      </p:sp>
      <p:sp>
        <p:nvSpPr>
          <p:cNvPr id="5" name="Slide Number Placeholder 4">
            <a:extLst>
              <a:ext uri="{FF2B5EF4-FFF2-40B4-BE49-F238E27FC236}">
                <a16:creationId xmlns:a16="http://schemas.microsoft.com/office/drawing/2014/main" id="{78BD2E66-B414-4C42-92F8-FE4C031AC7B3}"/>
              </a:ext>
            </a:extLst>
          </p:cNvPr>
          <p:cNvSpPr>
            <a:spLocks noGrp="1"/>
          </p:cNvSpPr>
          <p:nvPr>
            <p:ph type="sldNum" sz="quarter" idx="12"/>
          </p:nvPr>
        </p:nvSpPr>
        <p:spPr/>
        <p:txBody>
          <a:bodyPr/>
          <a:lstStyle/>
          <a:p>
            <a:pPr>
              <a:defRPr/>
            </a:pPr>
            <a:fld id="{6B8D546E-084B-4E5E-9915-0C02B70DACAE}" type="slidenum">
              <a:rPr lang="en-US" smtClean="0"/>
              <a:pPr>
                <a:defRPr/>
              </a:pPr>
              <a:t>1</a:t>
            </a:fld>
            <a:endParaRPr lang="en-US"/>
          </a:p>
        </p:txBody>
      </p:sp>
    </p:spTree>
    <p:extLst>
      <p:ext uri="{BB962C8B-B14F-4D97-AF65-F5344CB8AC3E}">
        <p14:creationId xmlns:p14="http://schemas.microsoft.com/office/powerpoint/2010/main" val="300708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462069-24C6-4A4E-820D-087C87083497}"/>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3F7F9D04-359F-4C02-81C7-241F36F7E53E}"/>
              </a:ext>
            </a:extLst>
          </p:cNvPr>
          <p:cNvSpPr>
            <a:spLocks noGrp="1"/>
          </p:cNvSpPr>
          <p:nvPr>
            <p:ph type="title"/>
          </p:nvPr>
        </p:nvSpPr>
        <p:spPr>
          <a:xfrm>
            <a:off x="869547" y="338061"/>
            <a:ext cx="7677955" cy="540000"/>
          </a:xfrm>
        </p:spPr>
        <p:txBody>
          <a:bodyPr/>
          <a:lstStyle/>
          <a:p>
            <a:r>
              <a:rPr lang="en-US" dirty="0"/>
              <a:t>Coming soon…</a:t>
            </a:r>
          </a:p>
        </p:txBody>
      </p:sp>
      <p:sp>
        <p:nvSpPr>
          <p:cNvPr id="4" name="Subtitle 3">
            <a:extLst>
              <a:ext uri="{FF2B5EF4-FFF2-40B4-BE49-F238E27FC236}">
                <a16:creationId xmlns:a16="http://schemas.microsoft.com/office/drawing/2014/main" id="{60C335F0-7EAB-4278-9E16-47EC67B96AAE}"/>
              </a:ext>
            </a:extLst>
          </p:cNvPr>
          <p:cNvSpPr>
            <a:spLocks noGrp="1"/>
          </p:cNvSpPr>
          <p:nvPr>
            <p:ph type="subTitle" idx="13"/>
          </p:nvPr>
        </p:nvSpPr>
        <p:spPr/>
        <p:txBody>
          <a:bodyPr/>
          <a:lstStyle/>
          <a:p>
            <a:endParaRPr lang="en-US"/>
          </a:p>
        </p:txBody>
      </p:sp>
      <p:sp>
        <p:nvSpPr>
          <p:cNvPr id="5" name="Slide Number Placeholder 4">
            <a:extLst>
              <a:ext uri="{FF2B5EF4-FFF2-40B4-BE49-F238E27FC236}">
                <a16:creationId xmlns:a16="http://schemas.microsoft.com/office/drawing/2014/main" id="{DE579E75-DBF3-4120-A3E9-E8BCFEDE7B3E}"/>
              </a:ext>
            </a:extLst>
          </p:cNvPr>
          <p:cNvSpPr>
            <a:spLocks noGrp="1"/>
          </p:cNvSpPr>
          <p:nvPr>
            <p:ph type="sldNum" sz="quarter" idx="16"/>
          </p:nvPr>
        </p:nvSpPr>
        <p:spPr/>
        <p:txBody>
          <a:bodyPr/>
          <a:lstStyle/>
          <a:p>
            <a:pPr>
              <a:defRPr/>
            </a:pPr>
            <a:fld id="{47DC7024-251D-4865-B691-BC031BAF4087}" type="slidenum">
              <a:rPr lang="en-US" smtClean="0"/>
              <a:pPr>
                <a:defRPr/>
              </a:pPr>
              <a:t>10</a:t>
            </a:fld>
            <a:endParaRPr lang="en-US"/>
          </a:p>
        </p:txBody>
      </p:sp>
      <p:grpSp>
        <p:nvGrpSpPr>
          <p:cNvPr id="13" name="Image">
            <a:extLst>
              <a:ext uri="{FF2B5EF4-FFF2-40B4-BE49-F238E27FC236}">
                <a16:creationId xmlns:a16="http://schemas.microsoft.com/office/drawing/2014/main" id="{C4E0770A-273E-421B-A366-DD16D0F5CC38}"/>
              </a:ext>
            </a:extLst>
          </p:cNvPr>
          <p:cNvGrpSpPr/>
          <p:nvPr/>
        </p:nvGrpSpPr>
        <p:grpSpPr>
          <a:xfrm>
            <a:off x="264455" y="850319"/>
            <a:ext cx="8470926" cy="5300838"/>
            <a:chOff x="0" y="0"/>
            <a:chExt cx="12047538" cy="8135835"/>
          </a:xfrm>
        </p:grpSpPr>
        <p:pic>
          <p:nvPicPr>
            <p:cNvPr id="14" name="Image" descr="Image">
              <a:extLst>
                <a:ext uri="{FF2B5EF4-FFF2-40B4-BE49-F238E27FC236}">
                  <a16:creationId xmlns:a16="http://schemas.microsoft.com/office/drawing/2014/main" id="{90971EDB-2462-444E-AD54-D29649194383}"/>
                </a:ext>
              </a:extLst>
            </p:cNvPr>
            <p:cNvPicPr>
              <a:picLocks noChangeAspect="1"/>
            </p:cNvPicPr>
            <p:nvPr/>
          </p:nvPicPr>
          <p:blipFill>
            <a:blip r:embed="rId2"/>
            <a:stretch>
              <a:fillRect/>
            </a:stretch>
          </p:blipFill>
          <p:spPr>
            <a:xfrm>
              <a:off x="215900" y="139700"/>
              <a:ext cx="11615739" cy="7577036"/>
            </a:xfrm>
            <a:prstGeom prst="rect">
              <a:avLst/>
            </a:prstGeom>
            <a:ln>
              <a:noFill/>
            </a:ln>
            <a:effectLst/>
          </p:spPr>
        </p:pic>
        <p:pic>
          <p:nvPicPr>
            <p:cNvPr id="15" name="Image" descr="Image">
              <a:extLst>
                <a:ext uri="{FF2B5EF4-FFF2-40B4-BE49-F238E27FC236}">
                  <a16:creationId xmlns:a16="http://schemas.microsoft.com/office/drawing/2014/main" id="{A3959375-DA25-4622-B939-F5BD53A68D14}"/>
                </a:ext>
              </a:extLst>
            </p:cNvPr>
            <p:cNvPicPr>
              <a:picLocks/>
            </p:cNvPicPr>
            <p:nvPr/>
          </p:nvPicPr>
          <p:blipFill>
            <a:blip r:embed="rId3"/>
            <a:stretch>
              <a:fillRect/>
            </a:stretch>
          </p:blipFill>
          <p:spPr>
            <a:xfrm>
              <a:off x="0" y="0"/>
              <a:ext cx="12047539" cy="8135836"/>
            </a:xfrm>
            <a:prstGeom prst="rect">
              <a:avLst/>
            </a:prstGeom>
            <a:effectLst/>
          </p:spPr>
        </p:pic>
      </p:grpSp>
    </p:spTree>
    <p:extLst>
      <p:ext uri="{BB962C8B-B14F-4D97-AF65-F5344CB8AC3E}">
        <p14:creationId xmlns:p14="http://schemas.microsoft.com/office/powerpoint/2010/main" val="344194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3049645"/>
            <a:ext cx="7214800" cy="1470025"/>
          </a:xfrm>
        </p:spPr>
        <p:txBody>
          <a:bodyPr/>
          <a:lstStyle/>
          <a:p>
            <a:r>
              <a:rPr lang="en-CA" dirty="0"/>
              <a:t>Thank you!</a:t>
            </a:r>
          </a:p>
        </p:txBody>
      </p:sp>
      <p:sp>
        <p:nvSpPr>
          <p:cNvPr id="3" name="Subtitle 2"/>
          <p:cNvSpPr>
            <a:spLocks noGrp="1"/>
          </p:cNvSpPr>
          <p:nvPr>
            <p:ph type="subTitle" idx="1"/>
          </p:nvPr>
        </p:nvSpPr>
        <p:spPr>
          <a:xfrm>
            <a:off x="957600" y="3168594"/>
            <a:ext cx="7214800" cy="2195258"/>
          </a:xfrm>
        </p:spPr>
        <p:txBody>
          <a:bodyPr>
            <a:normAutofit/>
          </a:bodyPr>
          <a:lstStyle/>
          <a:p>
            <a:endParaRPr lang="en-CA" dirty="0"/>
          </a:p>
          <a:p>
            <a:endParaRPr lang="en-CA" dirty="0"/>
          </a:p>
        </p:txBody>
      </p:sp>
      <p:sp>
        <p:nvSpPr>
          <p:cNvPr id="5" name="Slide Number Placeholder 4">
            <a:extLst>
              <a:ext uri="{FF2B5EF4-FFF2-40B4-BE49-F238E27FC236}">
                <a16:creationId xmlns:a16="http://schemas.microsoft.com/office/drawing/2014/main" id="{78BD2E66-B414-4C42-92F8-FE4C031AC7B3}"/>
              </a:ext>
            </a:extLst>
          </p:cNvPr>
          <p:cNvSpPr>
            <a:spLocks noGrp="1"/>
          </p:cNvSpPr>
          <p:nvPr>
            <p:ph type="sldNum" sz="quarter" idx="12"/>
          </p:nvPr>
        </p:nvSpPr>
        <p:spPr/>
        <p:txBody>
          <a:bodyPr/>
          <a:lstStyle/>
          <a:p>
            <a:pPr>
              <a:defRPr/>
            </a:pPr>
            <a:fld id="{6B8D546E-084B-4E5E-9915-0C02B70DACAE}" type="slidenum">
              <a:rPr lang="en-US" smtClean="0"/>
              <a:pPr>
                <a:defRPr/>
              </a:pPr>
              <a:t>11</a:t>
            </a:fld>
            <a:endParaRPr lang="en-US"/>
          </a:p>
        </p:txBody>
      </p:sp>
    </p:spTree>
    <p:extLst>
      <p:ext uri="{BB962C8B-B14F-4D97-AF65-F5344CB8AC3E}">
        <p14:creationId xmlns:p14="http://schemas.microsoft.com/office/powerpoint/2010/main" val="1385506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CPA Canada Foresight and Value Creation Focus</a:t>
            </a:r>
          </a:p>
          <a:p>
            <a:pPr marL="342900" indent="-342900">
              <a:buFont typeface="Arial" panose="020B0604020202020204" pitchFamily="34" charset="0"/>
              <a:buChar char="•"/>
            </a:pPr>
            <a:r>
              <a:rPr lang="en-US" dirty="0"/>
              <a:t>Investor perspectives</a:t>
            </a:r>
          </a:p>
          <a:p>
            <a:pPr marL="342900" indent="-342900">
              <a:buFont typeface="Arial" panose="020B0604020202020204" pitchFamily="34" charset="0"/>
              <a:buChar char="•"/>
            </a:pPr>
            <a:r>
              <a:rPr lang="en-US" dirty="0"/>
              <a:t>Value creation/ESG reporting solutions</a:t>
            </a:r>
          </a:p>
          <a:p>
            <a:pPr marL="342900" indent="-342900">
              <a:buFont typeface="Arial" panose="020B0604020202020204" pitchFamily="34" charset="0"/>
              <a:buChar char="•"/>
            </a:pPr>
            <a:r>
              <a:rPr lang="en-US" dirty="0"/>
              <a:t>Challenges</a:t>
            </a:r>
          </a:p>
          <a:p>
            <a:pPr marL="342900" indent="-342900">
              <a:buFont typeface="Arial" panose="020B0604020202020204" pitchFamily="34" charset="0"/>
              <a:buChar char="•"/>
            </a:pPr>
            <a:r>
              <a:rPr lang="en-US" dirty="0"/>
              <a:t>Regulatory intervention</a:t>
            </a:r>
          </a:p>
          <a:p>
            <a:pPr marL="342900" indent="-342900">
              <a:buFont typeface="Arial" panose="020B0604020202020204" pitchFamily="34" charset="0"/>
              <a:buChar char="•"/>
            </a:pPr>
            <a:r>
              <a:rPr lang="en-US" dirty="0"/>
              <a:t>IFRS Foundation consultation</a:t>
            </a:r>
          </a:p>
          <a:p>
            <a:pPr marL="342900" indent="-342900">
              <a:buFont typeface="Arial" panose="020B0604020202020204" pitchFamily="34" charset="0"/>
              <a:buChar char="•"/>
            </a:pPr>
            <a:r>
              <a:rPr lang="en-US" dirty="0"/>
              <a:t>The opportunity </a:t>
            </a:r>
          </a:p>
        </p:txBody>
      </p:sp>
      <p:sp>
        <p:nvSpPr>
          <p:cNvPr id="6" name="Slide Number Placeholder 5">
            <a:extLst>
              <a:ext uri="{FF2B5EF4-FFF2-40B4-BE49-F238E27FC236}">
                <a16:creationId xmlns:a16="http://schemas.microsoft.com/office/drawing/2014/main" id="{6F25642A-E00F-4506-B6E2-E0138377A66F}"/>
              </a:ext>
            </a:extLst>
          </p:cNvPr>
          <p:cNvSpPr>
            <a:spLocks noGrp="1"/>
          </p:cNvSpPr>
          <p:nvPr>
            <p:ph type="sldNum" sz="quarter" idx="16"/>
          </p:nvPr>
        </p:nvSpPr>
        <p:spPr/>
        <p:txBody>
          <a:bodyPr/>
          <a:lstStyle/>
          <a:p>
            <a:pPr>
              <a:defRPr/>
            </a:pPr>
            <a:fld id="{47DC7024-251D-4865-B691-BC031BAF4087}" type="slidenum">
              <a:rPr lang="en-US" smtClean="0"/>
              <a:pPr>
                <a:defRPr/>
              </a:pPr>
              <a:t>2</a:t>
            </a:fld>
            <a:endParaRPr lang="en-US"/>
          </a:p>
        </p:txBody>
      </p:sp>
    </p:spTree>
    <p:extLst>
      <p:ext uri="{BB962C8B-B14F-4D97-AF65-F5344CB8AC3E}">
        <p14:creationId xmlns:p14="http://schemas.microsoft.com/office/powerpoint/2010/main" val="986833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5E72D9-B69D-46AF-B6B0-D3DB5A902400}"/>
              </a:ext>
            </a:extLst>
          </p:cNvPr>
          <p:cNvSpPr>
            <a:spLocks noGrp="1"/>
          </p:cNvSpPr>
          <p:nvPr>
            <p:ph type="title"/>
          </p:nvPr>
        </p:nvSpPr>
        <p:spPr/>
        <p:txBody>
          <a:bodyPr/>
          <a:lstStyle/>
          <a:p>
            <a:r>
              <a:rPr lang="en-US" dirty="0"/>
              <a:t>CPA Canada Foresight &amp; Value Creation Focus</a:t>
            </a:r>
          </a:p>
        </p:txBody>
      </p:sp>
      <p:sp>
        <p:nvSpPr>
          <p:cNvPr id="4" name="Subtitle 3">
            <a:extLst>
              <a:ext uri="{FF2B5EF4-FFF2-40B4-BE49-F238E27FC236}">
                <a16:creationId xmlns:a16="http://schemas.microsoft.com/office/drawing/2014/main" id="{79C77C22-7A68-4BAF-BFD2-B4E8E92AA1CB}"/>
              </a:ext>
            </a:extLst>
          </p:cNvPr>
          <p:cNvSpPr>
            <a:spLocks noGrp="1"/>
          </p:cNvSpPr>
          <p:nvPr>
            <p:ph type="subTitle" idx="13"/>
          </p:nvPr>
        </p:nvSpPr>
        <p:spPr/>
        <p:txBody>
          <a:bodyPr>
            <a:normAutofit/>
          </a:bodyPr>
          <a:lstStyle/>
          <a:p>
            <a:pPr algn="ctr"/>
            <a:r>
              <a:rPr lang="en-US" sz="1600" cap="none" dirty="0"/>
              <a:t>www.cpacanada.ca/en/foresight-initiative/value-creation</a:t>
            </a:r>
          </a:p>
        </p:txBody>
      </p:sp>
      <p:pic>
        <p:nvPicPr>
          <p:cNvPr id="6" name="Content Placeholder 5">
            <a:extLst>
              <a:ext uri="{FF2B5EF4-FFF2-40B4-BE49-F238E27FC236}">
                <a16:creationId xmlns:a16="http://schemas.microsoft.com/office/drawing/2014/main" id="{A8595F2E-204E-40C6-BB46-78DC0B374295}"/>
              </a:ext>
            </a:extLst>
          </p:cNvPr>
          <p:cNvPicPr>
            <a:picLocks noGrp="1" noChangeAspect="1"/>
          </p:cNvPicPr>
          <p:nvPr>
            <p:ph idx="1"/>
          </p:nvPr>
        </p:nvPicPr>
        <p:blipFill>
          <a:blip r:embed="rId3"/>
          <a:stretch>
            <a:fillRect/>
          </a:stretch>
        </p:blipFill>
        <p:spPr>
          <a:xfrm>
            <a:off x="1457426" y="2042736"/>
            <a:ext cx="3072829" cy="3821112"/>
          </a:xfrm>
          <a:prstGeom prst="rect">
            <a:avLst/>
          </a:prstGeom>
        </p:spPr>
      </p:pic>
      <p:pic>
        <p:nvPicPr>
          <p:cNvPr id="8" name="Picture 7">
            <a:extLst>
              <a:ext uri="{FF2B5EF4-FFF2-40B4-BE49-F238E27FC236}">
                <a16:creationId xmlns:a16="http://schemas.microsoft.com/office/drawing/2014/main" id="{ADE3F006-CE9A-4AEB-B290-91D42C97440B}"/>
              </a:ext>
            </a:extLst>
          </p:cNvPr>
          <p:cNvPicPr>
            <a:picLocks noChangeAspect="1"/>
          </p:cNvPicPr>
          <p:nvPr/>
        </p:nvPicPr>
        <p:blipFill>
          <a:blip r:embed="rId4"/>
          <a:stretch>
            <a:fillRect/>
          </a:stretch>
        </p:blipFill>
        <p:spPr>
          <a:xfrm>
            <a:off x="4946600" y="2158215"/>
            <a:ext cx="2958800" cy="3821956"/>
          </a:xfrm>
          <a:prstGeom prst="rect">
            <a:avLst/>
          </a:prstGeom>
        </p:spPr>
      </p:pic>
      <p:sp>
        <p:nvSpPr>
          <p:cNvPr id="5" name="Slide Number Placeholder 4">
            <a:extLst>
              <a:ext uri="{FF2B5EF4-FFF2-40B4-BE49-F238E27FC236}">
                <a16:creationId xmlns:a16="http://schemas.microsoft.com/office/drawing/2014/main" id="{CB934C63-344F-4919-B2E5-91E730C20DBB}"/>
              </a:ext>
            </a:extLst>
          </p:cNvPr>
          <p:cNvSpPr>
            <a:spLocks noGrp="1"/>
          </p:cNvSpPr>
          <p:nvPr>
            <p:ph type="sldNum" sz="quarter" idx="16"/>
          </p:nvPr>
        </p:nvSpPr>
        <p:spPr/>
        <p:txBody>
          <a:bodyPr/>
          <a:lstStyle/>
          <a:p>
            <a:pPr>
              <a:defRPr/>
            </a:pPr>
            <a:fld id="{47DC7024-251D-4865-B691-BC031BAF4087}" type="slidenum">
              <a:rPr lang="en-US" smtClean="0"/>
              <a:pPr>
                <a:defRPr/>
              </a:pPr>
              <a:t>3</a:t>
            </a:fld>
            <a:endParaRPr lang="en-US"/>
          </a:p>
        </p:txBody>
      </p:sp>
    </p:spTree>
    <p:extLst>
      <p:ext uri="{BB962C8B-B14F-4D97-AF65-F5344CB8AC3E}">
        <p14:creationId xmlns:p14="http://schemas.microsoft.com/office/powerpoint/2010/main" val="30009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7154102-1F3F-4745-B0EB-F52ABC8A5624}"/>
              </a:ext>
            </a:extLst>
          </p:cNvPr>
          <p:cNvGraphicFramePr>
            <a:graphicFrameLocks noGrp="1"/>
          </p:cNvGraphicFramePr>
          <p:nvPr>
            <p:ph idx="1"/>
            <p:extLst>
              <p:ext uri="{D42A27DB-BD31-4B8C-83A1-F6EECF244321}">
                <p14:modId xmlns:p14="http://schemas.microsoft.com/office/powerpoint/2010/main" val="1170445703"/>
              </p:ext>
            </p:extLst>
          </p:nvPr>
        </p:nvGraphicFramePr>
        <p:xfrm>
          <a:off x="913616" y="1894788"/>
          <a:ext cx="7678738" cy="3803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59E32B6B-4953-4090-88BC-E33C10AA4E92}"/>
              </a:ext>
            </a:extLst>
          </p:cNvPr>
          <p:cNvSpPr>
            <a:spLocks noGrp="1"/>
          </p:cNvSpPr>
          <p:nvPr>
            <p:ph type="title"/>
          </p:nvPr>
        </p:nvSpPr>
        <p:spPr/>
        <p:txBody>
          <a:bodyPr/>
          <a:lstStyle/>
          <a:p>
            <a:r>
              <a:rPr lang="en-US" dirty="0"/>
              <a:t>Investor perspectives</a:t>
            </a:r>
          </a:p>
        </p:txBody>
      </p:sp>
      <p:sp>
        <p:nvSpPr>
          <p:cNvPr id="4" name="Subtitle 3">
            <a:extLst>
              <a:ext uri="{FF2B5EF4-FFF2-40B4-BE49-F238E27FC236}">
                <a16:creationId xmlns:a16="http://schemas.microsoft.com/office/drawing/2014/main" id="{A1769AFA-B062-43CB-A127-35E932765E29}"/>
              </a:ext>
            </a:extLst>
          </p:cNvPr>
          <p:cNvSpPr>
            <a:spLocks noGrp="1"/>
          </p:cNvSpPr>
          <p:nvPr>
            <p:ph type="subTitle" idx="13"/>
          </p:nvPr>
        </p:nvSpPr>
        <p:spPr>
          <a:xfrm>
            <a:off x="914399" y="1260013"/>
            <a:ext cx="7677955" cy="539999"/>
          </a:xfrm>
        </p:spPr>
        <p:txBody>
          <a:bodyPr>
            <a:normAutofit/>
          </a:bodyPr>
          <a:lstStyle/>
          <a:p>
            <a:pPr algn="ctr"/>
            <a:r>
              <a:rPr lang="en-US" sz="1600" b="1" dirty="0">
                <a:solidFill>
                  <a:srgbClr val="000000"/>
                </a:solidFill>
                <a:effectLst/>
                <a:latin typeface="Arial" panose="020B0604020202020204" pitchFamily="34" charset="0"/>
              </a:rPr>
              <a:t>“Almost 60% of mutual fund assets will be ESG by 2025”              </a:t>
            </a:r>
          </a:p>
          <a:p>
            <a:pPr algn="ctr"/>
            <a:r>
              <a:rPr lang="en-US" sz="1600" b="1" dirty="0">
                <a:solidFill>
                  <a:srgbClr val="000000"/>
                </a:solidFill>
                <a:latin typeface="Arial" panose="020B0604020202020204" pitchFamily="34" charset="0"/>
              </a:rPr>
              <a:t>Source:  </a:t>
            </a:r>
            <a:r>
              <a:rPr lang="en-US" sz="1600" b="1" dirty="0" err="1">
                <a:solidFill>
                  <a:srgbClr val="000000"/>
                </a:solidFill>
                <a:latin typeface="Arial" panose="020B0604020202020204" pitchFamily="34" charset="0"/>
              </a:rPr>
              <a:t>pwC</a:t>
            </a:r>
            <a:endParaRPr lang="en-US" sz="1600" dirty="0"/>
          </a:p>
        </p:txBody>
      </p:sp>
      <p:sp>
        <p:nvSpPr>
          <p:cNvPr id="7" name="TextBox 6">
            <a:extLst>
              <a:ext uri="{FF2B5EF4-FFF2-40B4-BE49-F238E27FC236}">
                <a16:creationId xmlns:a16="http://schemas.microsoft.com/office/drawing/2014/main" id="{B02AF4F1-5D3D-4687-99DA-555879EAD7DC}"/>
              </a:ext>
            </a:extLst>
          </p:cNvPr>
          <p:cNvSpPr txBox="1"/>
          <p:nvPr/>
        </p:nvSpPr>
        <p:spPr>
          <a:xfrm>
            <a:off x="768284" y="5674103"/>
            <a:ext cx="4572000" cy="954107"/>
          </a:xfrm>
          <a:prstGeom prst="rect">
            <a:avLst/>
          </a:prstGeom>
          <a:noFill/>
        </p:spPr>
        <p:txBody>
          <a:bodyPr wrap="square">
            <a:spAutoFit/>
          </a:bodyPr>
          <a:lstStyle/>
          <a:p>
            <a:r>
              <a:rPr lang="en-US" sz="1400" dirty="0"/>
              <a:t>Sources:</a:t>
            </a:r>
          </a:p>
          <a:p>
            <a:r>
              <a:rPr lang="en-US" sz="1400" dirty="0"/>
              <a:t>EY 2018 Global Climate Change and Sustainability Services study</a:t>
            </a:r>
          </a:p>
          <a:p>
            <a:r>
              <a:rPr lang="en-US" sz="1400" dirty="0"/>
              <a:t>CPA Canada Investor Interview Report (2019)</a:t>
            </a:r>
          </a:p>
        </p:txBody>
      </p:sp>
      <p:sp>
        <p:nvSpPr>
          <p:cNvPr id="6" name="Slide Number Placeholder 5">
            <a:extLst>
              <a:ext uri="{FF2B5EF4-FFF2-40B4-BE49-F238E27FC236}">
                <a16:creationId xmlns:a16="http://schemas.microsoft.com/office/drawing/2014/main" id="{D4D40A7D-86FD-48DC-8C2C-CC06B4A9113B}"/>
              </a:ext>
            </a:extLst>
          </p:cNvPr>
          <p:cNvSpPr>
            <a:spLocks noGrp="1"/>
          </p:cNvSpPr>
          <p:nvPr>
            <p:ph type="sldNum" sz="quarter" idx="16"/>
          </p:nvPr>
        </p:nvSpPr>
        <p:spPr/>
        <p:txBody>
          <a:bodyPr/>
          <a:lstStyle/>
          <a:p>
            <a:pPr>
              <a:defRPr/>
            </a:pPr>
            <a:fld id="{47DC7024-251D-4865-B691-BC031BAF4087}" type="slidenum">
              <a:rPr lang="en-US" smtClean="0"/>
              <a:pPr>
                <a:defRPr/>
              </a:pPr>
              <a:t>4</a:t>
            </a:fld>
            <a:endParaRPr lang="en-US"/>
          </a:p>
        </p:txBody>
      </p:sp>
    </p:spTree>
    <p:extLst>
      <p:ext uri="{BB962C8B-B14F-4D97-AF65-F5344CB8AC3E}">
        <p14:creationId xmlns:p14="http://schemas.microsoft.com/office/powerpoint/2010/main" val="224199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42195" y="202981"/>
            <a:ext cx="7439012" cy="505521"/>
          </a:xfrm>
          <a:prstGeom prst="rect">
            <a:avLst/>
          </a:prstGeom>
        </p:spPr>
        <p:txBody>
          <a:bodyPr vert="horz" wrap="square" lIns="0" tIns="12952" rIns="0" bIns="0" numCol="1" rtlCol="0" anchor="t" anchorCtr="0" compatLnSpc="1">
            <a:prstTxWarp prst="textNoShape">
              <a:avLst/>
            </a:prstTxWarp>
            <a:spAutoFit/>
          </a:bodyPr>
          <a:lstStyle/>
          <a:p>
            <a:pPr marL="12951" algn="l">
              <a:spcBef>
                <a:spcPts val="102"/>
              </a:spcBef>
            </a:pPr>
            <a:r>
              <a:rPr lang="en-US" sz="3200" dirty="0">
                <a:solidFill>
                  <a:srgbClr val="006FBA"/>
                </a:solidFill>
                <a:latin typeface="+mj-lt"/>
                <a:cs typeface="+mj-cs"/>
              </a:rPr>
              <a:t>Value creation/ESG reporting solutions</a:t>
            </a:r>
            <a:endParaRPr sz="3200" dirty="0">
              <a:solidFill>
                <a:srgbClr val="006FBA"/>
              </a:solidFill>
              <a:latin typeface="+mj-lt"/>
              <a:cs typeface="+mj-cs"/>
            </a:endParaRPr>
          </a:p>
        </p:txBody>
      </p:sp>
      <p:sp>
        <p:nvSpPr>
          <p:cNvPr id="6" name="object 6"/>
          <p:cNvSpPr/>
          <p:nvPr/>
        </p:nvSpPr>
        <p:spPr>
          <a:xfrm>
            <a:off x="281313" y="1299329"/>
            <a:ext cx="8575414" cy="0"/>
          </a:xfrm>
          <a:custGeom>
            <a:avLst/>
            <a:gdLst/>
            <a:ahLst/>
            <a:cxnLst/>
            <a:rect l="l" t="t" r="r" b="b"/>
            <a:pathLst>
              <a:path w="8408670">
                <a:moveTo>
                  <a:pt x="0" y="0"/>
                </a:moveTo>
                <a:lnTo>
                  <a:pt x="8408289" y="0"/>
                </a:lnTo>
              </a:path>
            </a:pathLst>
          </a:custGeom>
          <a:ln w="6096">
            <a:solidFill>
              <a:srgbClr val="B3B3B3"/>
            </a:solidFill>
          </a:ln>
        </p:spPr>
        <p:txBody>
          <a:bodyPr wrap="square" lIns="0" tIns="0" rIns="0" bIns="0" rtlCol="0"/>
          <a:lstStyle/>
          <a:p>
            <a:endParaRPr/>
          </a:p>
        </p:txBody>
      </p:sp>
      <p:sp>
        <p:nvSpPr>
          <p:cNvPr id="7" name="object 7"/>
          <p:cNvSpPr/>
          <p:nvPr/>
        </p:nvSpPr>
        <p:spPr>
          <a:xfrm>
            <a:off x="281313" y="1900812"/>
            <a:ext cx="8575414" cy="0"/>
          </a:xfrm>
          <a:custGeom>
            <a:avLst/>
            <a:gdLst/>
            <a:ahLst/>
            <a:cxnLst/>
            <a:rect l="l" t="t" r="r" b="b"/>
            <a:pathLst>
              <a:path w="8408670">
                <a:moveTo>
                  <a:pt x="0" y="0"/>
                </a:moveTo>
                <a:lnTo>
                  <a:pt x="8408289" y="0"/>
                </a:lnTo>
              </a:path>
            </a:pathLst>
          </a:custGeom>
          <a:ln w="6096">
            <a:solidFill>
              <a:srgbClr val="B3B3B3"/>
            </a:solidFill>
          </a:ln>
        </p:spPr>
        <p:txBody>
          <a:bodyPr wrap="square" lIns="0" tIns="0" rIns="0" bIns="0" rtlCol="0"/>
          <a:lstStyle/>
          <a:p>
            <a:endParaRPr/>
          </a:p>
        </p:txBody>
      </p:sp>
      <p:sp>
        <p:nvSpPr>
          <p:cNvPr id="8" name="object 8"/>
          <p:cNvSpPr/>
          <p:nvPr/>
        </p:nvSpPr>
        <p:spPr>
          <a:xfrm flipV="1">
            <a:off x="281313" y="2471971"/>
            <a:ext cx="8575414" cy="136687"/>
          </a:xfrm>
          <a:custGeom>
            <a:avLst/>
            <a:gdLst/>
            <a:ahLst/>
            <a:cxnLst/>
            <a:rect l="l" t="t" r="r" b="b"/>
            <a:pathLst>
              <a:path w="8408670">
                <a:moveTo>
                  <a:pt x="0" y="0"/>
                </a:moveTo>
                <a:lnTo>
                  <a:pt x="8408289" y="0"/>
                </a:lnTo>
              </a:path>
            </a:pathLst>
          </a:custGeom>
          <a:ln w="6096">
            <a:solidFill>
              <a:srgbClr val="B3B3B3"/>
            </a:solidFill>
          </a:ln>
        </p:spPr>
        <p:txBody>
          <a:bodyPr wrap="square" lIns="0" tIns="0" rIns="0" bIns="0" rtlCol="0"/>
          <a:lstStyle/>
          <a:p>
            <a:endParaRPr/>
          </a:p>
        </p:txBody>
      </p:sp>
      <p:sp>
        <p:nvSpPr>
          <p:cNvPr id="9" name="object 9"/>
          <p:cNvSpPr/>
          <p:nvPr/>
        </p:nvSpPr>
        <p:spPr>
          <a:xfrm>
            <a:off x="281313" y="3326033"/>
            <a:ext cx="8575414" cy="0"/>
          </a:xfrm>
          <a:custGeom>
            <a:avLst/>
            <a:gdLst/>
            <a:ahLst/>
            <a:cxnLst/>
            <a:rect l="l" t="t" r="r" b="b"/>
            <a:pathLst>
              <a:path w="8408670">
                <a:moveTo>
                  <a:pt x="0" y="0"/>
                </a:moveTo>
                <a:lnTo>
                  <a:pt x="8408289" y="0"/>
                </a:lnTo>
              </a:path>
            </a:pathLst>
          </a:custGeom>
          <a:ln w="6096">
            <a:solidFill>
              <a:srgbClr val="B3B3B3"/>
            </a:solidFill>
          </a:ln>
        </p:spPr>
        <p:txBody>
          <a:bodyPr wrap="square" lIns="0" tIns="0" rIns="0" bIns="0" rtlCol="0"/>
          <a:lstStyle/>
          <a:p>
            <a:endParaRPr/>
          </a:p>
        </p:txBody>
      </p:sp>
      <p:sp>
        <p:nvSpPr>
          <p:cNvPr id="10" name="object 10"/>
          <p:cNvSpPr/>
          <p:nvPr/>
        </p:nvSpPr>
        <p:spPr>
          <a:xfrm>
            <a:off x="281313" y="3927516"/>
            <a:ext cx="8575414" cy="0"/>
          </a:xfrm>
          <a:custGeom>
            <a:avLst/>
            <a:gdLst/>
            <a:ahLst/>
            <a:cxnLst/>
            <a:rect l="l" t="t" r="r" b="b"/>
            <a:pathLst>
              <a:path w="8408670">
                <a:moveTo>
                  <a:pt x="0" y="0"/>
                </a:moveTo>
                <a:lnTo>
                  <a:pt x="8408289" y="0"/>
                </a:lnTo>
              </a:path>
            </a:pathLst>
          </a:custGeom>
          <a:ln w="6096">
            <a:solidFill>
              <a:srgbClr val="B3B3B3"/>
            </a:solidFill>
          </a:ln>
        </p:spPr>
        <p:txBody>
          <a:bodyPr wrap="square" lIns="0" tIns="0" rIns="0" bIns="0" rtlCol="0"/>
          <a:lstStyle/>
          <a:p>
            <a:endParaRPr/>
          </a:p>
        </p:txBody>
      </p:sp>
      <p:sp>
        <p:nvSpPr>
          <p:cNvPr id="11" name="object 11"/>
          <p:cNvSpPr/>
          <p:nvPr/>
        </p:nvSpPr>
        <p:spPr>
          <a:xfrm>
            <a:off x="281313" y="4529000"/>
            <a:ext cx="8575414" cy="0"/>
          </a:xfrm>
          <a:custGeom>
            <a:avLst/>
            <a:gdLst/>
            <a:ahLst/>
            <a:cxnLst/>
            <a:rect l="l" t="t" r="r" b="b"/>
            <a:pathLst>
              <a:path w="8408670">
                <a:moveTo>
                  <a:pt x="0" y="0"/>
                </a:moveTo>
                <a:lnTo>
                  <a:pt x="8408289" y="0"/>
                </a:lnTo>
              </a:path>
            </a:pathLst>
          </a:custGeom>
          <a:ln w="6096">
            <a:solidFill>
              <a:srgbClr val="B3B3B3"/>
            </a:solidFill>
          </a:ln>
        </p:spPr>
        <p:txBody>
          <a:bodyPr wrap="square" lIns="0" tIns="0" rIns="0" bIns="0" rtlCol="0"/>
          <a:lstStyle/>
          <a:p>
            <a:endParaRPr/>
          </a:p>
        </p:txBody>
      </p:sp>
      <p:sp>
        <p:nvSpPr>
          <p:cNvPr id="12" name="object 12"/>
          <p:cNvSpPr/>
          <p:nvPr/>
        </p:nvSpPr>
        <p:spPr>
          <a:xfrm>
            <a:off x="281313" y="5132038"/>
            <a:ext cx="8575414" cy="0"/>
          </a:xfrm>
          <a:custGeom>
            <a:avLst/>
            <a:gdLst/>
            <a:ahLst/>
            <a:cxnLst/>
            <a:rect l="l" t="t" r="r" b="b"/>
            <a:pathLst>
              <a:path w="8408670">
                <a:moveTo>
                  <a:pt x="0" y="0"/>
                </a:moveTo>
                <a:lnTo>
                  <a:pt x="8408289" y="0"/>
                </a:lnTo>
              </a:path>
            </a:pathLst>
          </a:custGeom>
          <a:ln w="6096">
            <a:solidFill>
              <a:srgbClr val="B3B3B3"/>
            </a:solidFill>
          </a:ln>
        </p:spPr>
        <p:txBody>
          <a:bodyPr wrap="square" lIns="0" tIns="0" rIns="0" bIns="0" rtlCol="0"/>
          <a:lstStyle/>
          <a:p>
            <a:endParaRPr/>
          </a:p>
        </p:txBody>
      </p:sp>
      <p:sp>
        <p:nvSpPr>
          <p:cNvPr id="13" name="object 13"/>
          <p:cNvSpPr/>
          <p:nvPr/>
        </p:nvSpPr>
        <p:spPr>
          <a:xfrm>
            <a:off x="281313" y="5733521"/>
            <a:ext cx="8575414" cy="0"/>
          </a:xfrm>
          <a:custGeom>
            <a:avLst/>
            <a:gdLst/>
            <a:ahLst/>
            <a:cxnLst/>
            <a:rect l="l" t="t" r="r" b="b"/>
            <a:pathLst>
              <a:path w="8408670">
                <a:moveTo>
                  <a:pt x="0" y="0"/>
                </a:moveTo>
                <a:lnTo>
                  <a:pt x="8408289" y="0"/>
                </a:lnTo>
              </a:path>
            </a:pathLst>
          </a:custGeom>
          <a:ln w="6096">
            <a:solidFill>
              <a:srgbClr val="B3B3B3"/>
            </a:solidFill>
          </a:ln>
        </p:spPr>
        <p:txBody>
          <a:bodyPr wrap="square" lIns="0" tIns="0" rIns="0" bIns="0" rtlCol="0"/>
          <a:lstStyle/>
          <a:p>
            <a:endParaRPr/>
          </a:p>
        </p:txBody>
      </p:sp>
      <p:sp>
        <p:nvSpPr>
          <p:cNvPr id="14" name="object 14"/>
          <p:cNvSpPr txBox="1"/>
          <p:nvPr/>
        </p:nvSpPr>
        <p:spPr>
          <a:xfrm>
            <a:off x="1362793" y="746084"/>
            <a:ext cx="7493287" cy="5302744"/>
          </a:xfrm>
          <a:prstGeom prst="rect">
            <a:avLst/>
          </a:prstGeom>
        </p:spPr>
        <p:txBody>
          <a:bodyPr vert="horz" wrap="square" lIns="0" tIns="13599" rIns="0" bIns="0" rtlCol="0">
            <a:spAutoFit/>
          </a:bodyPr>
          <a:lstStyle/>
          <a:p>
            <a:pPr marL="208519" indent="-196215">
              <a:spcBef>
                <a:spcPts val="107"/>
              </a:spcBef>
              <a:buClr>
                <a:srgbClr val="00295F"/>
              </a:buClr>
              <a:buSzPct val="125000"/>
              <a:buChar char="▪"/>
              <a:tabLst>
                <a:tab pos="209165" algn="l"/>
              </a:tabLst>
            </a:pPr>
            <a:r>
              <a:rPr sz="1428" spc="-5" dirty="0">
                <a:latin typeface="Arial"/>
                <a:cs typeface="Arial"/>
              </a:rPr>
              <a:t>Runs </a:t>
            </a:r>
            <a:r>
              <a:rPr sz="1428" dirty="0">
                <a:latin typeface="Arial"/>
                <a:cs typeface="Arial"/>
              </a:rPr>
              <a:t>the global disclosure </a:t>
            </a:r>
            <a:r>
              <a:rPr sz="1428" spc="-5" dirty="0">
                <a:latin typeface="Arial"/>
                <a:cs typeface="Arial"/>
              </a:rPr>
              <a:t>system </a:t>
            </a:r>
            <a:r>
              <a:rPr sz="1428" dirty="0">
                <a:latin typeface="Arial"/>
                <a:cs typeface="Arial"/>
              </a:rPr>
              <a:t>for </a:t>
            </a:r>
            <a:r>
              <a:rPr sz="1428" spc="-5" dirty="0">
                <a:latin typeface="Arial"/>
                <a:cs typeface="Arial"/>
              </a:rPr>
              <a:t>investors, companies, ......to </a:t>
            </a:r>
            <a:r>
              <a:rPr sz="1428" dirty="0">
                <a:latin typeface="Arial"/>
                <a:cs typeface="Arial"/>
              </a:rPr>
              <a:t>manage</a:t>
            </a:r>
            <a:r>
              <a:rPr sz="1428" spc="-255" dirty="0">
                <a:latin typeface="Arial"/>
                <a:cs typeface="Arial"/>
              </a:rPr>
              <a:t> </a:t>
            </a:r>
            <a:r>
              <a:rPr sz="1428" dirty="0">
                <a:latin typeface="Arial"/>
                <a:cs typeface="Arial"/>
              </a:rPr>
              <a:t>their</a:t>
            </a:r>
          </a:p>
          <a:p>
            <a:pPr marL="208519"/>
            <a:r>
              <a:rPr sz="1428" spc="-5" dirty="0">
                <a:latin typeface="Arial"/>
                <a:cs typeface="Arial"/>
              </a:rPr>
              <a:t>environmental</a:t>
            </a:r>
            <a:r>
              <a:rPr sz="1428" spc="-51" dirty="0">
                <a:latin typeface="Arial"/>
                <a:cs typeface="Arial"/>
              </a:rPr>
              <a:t> </a:t>
            </a:r>
            <a:r>
              <a:rPr sz="1428" dirty="0">
                <a:latin typeface="Arial"/>
                <a:cs typeface="Arial"/>
              </a:rPr>
              <a:t>impacts</a:t>
            </a:r>
          </a:p>
          <a:p>
            <a:pPr marL="208519" marR="156065" indent="-196215">
              <a:spcBef>
                <a:spcPts val="1316"/>
              </a:spcBef>
              <a:buClr>
                <a:srgbClr val="00295F"/>
              </a:buClr>
              <a:buSzPct val="125000"/>
              <a:buChar char="▪"/>
              <a:tabLst>
                <a:tab pos="209165" algn="l"/>
              </a:tabLst>
            </a:pPr>
            <a:r>
              <a:rPr sz="1428" spc="-5" dirty="0">
                <a:latin typeface="Arial"/>
                <a:cs typeface="Arial"/>
              </a:rPr>
              <a:t>Committed</a:t>
            </a:r>
            <a:r>
              <a:rPr sz="1428" spc="-31" dirty="0">
                <a:latin typeface="Arial"/>
                <a:cs typeface="Arial"/>
              </a:rPr>
              <a:t> </a:t>
            </a:r>
            <a:r>
              <a:rPr sz="1428" dirty="0">
                <a:latin typeface="Arial"/>
                <a:cs typeface="Arial"/>
              </a:rPr>
              <a:t>to</a:t>
            </a:r>
            <a:r>
              <a:rPr sz="1428" spc="-15" dirty="0">
                <a:latin typeface="Arial"/>
                <a:cs typeface="Arial"/>
              </a:rPr>
              <a:t> </a:t>
            </a:r>
            <a:r>
              <a:rPr sz="1428" spc="-5" dirty="0">
                <a:latin typeface="Arial"/>
                <a:cs typeface="Arial"/>
              </a:rPr>
              <a:t>advancing</a:t>
            </a:r>
            <a:r>
              <a:rPr sz="1428" spc="-25" dirty="0">
                <a:latin typeface="Arial"/>
                <a:cs typeface="Arial"/>
              </a:rPr>
              <a:t> </a:t>
            </a:r>
            <a:r>
              <a:rPr sz="1428" dirty="0">
                <a:latin typeface="Arial"/>
                <a:cs typeface="Arial"/>
              </a:rPr>
              <a:t>and</a:t>
            </a:r>
            <a:r>
              <a:rPr sz="1428" spc="-5" dirty="0">
                <a:latin typeface="Arial"/>
                <a:cs typeface="Arial"/>
              </a:rPr>
              <a:t> </a:t>
            </a:r>
            <a:r>
              <a:rPr sz="1428" dirty="0">
                <a:latin typeface="Arial"/>
                <a:cs typeface="Arial"/>
              </a:rPr>
              <a:t>aligning</a:t>
            </a:r>
            <a:r>
              <a:rPr sz="1428" spc="-31" dirty="0">
                <a:latin typeface="Arial"/>
                <a:cs typeface="Arial"/>
              </a:rPr>
              <a:t> </a:t>
            </a:r>
            <a:r>
              <a:rPr sz="1428" dirty="0">
                <a:latin typeface="Arial"/>
                <a:cs typeface="Arial"/>
              </a:rPr>
              <a:t>the</a:t>
            </a:r>
            <a:r>
              <a:rPr sz="1428" spc="-20" dirty="0">
                <a:latin typeface="Arial"/>
                <a:cs typeface="Arial"/>
              </a:rPr>
              <a:t> </a:t>
            </a:r>
            <a:r>
              <a:rPr sz="1428" dirty="0">
                <a:latin typeface="Arial"/>
                <a:cs typeface="Arial"/>
              </a:rPr>
              <a:t>global</a:t>
            </a:r>
            <a:r>
              <a:rPr sz="1428" spc="-31" dirty="0">
                <a:latin typeface="Arial"/>
                <a:cs typeface="Arial"/>
              </a:rPr>
              <a:t> </a:t>
            </a:r>
            <a:r>
              <a:rPr sz="1428" dirty="0">
                <a:latin typeface="Arial"/>
                <a:cs typeface="Arial"/>
              </a:rPr>
              <a:t>mainstream</a:t>
            </a:r>
            <a:r>
              <a:rPr sz="1428" spc="-46" dirty="0">
                <a:latin typeface="Arial"/>
                <a:cs typeface="Arial"/>
              </a:rPr>
              <a:t> </a:t>
            </a:r>
            <a:r>
              <a:rPr sz="1428" dirty="0">
                <a:latin typeface="Arial"/>
                <a:cs typeface="Arial"/>
              </a:rPr>
              <a:t>corporate</a:t>
            </a:r>
            <a:r>
              <a:rPr sz="1428" spc="-41" dirty="0">
                <a:latin typeface="Arial"/>
                <a:cs typeface="Arial"/>
              </a:rPr>
              <a:t> </a:t>
            </a:r>
            <a:r>
              <a:rPr sz="1428" dirty="0">
                <a:latin typeface="Arial"/>
                <a:cs typeface="Arial"/>
              </a:rPr>
              <a:t>reporting</a:t>
            </a:r>
            <a:r>
              <a:rPr sz="1428" spc="-51" dirty="0">
                <a:latin typeface="Arial"/>
                <a:cs typeface="Arial"/>
              </a:rPr>
              <a:t> </a:t>
            </a:r>
            <a:r>
              <a:rPr sz="1428" dirty="0">
                <a:latin typeface="Arial"/>
                <a:cs typeface="Arial"/>
              </a:rPr>
              <a:t>model</a:t>
            </a:r>
            <a:r>
              <a:rPr sz="1428" spc="-20" dirty="0">
                <a:latin typeface="Arial"/>
                <a:cs typeface="Arial"/>
              </a:rPr>
              <a:t> </a:t>
            </a:r>
            <a:r>
              <a:rPr sz="1428" dirty="0">
                <a:latin typeface="Arial"/>
                <a:cs typeface="Arial"/>
              </a:rPr>
              <a:t>to  equate natural capital </a:t>
            </a:r>
            <a:r>
              <a:rPr sz="1428" spc="-5" dirty="0">
                <a:latin typeface="Arial"/>
                <a:cs typeface="Arial"/>
              </a:rPr>
              <a:t>with </a:t>
            </a:r>
            <a:r>
              <a:rPr sz="1428" dirty="0">
                <a:latin typeface="Arial"/>
                <a:cs typeface="Arial"/>
              </a:rPr>
              <a:t>financial</a:t>
            </a:r>
            <a:r>
              <a:rPr sz="1428" spc="-143" dirty="0">
                <a:latin typeface="Arial"/>
                <a:cs typeface="Arial"/>
              </a:rPr>
              <a:t> </a:t>
            </a:r>
            <a:r>
              <a:rPr sz="1428" dirty="0">
                <a:latin typeface="Arial"/>
                <a:cs typeface="Arial"/>
              </a:rPr>
              <a:t>capital</a:t>
            </a:r>
          </a:p>
          <a:p>
            <a:pPr marL="208519" marR="574397" indent="-196215">
              <a:spcBef>
                <a:spcPts val="1310"/>
              </a:spcBef>
              <a:buClr>
                <a:srgbClr val="00295F"/>
              </a:buClr>
              <a:buSzPct val="125000"/>
              <a:buChar char="▪"/>
              <a:tabLst>
                <a:tab pos="209165" algn="l"/>
              </a:tabLst>
            </a:pPr>
            <a:r>
              <a:rPr lang="en-US" sz="1428" spc="-5" dirty="0">
                <a:latin typeface="Arial"/>
                <a:cs typeface="Arial"/>
              </a:rPr>
              <a:t>SASB’s mission is to help businesses around the world identify, manage and report on the sustainability topics that matter most to their investors</a:t>
            </a:r>
          </a:p>
          <a:p>
            <a:pPr marL="12304" marR="5181">
              <a:spcBef>
                <a:spcPts val="1336"/>
              </a:spcBef>
              <a:buClr>
                <a:srgbClr val="00295F"/>
              </a:buClr>
              <a:buSzPct val="125000"/>
              <a:tabLst>
                <a:tab pos="209165" algn="l"/>
              </a:tabLst>
            </a:pPr>
            <a:endParaRPr lang="en-US" sz="1428" spc="-5" dirty="0">
              <a:latin typeface="Arial"/>
              <a:cs typeface="Arial"/>
            </a:endParaRPr>
          </a:p>
          <a:p>
            <a:pPr marL="208519" marR="5181" indent="-196215">
              <a:spcBef>
                <a:spcPts val="1336"/>
              </a:spcBef>
              <a:buClr>
                <a:srgbClr val="00295F"/>
              </a:buClr>
              <a:buSzPct val="125000"/>
              <a:buChar char="▪"/>
              <a:tabLst>
                <a:tab pos="209165" algn="l"/>
              </a:tabLst>
            </a:pPr>
            <a:r>
              <a:rPr lang="en-US" sz="1428" spc="-5" dirty="0">
                <a:latin typeface="Arial"/>
                <a:cs typeface="Arial"/>
              </a:rPr>
              <a:t>We</a:t>
            </a:r>
            <a:r>
              <a:rPr lang="en-US" sz="1428" spc="-31" dirty="0">
                <a:latin typeface="Arial"/>
                <a:cs typeface="Arial"/>
              </a:rPr>
              <a:t> </a:t>
            </a:r>
            <a:r>
              <a:rPr lang="en-US" sz="1428" spc="-5" dirty="0">
                <a:latin typeface="Arial"/>
                <a:cs typeface="Arial"/>
              </a:rPr>
              <a:t>came</a:t>
            </a:r>
            <a:r>
              <a:rPr lang="en-US" sz="1428" spc="-20" dirty="0">
                <a:latin typeface="Arial"/>
                <a:cs typeface="Arial"/>
              </a:rPr>
              <a:t> </a:t>
            </a:r>
            <a:r>
              <a:rPr lang="en-US" sz="1428" dirty="0">
                <a:latin typeface="Arial"/>
                <a:cs typeface="Arial"/>
              </a:rPr>
              <a:t>together</a:t>
            </a:r>
            <a:r>
              <a:rPr lang="en-US" sz="1428" spc="-46" dirty="0">
                <a:latin typeface="Arial"/>
                <a:cs typeface="Arial"/>
              </a:rPr>
              <a:t> </a:t>
            </a:r>
            <a:r>
              <a:rPr lang="en-US" sz="1428" dirty="0">
                <a:latin typeface="Arial"/>
                <a:cs typeface="Arial"/>
              </a:rPr>
              <a:t>in</a:t>
            </a:r>
            <a:r>
              <a:rPr lang="en-US" sz="1428" spc="-5" dirty="0">
                <a:latin typeface="Arial"/>
                <a:cs typeface="Arial"/>
              </a:rPr>
              <a:t> </a:t>
            </a:r>
            <a:r>
              <a:rPr lang="en-US" sz="1428" dirty="0">
                <a:latin typeface="Arial"/>
                <a:cs typeface="Arial"/>
              </a:rPr>
              <a:t>pursuit</a:t>
            </a:r>
            <a:r>
              <a:rPr lang="en-US" sz="1428" spc="-41" dirty="0">
                <a:latin typeface="Arial"/>
                <a:cs typeface="Arial"/>
              </a:rPr>
              <a:t> </a:t>
            </a:r>
            <a:r>
              <a:rPr lang="en-US" sz="1428" dirty="0">
                <a:latin typeface="Arial"/>
                <a:cs typeface="Arial"/>
              </a:rPr>
              <a:t>of</a:t>
            </a:r>
            <a:r>
              <a:rPr lang="en-US" sz="1428" spc="-5" dirty="0">
                <a:latin typeface="Arial"/>
                <a:cs typeface="Arial"/>
              </a:rPr>
              <a:t> </a:t>
            </a:r>
            <a:r>
              <a:rPr lang="en-US" sz="1428" dirty="0">
                <a:latin typeface="Arial"/>
                <a:cs typeface="Arial"/>
              </a:rPr>
              <a:t>a</a:t>
            </a:r>
            <a:r>
              <a:rPr lang="en-US" sz="1428" spc="-20" dirty="0">
                <a:latin typeface="Arial"/>
                <a:cs typeface="Arial"/>
              </a:rPr>
              <a:t> </a:t>
            </a:r>
            <a:r>
              <a:rPr lang="en-US" sz="1428" dirty="0">
                <a:latin typeface="Arial"/>
                <a:cs typeface="Arial"/>
              </a:rPr>
              <a:t>single</a:t>
            </a:r>
            <a:r>
              <a:rPr lang="en-US" sz="1428" spc="-15" dirty="0">
                <a:latin typeface="Arial"/>
                <a:cs typeface="Arial"/>
              </a:rPr>
              <a:t> </a:t>
            </a:r>
            <a:r>
              <a:rPr lang="en-US" sz="1428" dirty="0">
                <a:latin typeface="Arial"/>
                <a:cs typeface="Arial"/>
              </a:rPr>
              <a:t>goal:</a:t>
            </a:r>
            <a:r>
              <a:rPr lang="en-US" sz="1428" spc="-31" dirty="0">
                <a:latin typeface="Arial"/>
                <a:cs typeface="Arial"/>
              </a:rPr>
              <a:t> </a:t>
            </a:r>
            <a:r>
              <a:rPr lang="en-US" sz="1428" dirty="0">
                <a:latin typeface="Arial"/>
                <a:cs typeface="Arial"/>
              </a:rPr>
              <a:t>to</a:t>
            </a:r>
            <a:r>
              <a:rPr lang="en-US" sz="1428" spc="-20" dirty="0">
                <a:latin typeface="Arial"/>
                <a:cs typeface="Arial"/>
              </a:rPr>
              <a:t> </a:t>
            </a:r>
            <a:r>
              <a:rPr lang="en-US" sz="1428" dirty="0">
                <a:latin typeface="Arial"/>
                <a:cs typeface="Arial"/>
              </a:rPr>
              <a:t>identify</a:t>
            </a:r>
            <a:r>
              <a:rPr lang="en-US" sz="1428" spc="-41" dirty="0">
                <a:latin typeface="Arial"/>
                <a:cs typeface="Arial"/>
              </a:rPr>
              <a:t> </a:t>
            </a:r>
            <a:r>
              <a:rPr lang="en-US" sz="1428" dirty="0">
                <a:latin typeface="Arial"/>
                <a:cs typeface="Arial"/>
              </a:rPr>
              <a:t>and</a:t>
            </a:r>
            <a:r>
              <a:rPr lang="en-US" sz="1428" spc="-15" dirty="0">
                <a:latin typeface="Arial"/>
                <a:cs typeface="Arial"/>
              </a:rPr>
              <a:t> </a:t>
            </a:r>
            <a:r>
              <a:rPr lang="en-US" sz="1428" dirty="0">
                <a:latin typeface="Arial"/>
                <a:cs typeface="Arial"/>
              </a:rPr>
              <a:t>create</a:t>
            </a:r>
            <a:r>
              <a:rPr lang="en-US" sz="1428" spc="-31" dirty="0">
                <a:latin typeface="Arial"/>
                <a:cs typeface="Arial"/>
              </a:rPr>
              <a:t> </a:t>
            </a:r>
            <a:r>
              <a:rPr lang="en-US" sz="1428" dirty="0">
                <a:latin typeface="Arial"/>
                <a:cs typeface="Arial"/>
              </a:rPr>
              <a:t>new</a:t>
            </a:r>
            <a:r>
              <a:rPr lang="en-US" sz="1428" spc="-15" dirty="0">
                <a:latin typeface="Arial"/>
                <a:cs typeface="Arial"/>
              </a:rPr>
              <a:t> </a:t>
            </a:r>
            <a:r>
              <a:rPr lang="en-US" sz="1428" dirty="0">
                <a:latin typeface="Arial"/>
                <a:cs typeface="Arial"/>
              </a:rPr>
              <a:t>metrics</a:t>
            </a:r>
            <a:r>
              <a:rPr lang="en-US" sz="1428" spc="-41" dirty="0">
                <a:latin typeface="Arial"/>
                <a:cs typeface="Arial"/>
              </a:rPr>
              <a:t> </a:t>
            </a:r>
            <a:r>
              <a:rPr lang="en-US" sz="1428" dirty="0">
                <a:latin typeface="Arial"/>
                <a:cs typeface="Arial"/>
              </a:rPr>
              <a:t>to</a:t>
            </a:r>
            <a:r>
              <a:rPr lang="en-US" sz="1428" spc="-15" dirty="0">
                <a:latin typeface="Arial"/>
                <a:cs typeface="Arial"/>
              </a:rPr>
              <a:t> </a:t>
            </a:r>
            <a:r>
              <a:rPr lang="en-US" sz="1428" dirty="0">
                <a:latin typeface="Arial"/>
                <a:cs typeface="Arial"/>
              </a:rPr>
              <a:t>measure  and </a:t>
            </a:r>
            <a:r>
              <a:rPr lang="en-US" sz="1428" spc="-5" dirty="0">
                <a:latin typeface="Arial"/>
                <a:cs typeface="Arial"/>
              </a:rPr>
              <a:t>demonstrate </a:t>
            </a:r>
            <a:r>
              <a:rPr lang="en-US" sz="1428" dirty="0">
                <a:latin typeface="Arial"/>
                <a:cs typeface="Arial"/>
              </a:rPr>
              <a:t>long term </a:t>
            </a:r>
            <a:r>
              <a:rPr lang="en-US" sz="1428" spc="-5" dirty="0">
                <a:latin typeface="Arial"/>
                <a:cs typeface="Arial"/>
              </a:rPr>
              <a:t>value </a:t>
            </a:r>
            <a:r>
              <a:rPr lang="en-US" sz="1428" dirty="0">
                <a:latin typeface="Arial"/>
                <a:cs typeface="Arial"/>
              </a:rPr>
              <a:t>to financial</a:t>
            </a:r>
            <a:r>
              <a:rPr lang="en-US" sz="1428" spc="-168" dirty="0">
                <a:latin typeface="Arial"/>
                <a:cs typeface="Arial"/>
              </a:rPr>
              <a:t> </a:t>
            </a:r>
            <a:r>
              <a:rPr lang="en-US" sz="1428" dirty="0">
                <a:latin typeface="Arial"/>
                <a:cs typeface="Arial"/>
              </a:rPr>
              <a:t>markets</a:t>
            </a:r>
          </a:p>
          <a:p>
            <a:pPr marL="208519" marR="182616" indent="-196215">
              <a:spcBef>
                <a:spcPts val="1316"/>
              </a:spcBef>
              <a:buClr>
                <a:srgbClr val="00295F"/>
              </a:buClr>
              <a:buSzPct val="125000"/>
              <a:buChar char="▪"/>
              <a:tabLst>
                <a:tab pos="209165" algn="l"/>
              </a:tabLst>
            </a:pPr>
            <a:r>
              <a:rPr sz="1428" spc="-5" dirty="0">
                <a:latin typeface="Arial"/>
                <a:cs typeface="Arial"/>
              </a:rPr>
              <a:t>Helps </a:t>
            </a:r>
            <a:r>
              <a:rPr sz="1428" dirty="0">
                <a:latin typeface="Arial"/>
                <a:cs typeface="Arial"/>
              </a:rPr>
              <a:t>businesses and </a:t>
            </a:r>
            <a:r>
              <a:rPr sz="1428" spc="-5" dirty="0">
                <a:latin typeface="Arial"/>
                <a:cs typeface="Arial"/>
              </a:rPr>
              <a:t>governments </a:t>
            </a:r>
            <a:r>
              <a:rPr sz="1428" dirty="0">
                <a:latin typeface="Arial"/>
                <a:cs typeface="Arial"/>
              </a:rPr>
              <a:t>understand and </a:t>
            </a:r>
            <a:r>
              <a:rPr sz="1428" spc="-5" dirty="0">
                <a:latin typeface="Arial"/>
                <a:cs typeface="Arial"/>
              </a:rPr>
              <a:t>communicate </a:t>
            </a:r>
            <a:r>
              <a:rPr sz="1428" dirty="0">
                <a:latin typeface="Arial"/>
                <a:cs typeface="Arial"/>
              </a:rPr>
              <a:t>their impact on</a:t>
            </a:r>
            <a:r>
              <a:rPr sz="1428" spc="-234" dirty="0">
                <a:latin typeface="Arial"/>
                <a:cs typeface="Arial"/>
              </a:rPr>
              <a:t> </a:t>
            </a:r>
            <a:r>
              <a:rPr sz="1428" dirty="0">
                <a:latin typeface="Arial"/>
                <a:cs typeface="Arial"/>
              </a:rPr>
              <a:t>critical  </a:t>
            </a:r>
            <a:r>
              <a:rPr sz="1428" spc="-5" dirty="0">
                <a:latin typeface="Arial"/>
                <a:cs typeface="Arial"/>
              </a:rPr>
              <a:t>sustainability</a:t>
            </a:r>
            <a:r>
              <a:rPr sz="1428" spc="-46" dirty="0">
                <a:latin typeface="Arial"/>
                <a:cs typeface="Arial"/>
              </a:rPr>
              <a:t> </a:t>
            </a:r>
            <a:r>
              <a:rPr sz="1428" dirty="0">
                <a:latin typeface="Arial"/>
                <a:cs typeface="Arial"/>
              </a:rPr>
              <a:t>issues</a:t>
            </a:r>
          </a:p>
          <a:p>
            <a:pPr marL="208519" marR="170959" indent="-196215">
              <a:spcBef>
                <a:spcPts val="1316"/>
              </a:spcBef>
              <a:buClr>
                <a:srgbClr val="00295F"/>
              </a:buClr>
              <a:buSzPct val="125000"/>
              <a:buChar char="▪"/>
              <a:tabLst>
                <a:tab pos="209165" algn="l"/>
              </a:tabLst>
            </a:pPr>
            <a:r>
              <a:rPr sz="1428" spc="-87" dirty="0">
                <a:latin typeface="Arial"/>
                <a:cs typeface="Arial"/>
              </a:rPr>
              <a:t>To </a:t>
            </a:r>
            <a:r>
              <a:rPr sz="1428" dirty="0">
                <a:latin typeface="Arial"/>
                <a:cs typeface="Arial"/>
              </a:rPr>
              <a:t>align capital allocation and corporate behaviour to </a:t>
            </a:r>
            <a:r>
              <a:rPr sz="1428" spc="-5" dirty="0">
                <a:latin typeface="Arial"/>
                <a:cs typeface="Arial"/>
              </a:rPr>
              <a:t>wider </a:t>
            </a:r>
            <a:r>
              <a:rPr sz="1428" dirty="0">
                <a:latin typeface="Arial"/>
                <a:cs typeface="Arial"/>
              </a:rPr>
              <a:t>goals of financial stability</a:t>
            </a:r>
            <a:r>
              <a:rPr sz="1428" spc="-229" dirty="0">
                <a:latin typeface="Arial"/>
                <a:cs typeface="Arial"/>
              </a:rPr>
              <a:t> </a:t>
            </a:r>
            <a:r>
              <a:rPr sz="1428" dirty="0">
                <a:latin typeface="Arial"/>
                <a:cs typeface="Arial"/>
              </a:rPr>
              <a:t>and  sustainable </a:t>
            </a:r>
            <a:r>
              <a:rPr sz="1428" spc="-5" dirty="0">
                <a:latin typeface="Arial"/>
                <a:cs typeface="Arial"/>
              </a:rPr>
              <a:t>development </a:t>
            </a:r>
            <a:r>
              <a:rPr sz="1428" dirty="0">
                <a:latin typeface="Arial"/>
                <a:cs typeface="Arial"/>
              </a:rPr>
              <a:t>through the </a:t>
            </a:r>
            <a:r>
              <a:rPr sz="1428" spc="-5" dirty="0">
                <a:latin typeface="Arial"/>
                <a:cs typeface="Arial"/>
              </a:rPr>
              <a:t>cycle </a:t>
            </a:r>
            <a:r>
              <a:rPr sz="1428" dirty="0">
                <a:latin typeface="Arial"/>
                <a:cs typeface="Arial"/>
              </a:rPr>
              <a:t>of corporate reporting and</a:t>
            </a:r>
            <a:r>
              <a:rPr sz="1428" spc="-270" dirty="0">
                <a:latin typeface="Arial"/>
                <a:cs typeface="Arial"/>
              </a:rPr>
              <a:t> </a:t>
            </a:r>
            <a:r>
              <a:rPr sz="1428" dirty="0">
                <a:latin typeface="Arial"/>
                <a:cs typeface="Arial"/>
              </a:rPr>
              <a:t>thinking</a:t>
            </a:r>
          </a:p>
          <a:p>
            <a:pPr marL="208519" marR="266153" indent="-196215">
              <a:spcBef>
                <a:spcPts val="1316"/>
              </a:spcBef>
              <a:buClr>
                <a:srgbClr val="00295F"/>
              </a:buClr>
              <a:buSzPct val="125000"/>
              <a:buChar char="▪"/>
              <a:tabLst>
                <a:tab pos="209165" algn="l"/>
              </a:tabLst>
            </a:pPr>
            <a:r>
              <a:rPr sz="1428" dirty="0">
                <a:latin typeface="Arial"/>
                <a:cs typeface="Arial"/>
              </a:rPr>
              <a:t>A</a:t>
            </a:r>
            <a:r>
              <a:rPr sz="1428" spc="-82" dirty="0">
                <a:latin typeface="Arial"/>
                <a:cs typeface="Arial"/>
              </a:rPr>
              <a:t> </a:t>
            </a:r>
            <a:r>
              <a:rPr sz="1428" dirty="0">
                <a:latin typeface="Arial"/>
                <a:cs typeface="Arial"/>
              </a:rPr>
              <a:t>forum</a:t>
            </a:r>
            <a:r>
              <a:rPr sz="1428" spc="-41" dirty="0">
                <a:latin typeface="Arial"/>
                <a:cs typeface="Arial"/>
              </a:rPr>
              <a:t> </a:t>
            </a:r>
            <a:r>
              <a:rPr sz="1428" dirty="0">
                <a:latin typeface="Arial"/>
                <a:cs typeface="Arial"/>
              </a:rPr>
              <a:t>for</a:t>
            </a:r>
            <a:r>
              <a:rPr sz="1428" spc="-20" dirty="0">
                <a:latin typeface="Arial"/>
                <a:cs typeface="Arial"/>
              </a:rPr>
              <a:t> </a:t>
            </a:r>
            <a:r>
              <a:rPr sz="1428" dirty="0">
                <a:latin typeface="Arial"/>
                <a:cs typeface="Arial"/>
              </a:rPr>
              <a:t>building</a:t>
            </a:r>
            <a:r>
              <a:rPr sz="1428" spc="-36" dirty="0">
                <a:latin typeface="Arial"/>
                <a:cs typeface="Arial"/>
              </a:rPr>
              <a:t> </a:t>
            </a:r>
            <a:r>
              <a:rPr sz="1428" dirty="0">
                <a:latin typeface="Arial"/>
                <a:cs typeface="Arial"/>
              </a:rPr>
              <a:t>global</a:t>
            </a:r>
            <a:r>
              <a:rPr sz="1428" spc="-20" dirty="0">
                <a:latin typeface="Arial"/>
                <a:cs typeface="Arial"/>
              </a:rPr>
              <a:t> </a:t>
            </a:r>
            <a:r>
              <a:rPr sz="1428" dirty="0">
                <a:latin typeface="Arial"/>
                <a:cs typeface="Arial"/>
              </a:rPr>
              <a:t>consensus</a:t>
            </a:r>
            <a:r>
              <a:rPr sz="1428" spc="-51" dirty="0">
                <a:latin typeface="Arial"/>
                <a:cs typeface="Arial"/>
              </a:rPr>
              <a:t> </a:t>
            </a:r>
            <a:r>
              <a:rPr sz="1428" dirty="0">
                <a:latin typeface="Arial"/>
                <a:cs typeface="Arial"/>
              </a:rPr>
              <a:t>on</a:t>
            </a:r>
            <a:r>
              <a:rPr sz="1428" spc="-10" dirty="0">
                <a:latin typeface="Arial"/>
                <a:cs typeface="Arial"/>
              </a:rPr>
              <a:t> </a:t>
            </a:r>
            <a:r>
              <a:rPr sz="1428" dirty="0">
                <a:latin typeface="Arial"/>
                <a:cs typeface="Arial"/>
              </a:rPr>
              <a:t>how</a:t>
            </a:r>
            <a:r>
              <a:rPr sz="1428" spc="-15" dirty="0">
                <a:latin typeface="Arial"/>
                <a:cs typeface="Arial"/>
              </a:rPr>
              <a:t> </a:t>
            </a:r>
            <a:r>
              <a:rPr sz="1428" dirty="0">
                <a:latin typeface="Arial"/>
                <a:cs typeface="Arial"/>
              </a:rPr>
              <a:t>to</a:t>
            </a:r>
            <a:r>
              <a:rPr sz="1428" spc="-20" dirty="0">
                <a:latin typeface="Arial"/>
                <a:cs typeface="Arial"/>
              </a:rPr>
              <a:t> </a:t>
            </a:r>
            <a:r>
              <a:rPr sz="1428" dirty="0">
                <a:latin typeface="Arial"/>
                <a:cs typeface="Arial"/>
              </a:rPr>
              <a:t>measure,</a:t>
            </a:r>
            <a:r>
              <a:rPr sz="1428" spc="-36" dirty="0">
                <a:latin typeface="Arial"/>
                <a:cs typeface="Arial"/>
              </a:rPr>
              <a:t> </a:t>
            </a:r>
            <a:r>
              <a:rPr sz="1428" dirty="0">
                <a:latin typeface="Arial"/>
                <a:cs typeface="Arial"/>
              </a:rPr>
              <a:t>report,</a:t>
            </a:r>
            <a:r>
              <a:rPr sz="1428" spc="-51" dirty="0">
                <a:latin typeface="Arial"/>
                <a:cs typeface="Arial"/>
              </a:rPr>
              <a:t> </a:t>
            </a:r>
            <a:r>
              <a:rPr sz="1428" dirty="0">
                <a:latin typeface="Arial"/>
                <a:cs typeface="Arial"/>
              </a:rPr>
              <a:t>compare</a:t>
            </a:r>
            <a:r>
              <a:rPr sz="1428" spc="-36" dirty="0">
                <a:latin typeface="Arial"/>
                <a:cs typeface="Arial"/>
              </a:rPr>
              <a:t> </a:t>
            </a:r>
            <a:r>
              <a:rPr sz="1428" dirty="0">
                <a:latin typeface="Arial"/>
                <a:cs typeface="Arial"/>
              </a:rPr>
              <a:t>and</a:t>
            </a:r>
            <a:r>
              <a:rPr sz="1428" spc="-20" dirty="0">
                <a:latin typeface="Arial"/>
                <a:cs typeface="Arial"/>
              </a:rPr>
              <a:t> </a:t>
            </a:r>
            <a:r>
              <a:rPr sz="1428" spc="-5" dirty="0">
                <a:latin typeface="Arial"/>
                <a:cs typeface="Arial"/>
              </a:rPr>
              <a:t>improve  </a:t>
            </a:r>
            <a:r>
              <a:rPr sz="1428" dirty="0">
                <a:latin typeface="Arial"/>
                <a:cs typeface="Arial"/>
              </a:rPr>
              <a:t>impact</a:t>
            </a:r>
            <a:r>
              <a:rPr sz="1428" spc="-36" dirty="0">
                <a:latin typeface="Arial"/>
                <a:cs typeface="Arial"/>
              </a:rPr>
              <a:t> </a:t>
            </a:r>
            <a:r>
              <a:rPr sz="1428" spc="-5" dirty="0">
                <a:latin typeface="Arial"/>
                <a:cs typeface="Arial"/>
              </a:rPr>
              <a:t>performance</a:t>
            </a:r>
            <a:endParaRPr sz="1428" dirty="0">
              <a:latin typeface="Arial"/>
              <a:cs typeface="Arial"/>
            </a:endParaRPr>
          </a:p>
          <a:p>
            <a:pPr marL="208519" marR="16189" indent="-196215" algn="just">
              <a:spcBef>
                <a:spcPts val="1316"/>
              </a:spcBef>
              <a:buClr>
                <a:srgbClr val="00295F"/>
              </a:buClr>
              <a:buSzPct val="125000"/>
              <a:buChar char="▪"/>
              <a:tabLst>
                <a:tab pos="209165" algn="l"/>
              </a:tabLst>
            </a:pPr>
            <a:r>
              <a:rPr sz="1428" spc="-5" dirty="0">
                <a:latin typeface="Arial"/>
                <a:cs typeface="Arial"/>
              </a:rPr>
              <a:t>The work </a:t>
            </a:r>
            <a:r>
              <a:rPr sz="1428" dirty="0">
                <a:latin typeface="Arial"/>
                <a:cs typeface="Arial"/>
              </a:rPr>
              <a:t>and </a:t>
            </a:r>
            <a:r>
              <a:rPr sz="1428" spc="-5" dirty="0">
                <a:latin typeface="Arial"/>
                <a:cs typeface="Arial"/>
              </a:rPr>
              <a:t>recommendations </a:t>
            </a:r>
            <a:r>
              <a:rPr sz="1428" dirty="0">
                <a:latin typeface="Arial"/>
                <a:cs typeface="Arial"/>
              </a:rPr>
              <a:t>of the </a:t>
            </a:r>
            <a:r>
              <a:rPr sz="1428" spc="-41" dirty="0">
                <a:latin typeface="Arial"/>
                <a:cs typeface="Arial"/>
              </a:rPr>
              <a:t>Task </a:t>
            </a:r>
            <a:r>
              <a:rPr sz="1428" dirty="0">
                <a:latin typeface="Arial"/>
                <a:cs typeface="Arial"/>
              </a:rPr>
              <a:t>Force </a:t>
            </a:r>
            <a:r>
              <a:rPr sz="1428" spc="-5" dirty="0">
                <a:latin typeface="Arial"/>
                <a:cs typeface="Arial"/>
              </a:rPr>
              <a:t>will </a:t>
            </a:r>
            <a:r>
              <a:rPr sz="1428" dirty="0">
                <a:latin typeface="Arial"/>
                <a:cs typeface="Arial"/>
              </a:rPr>
              <a:t>help firms understand </a:t>
            </a:r>
            <a:r>
              <a:rPr sz="1428" spc="-5" dirty="0">
                <a:latin typeface="Arial"/>
                <a:cs typeface="Arial"/>
              </a:rPr>
              <a:t>what</a:t>
            </a:r>
            <a:r>
              <a:rPr sz="1428" spc="-194" dirty="0">
                <a:latin typeface="Arial"/>
                <a:cs typeface="Arial"/>
              </a:rPr>
              <a:t> </a:t>
            </a:r>
            <a:r>
              <a:rPr sz="1428" dirty="0">
                <a:latin typeface="Arial"/>
                <a:cs typeface="Arial"/>
              </a:rPr>
              <a:t>financial  markets</a:t>
            </a:r>
            <a:r>
              <a:rPr sz="1428" spc="-41" dirty="0">
                <a:latin typeface="Arial"/>
                <a:cs typeface="Arial"/>
              </a:rPr>
              <a:t> </a:t>
            </a:r>
            <a:r>
              <a:rPr sz="1428" spc="-5" dirty="0">
                <a:latin typeface="Arial"/>
                <a:cs typeface="Arial"/>
              </a:rPr>
              <a:t>want </a:t>
            </a:r>
            <a:r>
              <a:rPr sz="1428" dirty="0">
                <a:latin typeface="Arial"/>
                <a:cs typeface="Arial"/>
              </a:rPr>
              <a:t>from</a:t>
            </a:r>
            <a:r>
              <a:rPr sz="1428" spc="-25" dirty="0">
                <a:latin typeface="Arial"/>
                <a:cs typeface="Arial"/>
              </a:rPr>
              <a:t> </a:t>
            </a:r>
            <a:r>
              <a:rPr sz="1428" dirty="0">
                <a:latin typeface="Arial"/>
                <a:cs typeface="Arial"/>
              </a:rPr>
              <a:t>disclosure</a:t>
            </a:r>
            <a:r>
              <a:rPr sz="1428" spc="-46" dirty="0">
                <a:latin typeface="Arial"/>
                <a:cs typeface="Arial"/>
              </a:rPr>
              <a:t> </a:t>
            </a:r>
            <a:r>
              <a:rPr sz="1428" dirty="0">
                <a:latin typeface="Arial"/>
                <a:cs typeface="Arial"/>
              </a:rPr>
              <a:t>in</a:t>
            </a:r>
            <a:r>
              <a:rPr sz="1428" spc="-10" dirty="0">
                <a:latin typeface="Arial"/>
                <a:cs typeface="Arial"/>
              </a:rPr>
              <a:t> </a:t>
            </a:r>
            <a:r>
              <a:rPr sz="1428" dirty="0">
                <a:latin typeface="Arial"/>
                <a:cs typeface="Arial"/>
              </a:rPr>
              <a:t>order</a:t>
            </a:r>
            <a:r>
              <a:rPr sz="1428" spc="-31" dirty="0">
                <a:latin typeface="Arial"/>
                <a:cs typeface="Arial"/>
              </a:rPr>
              <a:t> </a:t>
            </a:r>
            <a:r>
              <a:rPr sz="1428" dirty="0">
                <a:latin typeface="Arial"/>
                <a:cs typeface="Arial"/>
              </a:rPr>
              <a:t>to</a:t>
            </a:r>
            <a:r>
              <a:rPr sz="1428" spc="-20" dirty="0">
                <a:latin typeface="Arial"/>
                <a:cs typeface="Arial"/>
              </a:rPr>
              <a:t> </a:t>
            </a:r>
            <a:r>
              <a:rPr sz="1428" dirty="0">
                <a:latin typeface="Arial"/>
                <a:cs typeface="Arial"/>
              </a:rPr>
              <a:t>measure</a:t>
            </a:r>
            <a:r>
              <a:rPr sz="1428" spc="-46" dirty="0">
                <a:latin typeface="Arial"/>
                <a:cs typeface="Arial"/>
              </a:rPr>
              <a:t> </a:t>
            </a:r>
            <a:r>
              <a:rPr sz="1428" dirty="0">
                <a:latin typeface="Arial"/>
                <a:cs typeface="Arial"/>
              </a:rPr>
              <a:t>and</a:t>
            </a:r>
            <a:r>
              <a:rPr sz="1428" spc="-20" dirty="0">
                <a:latin typeface="Arial"/>
                <a:cs typeface="Arial"/>
              </a:rPr>
              <a:t> </a:t>
            </a:r>
            <a:r>
              <a:rPr sz="1428" dirty="0">
                <a:latin typeface="Arial"/>
                <a:cs typeface="Arial"/>
              </a:rPr>
              <a:t>respond</a:t>
            </a:r>
            <a:r>
              <a:rPr sz="1428" spc="-36" dirty="0">
                <a:latin typeface="Arial"/>
                <a:cs typeface="Arial"/>
              </a:rPr>
              <a:t> </a:t>
            </a:r>
            <a:r>
              <a:rPr sz="1428" dirty="0">
                <a:latin typeface="Arial"/>
                <a:cs typeface="Arial"/>
              </a:rPr>
              <a:t>to</a:t>
            </a:r>
            <a:r>
              <a:rPr sz="1428" spc="-20" dirty="0">
                <a:latin typeface="Arial"/>
                <a:cs typeface="Arial"/>
              </a:rPr>
              <a:t> </a:t>
            </a:r>
            <a:r>
              <a:rPr sz="1428" dirty="0">
                <a:latin typeface="Arial"/>
                <a:cs typeface="Arial"/>
              </a:rPr>
              <a:t>climate</a:t>
            </a:r>
            <a:r>
              <a:rPr sz="1428" spc="-31" dirty="0">
                <a:latin typeface="Arial"/>
                <a:cs typeface="Arial"/>
              </a:rPr>
              <a:t> </a:t>
            </a:r>
            <a:r>
              <a:rPr sz="1428" dirty="0">
                <a:latin typeface="Arial"/>
                <a:cs typeface="Arial"/>
              </a:rPr>
              <a:t>change</a:t>
            </a:r>
            <a:r>
              <a:rPr sz="1428" spc="-46" dirty="0">
                <a:latin typeface="Arial"/>
                <a:cs typeface="Arial"/>
              </a:rPr>
              <a:t> </a:t>
            </a:r>
            <a:r>
              <a:rPr sz="1428" dirty="0">
                <a:latin typeface="Arial"/>
                <a:cs typeface="Arial"/>
              </a:rPr>
              <a:t>risks</a:t>
            </a:r>
            <a:r>
              <a:rPr sz="1428" spc="-31" dirty="0">
                <a:latin typeface="Arial"/>
                <a:cs typeface="Arial"/>
              </a:rPr>
              <a:t> </a:t>
            </a:r>
            <a:r>
              <a:rPr sz="1428" dirty="0">
                <a:latin typeface="Arial"/>
                <a:cs typeface="Arial"/>
              </a:rPr>
              <a:t>and  encourage firms to align their disclosures </a:t>
            </a:r>
            <a:r>
              <a:rPr sz="1428" spc="-5" dirty="0">
                <a:latin typeface="Arial"/>
                <a:cs typeface="Arial"/>
              </a:rPr>
              <a:t>with investors</a:t>
            </a:r>
            <a:r>
              <a:rPr sz="1428" spc="-214" dirty="0">
                <a:latin typeface="Arial"/>
                <a:cs typeface="Arial"/>
              </a:rPr>
              <a:t> </a:t>
            </a:r>
            <a:r>
              <a:rPr sz="1428" dirty="0">
                <a:latin typeface="Arial"/>
                <a:cs typeface="Arial"/>
              </a:rPr>
              <a:t>needs</a:t>
            </a:r>
          </a:p>
        </p:txBody>
      </p:sp>
      <p:grpSp>
        <p:nvGrpSpPr>
          <p:cNvPr id="15" name="object 15"/>
          <p:cNvGrpSpPr/>
          <p:nvPr/>
        </p:nvGrpSpPr>
        <p:grpSpPr>
          <a:xfrm>
            <a:off x="278204" y="775557"/>
            <a:ext cx="1038738" cy="446191"/>
            <a:chOff x="272795" y="760476"/>
            <a:chExt cx="1018540" cy="437515"/>
          </a:xfrm>
        </p:grpSpPr>
        <p:sp>
          <p:nvSpPr>
            <p:cNvPr id="16" name="object 16"/>
            <p:cNvSpPr/>
            <p:nvPr/>
          </p:nvSpPr>
          <p:spPr>
            <a:xfrm>
              <a:off x="275843" y="763524"/>
              <a:ext cx="1012190" cy="431800"/>
            </a:xfrm>
            <a:custGeom>
              <a:avLst/>
              <a:gdLst/>
              <a:ahLst/>
              <a:cxnLst/>
              <a:rect l="l" t="t" r="r" b="b"/>
              <a:pathLst>
                <a:path w="1012190" h="431800">
                  <a:moveTo>
                    <a:pt x="0" y="431291"/>
                  </a:moveTo>
                  <a:lnTo>
                    <a:pt x="1011936" y="431291"/>
                  </a:lnTo>
                  <a:lnTo>
                    <a:pt x="1011936" y="0"/>
                  </a:lnTo>
                  <a:lnTo>
                    <a:pt x="0" y="0"/>
                  </a:lnTo>
                  <a:lnTo>
                    <a:pt x="0" y="431291"/>
                  </a:lnTo>
                  <a:close/>
                </a:path>
              </a:pathLst>
            </a:custGeom>
            <a:ln w="6096">
              <a:solidFill>
                <a:srgbClr val="CCCCCC"/>
              </a:solidFill>
            </a:ln>
          </p:spPr>
          <p:txBody>
            <a:bodyPr wrap="square" lIns="0" tIns="0" rIns="0" bIns="0" rtlCol="0"/>
            <a:lstStyle/>
            <a:p>
              <a:endParaRPr/>
            </a:p>
          </p:txBody>
        </p:sp>
        <p:sp>
          <p:nvSpPr>
            <p:cNvPr id="17" name="object 17"/>
            <p:cNvSpPr/>
            <p:nvPr/>
          </p:nvSpPr>
          <p:spPr>
            <a:xfrm>
              <a:off x="428092" y="800100"/>
              <a:ext cx="713383" cy="351252"/>
            </a:xfrm>
            <a:prstGeom prst="rect">
              <a:avLst/>
            </a:prstGeom>
            <a:blipFill>
              <a:blip r:embed="rId3" cstate="print"/>
              <a:stretch>
                <a:fillRect/>
              </a:stretch>
            </a:blipFill>
          </p:spPr>
          <p:txBody>
            <a:bodyPr wrap="square" lIns="0" tIns="0" rIns="0" bIns="0" rtlCol="0"/>
            <a:lstStyle/>
            <a:p>
              <a:endParaRPr/>
            </a:p>
          </p:txBody>
        </p:sp>
      </p:grpSp>
      <p:grpSp>
        <p:nvGrpSpPr>
          <p:cNvPr id="18" name="object 18"/>
          <p:cNvGrpSpPr/>
          <p:nvPr/>
        </p:nvGrpSpPr>
        <p:grpSpPr>
          <a:xfrm>
            <a:off x="278204" y="1377040"/>
            <a:ext cx="1038738" cy="446191"/>
            <a:chOff x="272795" y="1350264"/>
            <a:chExt cx="1018540" cy="437515"/>
          </a:xfrm>
        </p:grpSpPr>
        <p:sp>
          <p:nvSpPr>
            <p:cNvPr id="19" name="object 19"/>
            <p:cNvSpPr/>
            <p:nvPr/>
          </p:nvSpPr>
          <p:spPr>
            <a:xfrm>
              <a:off x="275843" y="1353312"/>
              <a:ext cx="1012190" cy="431800"/>
            </a:xfrm>
            <a:custGeom>
              <a:avLst/>
              <a:gdLst/>
              <a:ahLst/>
              <a:cxnLst/>
              <a:rect l="l" t="t" r="r" b="b"/>
              <a:pathLst>
                <a:path w="1012190" h="431800">
                  <a:moveTo>
                    <a:pt x="0" y="431291"/>
                  </a:moveTo>
                  <a:lnTo>
                    <a:pt x="1011936" y="431291"/>
                  </a:lnTo>
                  <a:lnTo>
                    <a:pt x="1011936" y="0"/>
                  </a:lnTo>
                  <a:lnTo>
                    <a:pt x="0" y="0"/>
                  </a:lnTo>
                  <a:lnTo>
                    <a:pt x="0" y="431291"/>
                  </a:lnTo>
                  <a:close/>
                </a:path>
              </a:pathLst>
            </a:custGeom>
            <a:ln w="6096">
              <a:solidFill>
                <a:srgbClr val="CCCCCC"/>
              </a:solidFill>
            </a:ln>
          </p:spPr>
          <p:txBody>
            <a:bodyPr wrap="square" lIns="0" tIns="0" rIns="0" bIns="0" rtlCol="0"/>
            <a:lstStyle/>
            <a:p>
              <a:endParaRPr/>
            </a:p>
          </p:txBody>
        </p:sp>
        <p:sp>
          <p:nvSpPr>
            <p:cNvPr id="20" name="object 20"/>
            <p:cNvSpPr/>
            <p:nvPr/>
          </p:nvSpPr>
          <p:spPr>
            <a:xfrm>
              <a:off x="586739" y="1373124"/>
              <a:ext cx="391668" cy="391667"/>
            </a:xfrm>
            <a:prstGeom prst="rect">
              <a:avLst/>
            </a:prstGeom>
            <a:blipFill>
              <a:blip r:embed="rId4" cstate="print"/>
              <a:stretch>
                <a:fillRect/>
              </a:stretch>
            </a:blipFill>
          </p:spPr>
          <p:txBody>
            <a:bodyPr wrap="square" lIns="0" tIns="0" rIns="0" bIns="0" rtlCol="0"/>
            <a:lstStyle/>
            <a:p>
              <a:endParaRPr/>
            </a:p>
          </p:txBody>
        </p:sp>
      </p:grpSp>
      <p:grpSp>
        <p:nvGrpSpPr>
          <p:cNvPr id="24" name="object 24"/>
          <p:cNvGrpSpPr/>
          <p:nvPr/>
        </p:nvGrpSpPr>
        <p:grpSpPr>
          <a:xfrm>
            <a:off x="259035" y="2794414"/>
            <a:ext cx="1038738" cy="444896"/>
            <a:chOff x="272795" y="2747772"/>
            <a:chExt cx="1018540" cy="436245"/>
          </a:xfrm>
        </p:grpSpPr>
        <p:sp>
          <p:nvSpPr>
            <p:cNvPr id="25" name="object 25"/>
            <p:cNvSpPr/>
            <p:nvPr/>
          </p:nvSpPr>
          <p:spPr>
            <a:xfrm>
              <a:off x="275843" y="2750820"/>
              <a:ext cx="1012190" cy="429895"/>
            </a:xfrm>
            <a:custGeom>
              <a:avLst/>
              <a:gdLst/>
              <a:ahLst/>
              <a:cxnLst/>
              <a:rect l="l" t="t" r="r" b="b"/>
              <a:pathLst>
                <a:path w="1012190" h="429894">
                  <a:moveTo>
                    <a:pt x="0" y="429768"/>
                  </a:moveTo>
                  <a:lnTo>
                    <a:pt x="1011936" y="429768"/>
                  </a:lnTo>
                  <a:lnTo>
                    <a:pt x="1011936" y="0"/>
                  </a:lnTo>
                  <a:lnTo>
                    <a:pt x="0" y="0"/>
                  </a:lnTo>
                  <a:lnTo>
                    <a:pt x="0" y="429768"/>
                  </a:lnTo>
                  <a:close/>
                </a:path>
              </a:pathLst>
            </a:custGeom>
            <a:ln w="6096">
              <a:solidFill>
                <a:srgbClr val="CCCCCC"/>
              </a:solidFill>
            </a:ln>
          </p:spPr>
          <p:txBody>
            <a:bodyPr wrap="square" lIns="0" tIns="0" rIns="0" bIns="0" rtlCol="0"/>
            <a:lstStyle/>
            <a:p>
              <a:endParaRPr/>
            </a:p>
          </p:txBody>
        </p:sp>
        <p:sp>
          <p:nvSpPr>
            <p:cNvPr id="26" name="object 26"/>
            <p:cNvSpPr/>
            <p:nvPr/>
          </p:nvSpPr>
          <p:spPr>
            <a:xfrm>
              <a:off x="327659" y="2816352"/>
              <a:ext cx="909828" cy="297179"/>
            </a:xfrm>
            <a:prstGeom prst="rect">
              <a:avLst/>
            </a:prstGeom>
            <a:blipFill>
              <a:blip r:embed="rId5" cstate="print"/>
              <a:stretch>
                <a:fillRect/>
              </a:stretch>
            </a:blipFill>
          </p:spPr>
          <p:txBody>
            <a:bodyPr wrap="square" lIns="0" tIns="0" rIns="0" bIns="0" rtlCol="0"/>
            <a:lstStyle/>
            <a:p>
              <a:endParaRPr/>
            </a:p>
          </p:txBody>
        </p:sp>
      </p:grpSp>
      <p:grpSp>
        <p:nvGrpSpPr>
          <p:cNvPr id="30" name="object 30"/>
          <p:cNvGrpSpPr/>
          <p:nvPr/>
        </p:nvGrpSpPr>
        <p:grpSpPr>
          <a:xfrm>
            <a:off x="204119" y="3473608"/>
            <a:ext cx="1038738" cy="446191"/>
            <a:chOff x="272795" y="3927348"/>
            <a:chExt cx="1018540" cy="437515"/>
          </a:xfrm>
        </p:grpSpPr>
        <p:sp>
          <p:nvSpPr>
            <p:cNvPr id="31" name="object 31"/>
            <p:cNvSpPr/>
            <p:nvPr/>
          </p:nvSpPr>
          <p:spPr>
            <a:xfrm>
              <a:off x="275843" y="3930396"/>
              <a:ext cx="1012190" cy="431800"/>
            </a:xfrm>
            <a:custGeom>
              <a:avLst/>
              <a:gdLst/>
              <a:ahLst/>
              <a:cxnLst/>
              <a:rect l="l" t="t" r="r" b="b"/>
              <a:pathLst>
                <a:path w="1012190" h="431800">
                  <a:moveTo>
                    <a:pt x="0" y="431292"/>
                  </a:moveTo>
                  <a:lnTo>
                    <a:pt x="1011936" y="431292"/>
                  </a:lnTo>
                  <a:lnTo>
                    <a:pt x="1011936" y="0"/>
                  </a:lnTo>
                  <a:lnTo>
                    <a:pt x="0" y="0"/>
                  </a:lnTo>
                  <a:lnTo>
                    <a:pt x="0" y="431292"/>
                  </a:lnTo>
                  <a:close/>
                </a:path>
              </a:pathLst>
            </a:custGeom>
            <a:ln w="6096">
              <a:solidFill>
                <a:srgbClr val="CCCCCC"/>
              </a:solidFill>
            </a:ln>
          </p:spPr>
          <p:txBody>
            <a:bodyPr wrap="square" lIns="0" tIns="0" rIns="0" bIns="0" rtlCol="0"/>
            <a:lstStyle/>
            <a:p>
              <a:endParaRPr/>
            </a:p>
          </p:txBody>
        </p:sp>
        <p:sp>
          <p:nvSpPr>
            <p:cNvPr id="32" name="object 32"/>
            <p:cNvSpPr/>
            <p:nvPr/>
          </p:nvSpPr>
          <p:spPr>
            <a:xfrm>
              <a:off x="629507" y="3979469"/>
              <a:ext cx="308324" cy="334670"/>
            </a:xfrm>
            <a:prstGeom prst="rect">
              <a:avLst/>
            </a:prstGeom>
            <a:blipFill>
              <a:blip r:embed="rId6" cstate="print"/>
              <a:stretch>
                <a:fillRect/>
              </a:stretch>
            </a:blipFill>
          </p:spPr>
          <p:txBody>
            <a:bodyPr wrap="square" lIns="0" tIns="0" rIns="0" bIns="0" rtlCol="0"/>
            <a:lstStyle/>
            <a:p>
              <a:endParaRPr/>
            </a:p>
          </p:txBody>
        </p:sp>
      </p:grpSp>
      <p:grpSp>
        <p:nvGrpSpPr>
          <p:cNvPr id="33" name="object 33"/>
          <p:cNvGrpSpPr/>
          <p:nvPr/>
        </p:nvGrpSpPr>
        <p:grpSpPr>
          <a:xfrm>
            <a:off x="235381" y="4079024"/>
            <a:ext cx="1038738" cy="446191"/>
            <a:chOff x="272795" y="4518660"/>
            <a:chExt cx="1018540" cy="437515"/>
          </a:xfrm>
        </p:grpSpPr>
        <p:sp>
          <p:nvSpPr>
            <p:cNvPr id="34" name="object 34"/>
            <p:cNvSpPr/>
            <p:nvPr/>
          </p:nvSpPr>
          <p:spPr>
            <a:xfrm>
              <a:off x="275843" y="4521708"/>
              <a:ext cx="1012190" cy="431800"/>
            </a:xfrm>
            <a:custGeom>
              <a:avLst/>
              <a:gdLst/>
              <a:ahLst/>
              <a:cxnLst/>
              <a:rect l="l" t="t" r="r" b="b"/>
              <a:pathLst>
                <a:path w="1012190" h="431800">
                  <a:moveTo>
                    <a:pt x="0" y="431291"/>
                  </a:moveTo>
                  <a:lnTo>
                    <a:pt x="1011936" y="431291"/>
                  </a:lnTo>
                  <a:lnTo>
                    <a:pt x="1011936" y="0"/>
                  </a:lnTo>
                  <a:lnTo>
                    <a:pt x="0" y="0"/>
                  </a:lnTo>
                  <a:lnTo>
                    <a:pt x="0" y="431291"/>
                  </a:lnTo>
                  <a:close/>
                </a:path>
              </a:pathLst>
            </a:custGeom>
            <a:ln w="6096">
              <a:solidFill>
                <a:srgbClr val="CCCCCC"/>
              </a:solidFill>
            </a:ln>
          </p:spPr>
          <p:txBody>
            <a:bodyPr wrap="square" lIns="0" tIns="0" rIns="0" bIns="0" rtlCol="0"/>
            <a:lstStyle/>
            <a:p>
              <a:endParaRPr/>
            </a:p>
          </p:txBody>
        </p:sp>
        <p:sp>
          <p:nvSpPr>
            <p:cNvPr id="35" name="object 35"/>
            <p:cNvSpPr/>
            <p:nvPr/>
          </p:nvSpPr>
          <p:spPr>
            <a:xfrm>
              <a:off x="544897" y="4579711"/>
              <a:ext cx="480754" cy="319266"/>
            </a:xfrm>
            <a:prstGeom prst="rect">
              <a:avLst/>
            </a:prstGeom>
            <a:blipFill>
              <a:blip r:embed="rId7" cstate="print"/>
              <a:stretch>
                <a:fillRect/>
              </a:stretch>
            </a:blipFill>
          </p:spPr>
          <p:txBody>
            <a:bodyPr wrap="square" lIns="0" tIns="0" rIns="0" bIns="0" rtlCol="0"/>
            <a:lstStyle/>
            <a:p>
              <a:endParaRPr/>
            </a:p>
          </p:txBody>
        </p:sp>
      </p:grpSp>
      <p:grpSp>
        <p:nvGrpSpPr>
          <p:cNvPr id="36" name="object 36"/>
          <p:cNvGrpSpPr/>
          <p:nvPr/>
        </p:nvGrpSpPr>
        <p:grpSpPr>
          <a:xfrm>
            <a:off x="314987" y="4681816"/>
            <a:ext cx="1038738" cy="446191"/>
            <a:chOff x="272795" y="5108448"/>
            <a:chExt cx="1018540" cy="437515"/>
          </a:xfrm>
        </p:grpSpPr>
        <p:sp>
          <p:nvSpPr>
            <p:cNvPr id="37" name="object 37"/>
            <p:cNvSpPr/>
            <p:nvPr/>
          </p:nvSpPr>
          <p:spPr>
            <a:xfrm>
              <a:off x="275843" y="5111496"/>
              <a:ext cx="1012190" cy="431800"/>
            </a:xfrm>
            <a:custGeom>
              <a:avLst/>
              <a:gdLst/>
              <a:ahLst/>
              <a:cxnLst/>
              <a:rect l="l" t="t" r="r" b="b"/>
              <a:pathLst>
                <a:path w="1012190" h="431800">
                  <a:moveTo>
                    <a:pt x="0" y="431292"/>
                  </a:moveTo>
                  <a:lnTo>
                    <a:pt x="1011936" y="431292"/>
                  </a:lnTo>
                  <a:lnTo>
                    <a:pt x="1011936" y="0"/>
                  </a:lnTo>
                  <a:lnTo>
                    <a:pt x="0" y="0"/>
                  </a:lnTo>
                  <a:lnTo>
                    <a:pt x="0" y="431292"/>
                  </a:lnTo>
                  <a:close/>
                </a:path>
              </a:pathLst>
            </a:custGeom>
            <a:ln w="6096">
              <a:solidFill>
                <a:srgbClr val="CCCCCC"/>
              </a:solidFill>
            </a:ln>
          </p:spPr>
          <p:txBody>
            <a:bodyPr wrap="square" lIns="0" tIns="0" rIns="0" bIns="0" rtlCol="0"/>
            <a:lstStyle/>
            <a:p>
              <a:endParaRPr/>
            </a:p>
          </p:txBody>
        </p:sp>
        <p:sp>
          <p:nvSpPr>
            <p:cNvPr id="38" name="object 38"/>
            <p:cNvSpPr/>
            <p:nvPr/>
          </p:nvSpPr>
          <p:spPr>
            <a:xfrm>
              <a:off x="418935" y="5169408"/>
              <a:ext cx="729551" cy="305534"/>
            </a:xfrm>
            <a:prstGeom prst="rect">
              <a:avLst/>
            </a:prstGeom>
            <a:blipFill>
              <a:blip r:embed="rId8" cstate="print"/>
              <a:stretch>
                <a:fillRect/>
              </a:stretch>
            </a:blipFill>
          </p:spPr>
          <p:txBody>
            <a:bodyPr wrap="square" lIns="0" tIns="0" rIns="0" bIns="0" rtlCol="0"/>
            <a:lstStyle/>
            <a:p>
              <a:endParaRPr/>
            </a:p>
          </p:txBody>
        </p:sp>
      </p:grpSp>
      <p:grpSp>
        <p:nvGrpSpPr>
          <p:cNvPr id="39" name="object 39"/>
          <p:cNvGrpSpPr/>
          <p:nvPr/>
        </p:nvGrpSpPr>
        <p:grpSpPr>
          <a:xfrm>
            <a:off x="287273" y="5281210"/>
            <a:ext cx="1038738" cy="665725"/>
            <a:chOff x="272795" y="5699760"/>
            <a:chExt cx="1018540" cy="652780"/>
          </a:xfrm>
        </p:grpSpPr>
        <p:sp>
          <p:nvSpPr>
            <p:cNvPr id="40" name="object 40"/>
            <p:cNvSpPr/>
            <p:nvPr/>
          </p:nvSpPr>
          <p:spPr>
            <a:xfrm>
              <a:off x="275843" y="5702808"/>
              <a:ext cx="1012190" cy="646430"/>
            </a:xfrm>
            <a:custGeom>
              <a:avLst/>
              <a:gdLst/>
              <a:ahLst/>
              <a:cxnLst/>
              <a:rect l="l" t="t" r="r" b="b"/>
              <a:pathLst>
                <a:path w="1012190" h="646429">
                  <a:moveTo>
                    <a:pt x="0" y="646175"/>
                  </a:moveTo>
                  <a:lnTo>
                    <a:pt x="1011936" y="646175"/>
                  </a:lnTo>
                  <a:lnTo>
                    <a:pt x="1011936" y="0"/>
                  </a:lnTo>
                  <a:lnTo>
                    <a:pt x="0" y="0"/>
                  </a:lnTo>
                  <a:lnTo>
                    <a:pt x="0" y="646175"/>
                  </a:lnTo>
                  <a:close/>
                </a:path>
              </a:pathLst>
            </a:custGeom>
            <a:ln w="6095">
              <a:solidFill>
                <a:srgbClr val="CCCCCC"/>
              </a:solidFill>
            </a:ln>
          </p:spPr>
          <p:txBody>
            <a:bodyPr wrap="square" lIns="0" tIns="0" rIns="0" bIns="0" rtlCol="0"/>
            <a:lstStyle/>
            <a:p>
              <a:endParaRPr/>
            </a:p>
          </p:txBody>
        </p:sp>
        <p:sp>
          <p:nvSpPr>
            <p:cNvPr id="41" name="object 41"/>
            <p:cNvSpPr/>
            <p:nvPr/>
          </p:nvSpPr>
          <p:spPr>
            <a:xfrm>
              <a:off x="441415" y="5909660"/>
              <a:ext cx="680792" cy="232471"/>
            </a:xfrm>
            <a:prstGeom prst="rect">
              <a:avLst/>
            </a:prstGeom>
            <a:blipFill>
              <a:blip r:embed="rId9" cstate="print"/>
              <a:stretch>
                <a:fillRect/>
              </a:stretch>
            </a:blipFill>
          </p:spPr>
          <p:txBody>
            <a:bodyPr wrap="square" lIns="0" tIns="0" rIns="0" bIns="0" rtlCol="0"/>
            <a:lstStyle/>
            <a:p>
              <a:endParaRPr/>
            </a:p>
          </p:txBody>
        </p:sp>
      </p:grpSp>
      <p:sp>
        <p:nvSpPr>
          <p:cNvPr id="43" name="object 36">
            <a:extLst>
              <a:ext uri="{FF2B5EF4-FFF2-40B4-BE49-F238E27FC236}">
                <a16:creationId xmlns:a16="http://schemas.microsoft.com/office/drawing/2014/main" id="{FFC21CC5-C758-4FA6-81C1-4AF451FC0050}"/>
              </a:ext>
            </a:extLst>
          </p:cNvPr>
          <p:cNvSpPr/>
          <p:nvPr/>
        </p:nvSpPr>
        <p:spPr>
          <a:xfrm>
            <a:off x="565931" y="1978573"/>
            <a:ext cx="480059" cy="469391"/>
          </a:xfrm>
          <a:prstGeom prst="rect">
            <a:avLst/>
          </a:prstGeom>
          <a:blipFill>
            <a:blip r:embed="rId10" cstate="print"/>
            <a:stretch>
              <a:fillRect/>
            </a:stretch>
          </a:blipFill>
        </p:spPr>
        <p:txBody>
          <a:bodyPr wrap="square" lIns="0" tIns="0" rIns="0" bIns="0" rtlCol="0"/>
          <a:lstStyle/>
          <a:p>
            <a:endParaRPr/>
          </a:p>
        </p:txBody>
      </p:sp>
      <p:sp>
        <p:nvSpPr>
          <p:cNvPr id="3" name="Slide Number Placeholder 2">
            <a:extLst>
              <a:ext uri="{FF2B5EF4-FFF2-40B4-BE49-F238E27FC236}">
                <a16:creationId xmlns:a16="http://schemas.microsoft.com/office/drawing/2014/main" id="{685AED51-EDBF-49C5-8C91-5EFFFE035252}"/>
              </a:ext>
            </a:extLst>
          </p:cNvPr>
          <p:cNvSpPr>
            <a:spLocks noGrp="1"/>
          </p:cNvSpPr>
          <p:nvPr>
            <p:ph type="sldNum" sz="quarter" idx="7"/>
          </p:nvPr>
        </p:nvSpPr>
        <p:spPr/>
        <p:txBody>
          <a:bodyPr/>
          <a:lstStyle/>
          <a:p>
            <a:fld id="{B6F15528-21DE-4FAA-801E-634DDDAF4B2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FEAF724-F7FE-4032-9AF1-176E79A95C6C}"/>
              </a:ext>
            </a:extLst>
          </p:cNvPr>
          <p:cNvGraphicFramePr>
            <a:graphicFrameLocks noGrp="1"/>
          </p:cNvGraphicFramePr>
          <p:nvPr>
            <p:ph idx="1"/>
            <p:extLst>
              <p:ext uri="{D42A27DB-BD31-4B8C-83A1-F6EECF244321}">
                <p14:modId xmlns:p14="http://schemas.microsoft.com/office/powerpoint/2010/main" val="2627626863"/>
              </p:ext>
            </p:extLst>
          </p:nvPr>
        </p:nvGraphicFramePr>
        <p:xfrm>
          <a:off x="914400" y="2043113"/>
          <a:ext cx="7678738" cy="3821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AD006005-6798-4246-B583-132C6A319CE2}"/>
              </a:ext>
            </a:extLst>
          </p:cNvPr>
          <p:cNvSpPr>
            <a:spLocks noGrp="1"/>
          </p:cNvSpPr>
          <p:nvPr>
            <p:ph type="title"/>
          </p:nvPr>
        </p:nvSpPr>
        <p:spPr/>
        <p:txBody>
          <a:bodyPr/>
          <a:lstStyle/>
          <a:p>
            <a:r>
              <a:rPr lang="en-US" dirty="0"/>
              <a:t>Reporting challenges</a:t>
            </a:r>
          </a:p>
        </p:txBody>
      </p:sp>
      <p:sp>
        <p:nvSpPr>
          <p:cNvPr id="6" name="Slide Number Placeholder 5">
            <a:extLst>
              <a:ext uri="{FF2B5EF4-FFF2-40B4-BE49-F238E27FC236}">
                <a16:creationId xmlns:a16="http://schemas.microsoft.com/office/drawing/2014/main" id="{F33A325F-1E61-47C9-84E6-BB6B1E288E1D}"/>
              </a:ext>
            </a:extLst>
          </p:cNvPr>
          <p:cNvSpPr>
            <a:spLocks noGrp="1"/>
          </p:cNvSpPr>
          <p:nvPr>
            <p:ph type="sldNum" sz="quarter" idx="16"/>
          </p:nvPr>
        </p:nvSpPr>
        <p:spPr/>
        <p:txBody>
          <a:bodyPr/>
          <a:lstStyle/>
          <a:p>
            <a:pPr>
              <a:defRPr/>
            </a:pPr>
            <a:fld id="{47DC7024-251D-4865-B691-BC031BAF4087}" type="slidenum">
              <a:rPr lang="en-US" smtClean="0"/>
              <a:pPr>
                <a:defRPr/>
              </a:pPr>
              <a:t>6</a:t>
            </a:fld>
            <a:endParaRPr lang="en-US"/>
          </a:p>
        </p:txBody>
      </p:sp>
    </p:spTree>
    <p:extLst>
      <p:ext uri="{BB962C8B-B14F-4D97-AF65-F5344CB8AC3E}">
        <p14:creationId xmlns:p14="http://schemas.microsoft.com/office/powerpoint/2010/main" val="695399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F001A-E8CB-41E4-AE2B-82482318703C}"/>
              </a:ext>
            </a:extLst>
          </p:cNvPr>
          <p:cNvSpPr>
            <a:spLocks noGrp="1"/>
          </p:cNvSpPr>
          <p:nvPr>
            <p:ph type="title"/>
          </p:nvPr>
        </p:nvSpPr>
        <p:spPr/>
        <p:txBody>
          <a:bodyPr/>
          <a:lstStyle/>
          <a:p>
            <a:r>
              <a:rPr lang="en-US" dirty="0"/>
              <a:t>Regulatory intervention</a:t>
            </a:r>
          </a:p>
        </p:txBody>
      </p:sp>
      <p:pic>
        <p:nvPicPr>
          <p:cNvPr id="6" name="Content Placeholder 5">
            <a:hlinkClick r:id="rId2"/>
            <a:extLst>
              <a:ext uri="{FF2B5EF4-FFF2-40B4-BE49-F238E27FC236}">
                <a16:creationId xmlns:a16="http://schemas.microsoft.com/office/drawing/2014/main" id="{E9CF57A3-F0A1-4542-8A6D-02B9F1C1D48A}"/>
              </a:ext>
            </a:extLst>
          </p:cNvPr>
          <p:cNvPicPr>
            <a:picLocks noGrp="1" noChangeAspect="1"/>
          </p:cNvPicPr>
          <p:nvPr>
            <p:ph idx="1"/>
          </p:nvPr>
        </p:nvPicPr>
        <p:blipFill>
          <a:blip r:embed="rId3"/>
          <a:stretch>
            <a:fillRect/>
          </a:stretch>
        </p:blipFill>
        <p:spPr>
          <a:xfrm>
            <a:off x="783203" y="2103620"/>
            <a:ext cx="4547481" cy="3648927"/>
          </a:xfrm>
          <a:prstGeom prst="rect">
            <a:avLst/>
          </a:prstGeom>
          <a:ln>
            <a:solidFill>
              <a:schemeClr val="accent1"/>
            </a:solidFill>
          </a:ln>
          <a:effectLst>
            <a:outerShdw blurRad="50800" dist="38100" dir="8100000" algn="tr" rotWithShape="0">
              <a:prstClr val="black">
                <a:alpha val="40000"/>
              </a:prstClr>
            </a:outerShdw>
          </a:effectLst>
        </p:spPr>
      </p:pic>
      <p:sp>
        <p:nvSpPr>
          <p:cNvPr id="8" name="object 6">
            <a:extLst>
              <a:ext uri="{FF2B5EF4-FFF2-40B4-BE49-F238E27FC236}">
                <a16:creationId xmlns:a16="http://schemas.microsoft.com/office/drawing/2014/main" id="{A319590F-4A35-42C1-990E-B0161804EF28}"/>
              </a:ext>
            </a:extLst>
          </p:cNvPr>
          <p:cNvSpPr/>
          <p:nvPr/>
        </p:nvSpPr>
        <p:spPr>
          <a:xfrm>
            <a:off x="6197948" y="1887253"/>
            <a:ext cx="2021272" cy="882421"/>
          </a:xfrm>
          <a:prstGeom prst="rect">
            <a:avLst/>
          </a:prstGeom>
          <a:blipFill>
            <a:blip r:embed="rId4" cstate="print"/>
            <a:stretch>
              <a:fillRect/>
            </a:stretch>
          </a:blipFill>
        </p:spPr>
        <p:txBody>
          <a:bodyPr wrap="square" lIns="0" tIns="0" rIns="0" bIns="0" rtlCol="0"/>
          <a:lstStyle/>
          <a:p>
            <a:endParaRPr/>
          </a:p>
        </p:txBody>
      </p:sp>
      <p:sp>
        <p:nvSpPr>
          <p:cNvPr id="10" name="object 14">
            <a:extLst>
              <a:ext uri="{FF2B5EF4-FFF2-40B4-BE49-F238E27FC236}">
                <a16:creationId xmlns:a16="http://schemas.microsoft.com/office/drawing/2014/main" id="{F45486D9-EC08-4E2D-BB9A-D24308BBFFD2}"/>
              </a:ext>
            </a:extLst>
          </p:cNvPr>
          <p:cNvSpPr/>
          <p:nvPr/>
        </p:nvSpPr>
        <p:spPr>
          <a:xfrm>
            <a:off x="783203" y="1385712"/>
            <a:ext cx="1029946" cy="1029470"/>
          </a:xfrm>
          <a:prstGeom prst="rect">
            <a:avLst/>
          </a:prstGeom>
          <a:blipFill>
            <a:blip r:embed="rId5" cstate="print"/>
            <a:stretch>
              <a:fillRect/>
            </a:stretch>
          </a:blipFill>
        </p:spPr>
        <p:txBody>
          <a:bodyPr wrap="square" lIns="0" tIns="0" rIns="0" bIns="0" rtlCol="0"/>
          <a:lstStyle/>
          <a:p>
            <a:endParaRPr/>
          </a:p>
        </p:txBody>
      </p:sp>
      <p:sp>
        <p:nvSpPr>
          <p:cNvPr id="2" name="TextBox 1">
            <a:extLst>
              <a:ext uri="{FF2B5EF4-FFF2-40B4-BE49-F238E27FC236}">
                <a16:creationId xmlns:a16="http://schemas.microsoft.com/office/drawing/2014/main" id="{8051C145-F2D9-4C9F-B8CA-DC0755528845}"/>
              </a:ext>
            </a:extLst>
          </p:cNvPr>
          <p:cNvSpPr txBox="1"/>
          <p:nvPr/>
        </p:nvSpPr>
        <p:spPr>
          <a:xfrm>
            <a:off x="5547497" y="4350469"/>
            <a:ext cx="295058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Climate-reporting conditions accompany Large Employer Emergency Financing Facility (LEEFF)</a:t>
            </a:r>
          </a:p>
        </p:txBody>
      </p:sp>
      <p:sp>
        <p:nvSpPr>
          <p:cNvPr id="11" name="TextBox 10">
            <a:extLst>
              <a:ext uri="{FF2B5EF4-FFF2-40B4-BE49-F238E27FC236}">
                <a16:creationId xmlns:a16="http://schemas.microsoft.com/office/drawing/2014/main" id="{370A8B28-A81D-4549-9A67-1DE0050C6CFE}"/>
              </a:ext>
            </a:extLst>
          </p:cNvPr>
          <p:cNvSpPr txBox="1"/>
          <p:nvPr/>
        </p:nvSpPr>
        <p:spPr>
          <a:xfrm>
            <a:off x="5481205" y="3020347"/>
            <a:ext cx="327171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EFRAG mandated to provide recommendations on possible EU non-financial reporting standards</a:t>
            </a:r>
          </a:p>
        </p:txBody>
      </p:sp>
      <p:sp>
        <p:nvSpPr>
          <p:cNvPr id="7" name="Slide Number Placeholder 6">
            <a:extLst>
              <a:ext uri="{FF2B5EF4-FFF2-40B4-BE49-F238E27FC236}">
                <a16:creationId xmlns:a16="http://schemas.microsoft.com/office/drawing/2014/main" id="{0B562811-38EB-491F-8E44-0A1361AB9DDB}"/>
              </a:ext>
            </a:extLst>
          </p:cNvPr>
          <p:cNvSpPr>
            <a:spLocks noGrp="1"/>
          </p:cNvSpPr>
          <p:nvPr>
            <p:ph type="sldNum" sz="quarter" idx="16"/>
          </p:nvPr>
        </p:nvSpPr>
        <p:spPr/>
        <p:txBody>
          <a:bodyPr/>
          <a:lstStyle/>
          <a:p>
            <a:pPr>
              <a:defRPr/>
            </a:pPr>
            <a:fld id="{47DC7024-251D-4865-B691-BC031BAF4087}" type="slidenum">
              <a:rPr lang="en-US" smtClean="0"/>
              <a:pPr>
                <a:defRPr/>
              </a:pPr>
              <a:t>7</a:t>
            </a:fld>
            <a:endParaRPr lang="en-US"/>
          </a:p>
        </p:txBody>
      </p:sp>
    </p:spTree>
    <p:extLst>
      <p:ext uri="{BB962C8B-B14F-4D97-AF65-F5344CB8AC3E}">
        <p14:creationId xmlns:p14="http://schemas.microsoft.com/office/powerpoint/2010/main" val="330198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B3AF9B-1ABA-49EE-9147-C906CF430E82}"/>
              </a:ext>
            </a:extLst>
          </p:cNvPr>
          <p:cNvSpPr>
            <a:spLocks noGrp="1"/>
          </p:cNvSpPr>
          <p:nvPr>
            <p:ph idx="1"/>
          </p:nvPr>
        </p:nvSpPr>
        <p:spPr>
          <a:xfrm>
            <a:off x="914401" y="2042444"/>
            <a:ext cx="4081805" cy="3821955"/>
          </a:xfrm>
        </p:spPr>
        <p:txBody>
          <a:bodyPr/>
          <a:lstStyle/>
          <a:p>
            <a:pPr marL="0" indent="0">
              <a:buNone/>
            </a:pPr>
            <a:r>
              <a:rPr lang="en-US" sz="1800" dirty="0">
                <a:solidFill>
                  <a:schemeClr val="tx1">
                    <a:lumMod val="75000"/>
                    <a:lumOff val="25000"/>
                  </a:schemeClr>
                </a:solidFill>
              </a:rPr>
              <a:t>In the context of their strategy review, the Trustees have published a consultation paper on sustainability reporting to determine:</a:t>
            </a:r>
          </a:p>
          <a:p>
            <a:pPr marL="0" indent="0">
              <a:buNone/>
            </a:pPr>
            <a:endParaRPr lang="en-US" sz="1800" dirty="0">
              <a:solidFill>
                <a:schemeClr val="tx1">
                  <a:lumMod val="75000"/>
                  <a:lumOff val="25000"/>
                </a:schemeClr>
              </a:solidFill>
            </a:endParaRPr>
          </a:p>
          <a:p>
            <a:pPr marL="285750" indent="-285750">
              <a:buFont typeface="Arial" panose="020B0604020202020204" pitchFamily="34" charset="0"/>
              <a:buChar char="•"/>
            </a:pPr>
            <a:r>
              <a:rPr lang="en-US" sz="1800" dirty="0">
                <a:solidFill>
                  <a:schemeClr val="tx1">
                    <a:lumMod val="75000"/>
                    <a:lumOff val="25000"/>
                  </a:schemeClr>
                </a:solidFill>
              </a:rPr>
              <a:t>whether there is a need for global  sustainability standards</a:t>
            </a:r>
          </a:p>
          <a:p>
            <a:pPr marL="285750" indent="-285750">
              <a:buFont typeface="Arial" panose="020B0604020202020204" pitchFamily="34" charset="0"/>
              <a:buChar char="•"/>
            </a:pPr>
            <a:r>
              <a:rPr lang="en-US" sz="1800" dirty="0">
                <a:solidFill>
                  <a:schemeClr val="tx1">
                    <a:lumMod val="75000"/>
                    <a:lumOff val="25000"/>
                  </a:schemeClr>
                </a:solidFill>
              </a:rPr>
              <a:t>whether the IFRS Foundation should play a role</a:t>
            </a:r>
          </a:p>
          <a:p>
            <a:pPr marL="285750" indent="-285750">
              <a:buFont typeface="Arial" panose="020B0604020202020204" pitchFamily="34" charset="0"/>
              <a:buChar char="•"/>
            </a:pPr>
            <a:r>
              <a:rPr lang="en-US" sz="1800" dirty="0">
                <a:solidFill>
                  <a:schemeClr val="tx1">
                    <a:lumMod val="75000"/>
                    <a:lumOff val="25000"/>
                  </a:schemeClr>
                </a:solidFill>
              </a:rPr>
              <a:t>what the scope of that role could be</a:t>
            </a:r>
          </a:p>
          <a:p>
            <a:pPr marL="285750" indent="-285750">
              <a:buFont typeface="Arial" panose="020B0604020202020204" pitchFamily="34" charset="0"/>
              <a:buChar char="•"/>
            </a:pPr>
            <a:endParaRPr lang="en-US" sz="1800" dirty="0">
              <a:solidFill>
                <a:schemeClr val="tx1">
                  <a:lumMod val="75000"/>
                  <a:lumOff val="25000"/>
                </a:schemeClr>
              </a:solidFill>
            </a:endParaRPr>
          </a:p>
          <a:p>
            <a:r>
              <a:rPr lang="en-US" sz="1800" dirty="0">
                <a:solidFill>
                  <a:schemeClr val="tx1">
                    <a:lumMod val="75000"/>
                    <a:lumOff val="25000"/>
                  </a:schemeClr>
                </a:solidFill>
              </a:rPr>
              <a:t>Comments due December 31, 2020</a:t>
            </a:r>
          </a:p>
          <a:p>
            <a:endParaRPr lang="en-US" dirty="0"/>
          </a:p>
        </p:txBody>
      </p:sp>
      <p:sp>
        <p:nvSpPr>
          <p:cNvPr id="3" name="Title 2">
            <a:extLst>
              <a:ext uri="{FF2B5EF4-FFF2-40B4-BE49-F238E27FC236}">
                <a16:creationId xmlns:a16="http://schemas.microsoft.com/office/drawing/2014/main" id="{FFBB20CD-D6B2-440E-BA26-85F3C3AC2620}"/>
              </a:ext>
            </a:extLst>
          </p:cNvPr>
          <p:cNvSpPr>
            <a:spLocks noGrp="1"/>
          </p:cNvSpPr>
          <p:nvPr>
            <p:ph type="title"/>
          </p:nvPr>
        </p:nvSpPr>
        <p:spPr/>
        <p:txBody>
          <a:bodyPr/>
          <a:lstStyle/>
          <a:p>
            <a:r>
              <a:rPr lang="en-US" dirty="0"/>
              <a:t>IFRS Foundation consultation</a:t>
            </a:r>
          </a:p>
        </p:txBody>
      </p:sp>
      <p:pic>
        <p:nvPicPr>
          <p:cNvPr id="6" name="Picture 5">
            <a:extLst>
              <a:ext uri="{FF2B5EF4-FFF2-40B4-BE49-F238E27FC236}">
                <a16:creationId xmlns:a16="http://schemas.microsoft.com/office/drawing/2014/main" id="{E790ED35-A950-4EC1-8113-B65C39A57C95}"/>
              </a:ext>
            </a:extLst>
          </p:cNvPr>
          <p:cNvPicPr>
            <a:picLocks noChangeAspect="1"/>
          </p:cNvPicPr>
          <p:nvPr/>
        </p:nvPicPr>
        <p:blipFill>
          <a:blip r:embed="rId2"/>
          <a:stretch>
            <a:fillRect/>
          </a:stretch>
        </p:blipFill>
        <p:spPr>
          <a:xfrm>
            <a:off x="5406776" y="1733587"/>
            <a:ext cx="2818110" cy="3977670"/>
          </a:xfrm>
          <a:prstGeom prst="rect">
            <a:avLst/>
          </a:prstGeom>
          <a:ln>
            <a:solidFill>
              <a:schemeClr val="tx1"/>
            </a:solidFill>
          </a:ln>
          <a:effectLst>
            <a:outerShdw blurRad="50800" dist="38100" dir="8100000" algn="tr" rotWithShape="0">
              <a:prstClr val="black">
                <a:alpha val="40000"/>
              </a:prstClr>
            </a:outerShdw>
          </a:effectLst>
        </p:spPr>
      </p:pic>
      <p:sp>
        <p:nvSpPr>
          <p:cNvPr id="8" name="Slide Number Placeholder 7">
            <a:extLst>
              <a:ext uri="{FF2B5EF4-FFF2-40B4-BE49-F238E27FC236}">
                <a16:creationId xmlns:a16="http://schemas.microsoft.com/office/drawing/2014/main" id="{A1E289A0-4CB0-4539-83A5-363FED528FEC}"/>
              </a:ext>
            </a:extLst>
          </p:cNvPr>
          <p:cNvSpPr>
            <a:spLocks noGrp="1"/>
          </p:cNvSpPr>
          <p:nvPr>
            <p:ph type="sldNum" sz="quarter" idx="16"/>
          </p:nvPr>
        </p:nvSpPr>
        <p:spPr/>
        <p:txBody>
          <a:bodyPr/>
          <a:lstStyle/>
          <a:p>
            <a:pPr>
              <a:defRPr/>
            </a:pPr>
            <a:fld id="{47DC7024-251D-4865-B691-BC031BAF4087}" type="slidenum">
              <a:rPr lang="en-US" smtClean="0"/>
              <a:pPr>
                <a:defRPr/>
              </a:pPr>
              <a:t>8</a:t>
            </a:fld>
            <a:endParaRPr lang="en-US"/>
          </a:p>
        </p:txBody>
      </p:sp>
    </p:spTree>
    <p:extLst>
      <p:ext uri="{BB962C8B-B14F-4D97-AF65-F5344CB8AC3E}">
        <p14:creationId xmlns:p14="http://schemas.microsoft.com/office/powerpoint/2010/main" val="577429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651CB3-2E34-4DF4-98A3-FEF7346AF0AF}"/>
              </a:ext>
            </a:extLst>
          </p:cNvPr>
          <p:cNvSpPr>
            <a:spLocks noGrp="1"/>
          </p:cNvSpPr>
          <p:nvPr>
            <p:ph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dirty="0"/>
              <a:t>The accounting profession can provide leadership in establishing high quality ESG standards that can be applied consistently</a:t>
            </a:r>
          </a:p>
          <a:p>
            <a:pPr marL="342900" marR="0" lvl="0" indent="-342900">
              <a:spcBef>
                <a:spcPts val="0"/>
              </a:spcBef>
              <a:spcAft>
                <a:spcPts val="0"/>
              </a:spcAft>
              <a:buSzPts val="1000"/>
              <a:buFont typeface="Symbol" panose="05050102010706020507" pitchFamily="18" charset="2"/>
              <a:buChar char=""/>
              <a:tabLst>
                <a:tab pos="457200" algn="l"/>
              </a:tabLst>
            </a:pPr>
            <a:r>
              <a:rPr lang="en-US" dirty="0"/>
              <a:t>A global solution will</a:t>
            </a:r>
          </a:p>
          <a:p>
            <a:pPr marL="881063" lvl="1" indent="-342900">
              <a:spcBef>
                <a:spcPts val="0"/>
              </a:spcBef>
              <a:spcAft>
                <a:spcPts val="0"/>
              </a:spcAft>
              <a:buSzPts val="1000"/>
              <a:buFont typeface="Symbol" panose="05050102010706020507" pitchFamily="18" charset="2"/>
              <a:buChar char=""/>
              <a:tabLst>
                <a:tab pos="457200" algn="l"/>
              </a:tabLst>
            </a:pPr>
            <a:r>
              <a:rPr lang="en-US" dirty="0"/>
              <a:t>bring discipline and rigor to the ESG reporting process</a:t>
            </a:r>
          </a:p>
          <a:p>
            <a:pPr marL="881063" lvl="1" indent="-342900">
              <a:spcBef>
                <a:spcPts val="0"/>
              </a:spcBef>
              <a:spcAft>
                <a:spcPts val="0"/>
              </a:spcAft>
              <a:buSzPts val="1000"/>
              <a:buFont typeface="Symbol" panose="05050102010706020507" pitchFamily="18" charset="2"/>
              <a:buChar char=""/>
              <a:tabLst>
                <a:tab pos="457200" algn="l"/>
              </a:tabLst>
            </a:pPr>
            <a:r>
              <a:rPr lang="en-US" dirty="0"/>
              <a:t>improve the quality and comparability of ESG reporting for the benefit of investors</a:t>
            </a:r>
          </a:p>
          <a:p>
            <a:pPr marL="881063" lvl="1" indent="-342900">
              <a:spcBef>
                <a:spcPts val="0"/>
              </a:spcBef>
              <a:spcAft>
                <a:spcPts val="0"/>
              </a:spcAft>
              <a:buSzPts val="1000"/>
              <a:buFont typeface="Symbol" panose="05050102010706020507" pitchFamily="18" charset="2"/>
              <a:buChar char=""/>
              <a:tabLst>
                <a:tab pos="457200" algn="l"/>
              </a:tabLst>
            </a:pPr>
            <a:r>
              <a:rPr lang="en-US" dirty="0"/>
              <a:t>appropriately balance costs and benefits</a:t>
            </a:r>
          </a:p>
          <a:p>
            <a:pPr lvl="1" indent="0">
              <a:spcBef>
                <a:spcPts val="0"/>
              </a:spcBef>
              <a:spcAft>
                <a:spcPts val="0"/>
              </a:spcAft>
              <a:buSzPts val="1000"/>
              <a:buNone/>
              <a:tabLst>
                <a:tab pos="457200" algn="l"/>
              </a:tabLst>
            </a:pPr>
            <a:endParaRPr lang="en-US" dirty="0"/>
          </a:p>
          <a:p>
            <a:pPr lvl="1" indent="0" algn="ctr">
              <a:spcBef>
                <a:spcPts val="0"/>
              </a:spcBef>
              <a:spcAft>
                <a:spcPts val="0"/>
              </a:spcAft>
              <a:buSzPts val="1000"/>
              <a:buNone/>
              <a:tabLst>
                <a:tab pos="457200" algn="l"/>
              </a:tabLst>
            </a:pPr>
            <a:r>
              <a:rPr lang="en-US" b="1" dirty="0"/>
              <a:t>Canada and the world need better ESG reporting and the accounting profession has the people and organizations to help achieve this!</a:t>
            </a:r>
          </a:p>
          <a:p>
            <a:pPr lvl="1" indent="0" algn="ctr">
              <a:spcBef>
                <a:spcPts val="0"/>
              </a:spcBef>
              <a:spcAft>
                <a:spcPts val="0"/>
              </a:spcAft>
              <a:buSzPts val="1000"/>
              <a:buNone/>
              <a:tabLst>
                <a:tab pos="457200" algn="l"/>
              </a:tabLst>
            </a:pPr>
            <a:endParaRPr lang="en-US" dirty="0"/>
          </a:p>
        </p:txBody>
      </p:sp>
      <p:sp>
        <p:nvSpPr>
          <p:cNvPr id="3" name="Title 2">
            <a:extLst>
              <a:ext uri="{FF2B5EF4-FFF2-40B4-BE49-F238E27FC236}">
                <a16:creationId xmlns:a16="http://schemas.microsoft.com/office/drawing/2014/main" id="{09F05CF9-F3F5-4F62-8845-156DDBF4731E}"/>
              </a:ext>
            </a:extLst>
          </p:cNvPr>
          <p:cNvSpPr>
            <a:spLocks noGrp="1"/>
          </p:cNvSpPr>
          <p:nvPr>
            <p:ph type="title"/>
          </p:nvPr>
        </p:nvSpPr>
        <p:spPr/>
        <p:txBody>
          <a:bodyPr/>
          <a:lstStyle/>
          <a:p>
            <a:r>
              <a:rPr lang="en-US" dirty="0"/>
              <a:t>The opportunity</a:t>
            </a:r>
          </a:p>
        </p:txBody>
      </p:sp>
      <p:sp>
        <p:nvSpPr>
          <p:cNvPr id="4" name="Subtitle 3">
            <a:extLst>
              <a:ext uri="{FF2B5EF4-FFF2-40B4-BE49-F238E27FC236}">
                <a16:creationId xmlns:a16="http://schemas.microsoft.com/office/drawing/2014/main" id="{0EE1A21A-5C71-4377-BD03-7ADDFC3507C8}"/>
              </a:ext>
            </a:extLst>
          </p:cNvPr>
          <p:cNvSpPr>
            <a:spLocks noGrp="1"/>
          </p:cNvSpPr>
          <p:nvPr>
            <p:ph type="subTitle" idx="13"/>
          </p:nvPr>
        </p:nvSpPr>
        <p:spPr/>
        <p:txBody>
          <a:bodyPr/>
          <a:lstStyle/>
          <a:p>
            <a:r>
              <a:rPr lang="en-US" dirty="0"/>
              <a:t>Building on experience and success in financial reporting standard setting</a:t>
            </a:r>
          </a:p>
        </p:txBody>
      </p:sp>
      <p:sp>
        <p:nvSpPr>
          <p:cNvPr id="6" name="Slide Number Placeholder 5">
            <a:extLst>
              <a:ext uri="{FF2B5EF4-FFF2-40B4-BE49-F238E27FC236}">
                <a16:creationId xmlns:a16="http://schemas.microsoft.com/office/drawing/2014/main" id="{F49505D6-A6C2-4462-B7D4-65344312099B}"/>
              </a:ext>
            </a:extLst>
          </p:cNvPr>
          <p:cNvSpPr>
            <a:spLocks noGrp="1"/>
          </p:cNvSpPr>
          <p:nvPr>
            <p:ph type="sldNum" sz="quarter" idx="16"/>
          </p:nvPr>
        </p:nvSpPr>
        <p:spPr/>
        <p:txBody>
          <a:bodyPr/>
          <a:lstStyle/>
          <a:p>
            <a:pPr>
              <a:defRPr/>
            </a:pPr>
            <a:fld id="{47DC7024-251D-4865-B691-BC031BAF4087}" type="slidenum">
              <a:rPr lang="en-US" smtClean="0"/>
              <a:pPr>
                <a:defRPr/>
              </a:pPr>
              <a:t>9</a:t>
            </a:fld>
            <a:endParaRPr lang="en-US"/>
          </a:p>
        </p:txBody>
      </p:sp>
    </p:spTree>
    <p:extLst>
      <p:ext uri="{BB962C8B-B14F-4D97-AF65-F5344CB8AC3E}">
        <p14:creationId xmlns:p14="http://schemas.microsoft.com/office/powerpoint/2010/main" val="81888840"/>
      </p:ext>
    </p:extLst>
  </p:cSld>
  <p:clrMapOvr>
    <a:masterClrMapping/>
  </p:clrMapOvr>
</p:sld>
</file>

<file path=ppt/theme/theme1.xml><?xml version="1.0" encoding="utf-8"?>
<a:theme xmlns:a="http://schemas.openxmlformats.org/drawingml/2006/main" name="CPA Corporat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DA3667369B534ABD3D7D2C7871718A" ma:contentTypeVersion="19" ma:contentTypeDescription="Create a new document." ma:contentTypeScope="" ma:versionID="a5c513421cca02fe3a4f9645134fdbf8">
  <xsd:schema xmlns:xsd="http://www.w3.org/2001/XMLSchema" xmlns:xs="http://www.w3.org/2001/XMLSchema" xmlns:p="http://schemas.microsoft.com/office/2006/metadata/properties" xmlns:ns1="http://schemas.microsoft.com/sharepoint/v3" xmlns:ns2="ec6cb064-f28b-4cdf-9ad1-60a6bd2bcb3c" xmlns:ns3="b9d5c4e9-b354-4765-a71a-f6369290d6f6" targetNamespace="http://schemas.microsoft.com/office/2006/metadata/properties" ma:root="true" ma:fieldsID="faf789c42d99abcb5d53fa62a7901150" ns1:_="" ns2:_="" ns3:_="">
    <xsd:import namespace="http://schemas.microsoft.com/sharepoint/v3"/>
    <xsd:import namespace="ec6cb064-f28b-4cdf-9ad1-60a6bd2bcb3c"/>
    <xsd:import namespace="b9d5c4e9-b354-4765-a71a-f6369290d6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2:MediaServiceLocation" minOccurs="0"/>
                <xsd:element ref="ns2:Publication_x0020_Yr"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6cb064-f28b-4cdf-9ad1-60a6bd2bcb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Publication_x0020_Yr" ma:index="18" nillable="true" ma:displayName="Publication Yr" ma:format="Dropdown" ma:internalName="Publication_x0020_Yr">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d5c4e9-b354-4765-a71a-f6369290d6f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_x0020_Yr xmlns="ec6cb064-f28b-4cdf-9ad1-60a6bd2bcb3c"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80DD58E-6939-4946-ADD5-015FE7F45F0C}">
  <ds:schemaRefs>
    <ds:schemaRef ds:uri="http://schemas.microsoft.com/sharepoint/v3/contenttype/forms"/>
  </ds:schemaRefs>
</ds:datastoreItem>
</file>

<file path=customXml/itemProps2.xml><?xml version="1.0" encoding="utf-8"?>
<ds:datastoreItem xmlns:ds="http://schemas.openxmlformats.org/officeDocument/2006/customXml" ds:itemID="{6C93A84D-A282-452B-AD13-ED8B9BDFAC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6cb064-f28b-4cdf-9ad1-60a6bd2bcb3c"/>
    <ds:schemaRef ds:uri="b9d5c4e9-b354-4765-a71a-f6369290d6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E1BF74-155D-47EE-B0CE-1CE9298BA77C}">
  <ds:schemaRefs>
    <ds:schemaRef ds:uri="http://schemas.microsoft.com/sharepoint/v3"/>
    <ds:schemaRef ds:uri="http://purl.org/dc/terms/"/>
    <ds:schemaRef ds:uri="http://schemas.microsoft.com/office/infopath/2007/PartnerControls"/>
    <ds:schemaRef ds:uri="ef6ac889-8fc0-4c44-9176-9c20393f2de0"/>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 ds:uri="http://www.w3.org/XML/1998/namespace"/>
    <ds:schemaRef ds:uri="ec6cb064-f28b-4cdf-9ad1-60a6bd2bcb3c"/>
  </ds:schemaRefs>
</ds:datastoreItem>
</file>

<file path=docProps/app.xml><?xml version="1.0" encoding="utf-8"?>
<Properties xmlns="http://schemas.openxmlformats.org/officeDocument/2006/extended-properties" xmlns:vt="http://schemas.openxmlformats.org/officeDocument/2006/docPropsVTypes">
  <Template>CPACda_Corp_PPT_Final</Template>
  <TotalTime>309</TotalTime>
  <Words>1355</Words>
  <Application>Microsoft Office PowerPoint</Application>
  <PresentationFormat>On-screen Show (4:3)</PresentationFormat>
  <Paragraphs>104</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AcuminPro-Light</vt:lpstr>
      <vt:lpstr>Arial</vt:lpstr>
      <vt:lpstr>Calibri</vt:lpstr>
      <vt:lpstr>Symbol</vt:lpstr>
      <vt:lpstr>CPA Corporate PowerPoint template</vt:lpstr>
      <vt:lpstr>Value Creation/ESG Reporting Landscape</vt:lpstr>
      <vt:lpstr>Agenda</vt:lpstr>
      <vt:lpstr>CPA Canada Foresight &amp; Value Creation Focus</vt:lpstr>
      <vt:lpstr>Investor perspectives</vt:lpstr>
      <vt:lpstr>Value creation/ESG reporting solutions</vt:lpstr>
      <vt:lpstr>Reporting challenges</vt:lpstr>
      <vt:lpstr>Regulatory intervention</vt:lpstr>
      <vt:lpstr>IFRS Foundation consultation</vt:lpstr>
      <vt:lpstr>The opportunity</vt:lpstr>
      <vt:lpstr>Coming soon…</vt:lpstr>
      <vt:lpstr>Thank you!</vt:lpstr>
    </vt:vector>
  </TitlesOfParts>
  <Company>CPA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Michaela Vaclavinek</dc:creator>
  <cp:lastModifiedBy>Rosemary McGuire</cp:lastModifiedBy>
  <cp:revision>32</cp:revision>
  <dcterms:created xsi:type="dcterms:W3CDTF">2015-09-14T20:25:17Z</dcterms:created>
  <dcterms:modified xsi:type="dcterms:W3CDTF">2020-10-21T22:50:15Z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0x010100D1DA3667369B534ABD3D7D2C7871718A</vt:lpwstr>
  </property>
</Properties>
</file>