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5" r:id="rId1"/>
    <p:sldMasterId id="2147483757" r:id="rId2"/>
    <p:sldMasterId id="2147483770" r:id="rId3"/>
    <p:sldMasterId id="2147483782" r:id="rId4"/>
  </p:sldMasterIdLst>
  <p:notesMasterIdLst>
    <p:notesMasterId r:id="rId69"/>
  </p:notesMasterIdLst>
  <p:handoutMasterIdLst>
    <p:handoutMasterId r:id="rId70"/>
  </p:handoutMasterIdLst>
  <p:sldIdLst>
    <p:sldId id="490" r:id="rId5"/>
    <p:sldId id="492" r:id="rId6"/>
    <p:sldId id="445" r:id="rId7"/>
    <p:sldId id="446" r:id="rId8"/>
    <p:sldId id="447" r:id="rId9"/>
    <p:sldId id="448" r:id="rId10"/>
    <p:sldId id="449" r:id="rId11"/>
    <p:sldId id="454" r:id="rId12"/>
    <p:sldId id="455" r:id="rId13"/>
    <p:sldId id="456" r:id="rId14"/>
    <p:sldId id="457" r:id="rId15"/>
    <p:sldId id="458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82" r:id="rId32"/>
    <p:sldId id="483" r:id="rId33"/>
    <p:sldId id="491" r:id="rId34"/>
    <p:sldId id="441" r:id="rId35"/>
    <p:sldId id="365" r:id="rId36"/>
    <p:sldId id="367" r:id="rId37"/>
    <p:sldId id="368" r:id="rId38"/>
    <p:sldId id="371" r:id="rId39"/>
    <p:sldId id="375" r:id="rId40"/>
    <p:sldId id="377" r:id="rId41"/>
    <p:sldId id="380" r:id="rId42"/>
    <p:sldId id="382" r:id="rId43"/>
    <p:sldId id="381" r:id="rId44"/>
    <p:sldId id="383" r:id="rId45"/>
    <p:sldId id="386" r:id="rId46"/>
    <p:sldId id="434" r:id="rId47"/>
    <p:sldId id="435" r:id="rId48"/>
    <p:sldId id="438" r:id="rId49"/>
    <p:sldId id="393" r:id="rId50"/>
    <p:sldId id="427" r:id="rId51"/>
    <p:sldId id="394" r:id="rId52"/>
    <p:sldId id="428" r:id="rId53"/>
    <p:sldId id="395" r:id="rId54"/>
    <p:sldId id="424" r:id="rId55"/>
    <p:sldId id="436" r:id="rId56"/>
    <p:sldId id="429" r:id="rId57"/>
    <p:sldId id="403" r:id="rId58"/>
    <p:sldId id="430" r:id="rId59"/>
    <p:sldId id="405" r:id="rId60"/>
    <p:sldId id="431" r:id="rId61"/>
    <p:sldId id="432" r:id="rId62"/>
    <p:sldId id="408" r:id="rId63"/>
    <p:sldId id="433" r:id="rId64"/>
    <p:sldId id="414" r:id="rId65"/>
    <p:sldId id="369" r:id="rId66"/>
    <p:sldId id="493" r:id="rId67"/>
    <p:sldId id="415" r:id="rId6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s School of Business" initials="RS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81F5B"/>
    <a:srgbClr val="27547B"/>
    <a:srgbClr val="000000"/>
    <a:srgbClr val="FFFFFF"/>
    <a:srgbClr val="E8A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2" autoAdjust="0"/>
    <p:restoredTop sz="92017" autoAdjust="0"/>
  </p:normalViewPr>
  <p:slideViewPr>
    <p:cSldViewPr>
      <p:cViewPr varScale="1">
        <p:scale>
          <a:sx n="88" d="100"/>
          <a:sy n="88" d="100"/>
        </p:scale>
        <p:origin x="48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dchris\Dropbox\Research\NG--Koolaid\Tables\BCGW--05-22-2017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edchris\Dropbox\Research\NG--Koolaid\Tables\BCGW--05-22-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Panel A: Non-GAAP Reporting Over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'Year Trends'!$V$3</c:f>
              <c:strCache>
                <c:ptCount val="1"/>
                <c:pt idx="0">
                  <c:v>Managers</c:v>
                </c:pt>
              </c:strCache>
            </c:strRef>
          </c:tx>
          <c:spPr>
            <a:ln>
              <a:solidFill>
                <a:schemeClr val="tx1"/>
              </a:solidFill>
              <a:prstDash val="dash"/>
            </a:ln>
          </c:spPr>
          <c:marker>
            <c:symbol val="none"/>
          </c:marker>
          <c:cat>
            <c:numRef>
              <c:f>'Year Trends'!$U$4:$U$14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'Year Trends'!$V$4:$V$14</c:f>
              <c:numCache>
                <c:formatCode>0%</c:formatCode>
                <c:ptCount val="11"/>
                <c:pt idx="0">
                  <c:v>0.20319999999999999</c:v>
                </c:pt>
                <c:pt idx="1">
                  <c:v>0.19409999999999999</c:v>
                </c:pt>
                <c:pt idx="2">
                  <c:v>0.2107</c:v>
                </c:pt>
                <c:pt idx="3">
                  <c:v>0.26190000000000002</c:v>
                </c:pt>
                <c:pt idx="4">
                  <c:v>0.26329999999999998</c:v>
                </c:pt>
                <c:pt idx="5">
                  <c:v>0.28809999999999997</c:v>
                </c:pt>
                <c:pt idx="6">
                  <c:v>0.34539999999999998</c:v>
                </c:pt>
                <c:pt idx="7">
                  <c:v>0.38299999999999995</c:v>
                </c:pt>
                <c:pt idx="8">
                  <c:v>0.4168</c:v>
                </c:pt>
                <c:pt idx="9">
                  <c:v>0.45369999999999999</c:v>
                </c:pt>
                <c:pt idx="10">
                  <c:v>0.48869999999999997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3A-4B56-90D1-E436A0008635}"/>
            </c:ext>
          </c:extLst>
        </c:ser>
        <c:ser>
          <c:idx val="2"/>
          <c:order val="1"/>
          <c:tx>
            <c:strRef>
              <c:f>'Year Trends'!$W$3</c:f>
              <c:strCache>
                <c:ptCount val="1"/>
                <c:pt idx="0">
                  <c:v>I/B/E/S</c:v>
                </c:pt>
              </c:strCache>
            </c:strRef>
          </c:tx>
          <c:spPr>
            <a:ln>
              <a:solidFill>
                <a:schemeClr val="tx1"/>
              </a:solidFill>
              <a:prstDash val="lgDashDot"/>
            </a:ln>
          </c:spPr>
          <c:marker>
            <c:symbol val="none"/>
          </c:marker>
          <c:cat>
            <c:numRef>
              <c:f>'Year Trends'!$U$4:$U$14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'Year Trends'!$W$4:$W$14</c:f>
              <c:numCache>
                <c:formatCode>0%</c:formatCode>
                <c:ptCount val="11"/>
                <c:pt idx="0">
                  <c:v>0.26390000000000002</c:v>
                </c:pt>
                <c:pt idx="1">
                  <c:v>0.24149999999999999</c:v>
                </c:pt>
                <c:pt idx="2">
                  <c:v>0.2462</c:v>
                </c:pt>
                <c:pt idx="3">
                  <c:v>0.26229999999999998</c:v>
                </c:pt>
                <c:pt idx="4">
                  <c:v>0.26829999999999998</c:v>
                </c:pt>
                <c:pt idx="5">
                  <c:v>0.28720000000000001</c:v>
                </c:pt>
                <c:pt idx="6">
                  <c:v>0.33549999999999996</c:v>
                </c:pt>
                <c:pt idx="7">
                  <c:v>0.38780000000000003</c:v>
                </c:pt>
                <c:pt idx="8">
                  <c:v>0.46960000000000002</c:v>
                </c:pt>
                <c:pt idx="9">
                  <c:v>0.49570000000000003</c:v>
                </c:pt>
                <c:pt idx="10">
                  <c:v>0.54689999999999994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3A-4B56-90D1-E436A0008635}"/>
            </c:ext>
          </c:extLst>
        </c:ser>
        <c:ser>
          <c:idx val="0"/>
          <c:order val="2"/>
          <c:tx>
            <c:strRef>
              <c:f>'Year Trends'!$X$3</c:f>
              <c:strCache>
                <c:ptCount val="1"/>
                <c:pt idx="0">
                  <c:v>Either Managers or I/B/E/S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'Year Trends'!$U$4:$U$14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'Year Trends'!$X$4:$X$14</c:f>
              <c:numCache>
                <c:formatCode>0%</c:formatCode>
                <c:ptCount val="11"/>
                <c:pt idx="0">
                  <c:v>0.28938730853391681</c:v>
                </c:pt>
                <c:pt idx="1">
                  <c:v>0.26692425340094983</c:v>
                </c:pt>
                <c:pt idx="2">
                  <c:v>0.27688066167782588</c:v>
                </c:pt>
                <c:pt idx="3">
                  <c:v>0.32410555285737408</c:v>
                </c:pt>
                <c:pt idx="4">
                  <c:v>0.32757793764988008</c:v>
                </c:pt>
                <c:pt idx="5">
                  <c:v>0.35274161735700194</c:v>
                </c:pt>
                <c:pt idx="6">
                  <c:v>0.40875727663882566</c:v>
                </c:pt>
                <c:pt idx="7">
                  <c:v>0.45371527444006532</c:v>
                </c:pt>
                <c:pt idx="8">
                  <c:v>0.52077988712160084</c:v>
                </c:pt>
                <c:pt idx="9">
                  <c:v>0.54599093878411131</c:v>
                </c:pt>
                <c:pt idx="10">
                  <c:v>0.5934646804420951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3A-4B56-90D1-E436A0008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537008"/>
        <c:axId val="408537400"/>
      </c:lineChart>
      <c:catAx>
        <c:axId val="408537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537400"/>
        <c:crosses val="autoZero"/>
        <c:auto val="1"/>
        <c:lblAlgn val="ctr"/>
        <c:lblOffset val="100"/>
        <c:noMultiLvlLbl val="0"/>
      </c:catAx>
      <c:valAx>
        <c:axId val="408537400"/>
        <c:scaling>
          <c:orientation val="minMax"/>
          <c:max val="0.70000000000000007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Firm-Quarters with Non-GAAP </a:t>
                </a:r>
                <a:r>
                  <a:rPr lang="en-US" baseline="0"/>
                  <a:t> Disclosure</a:t>
                </a:r>
                <a:endParaRPr lang="en-US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4085370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Panel A: Non-GAAP Reporting Over Time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'Year Trends'!$X$3</c:f>
              <c:strCache>
                <c:ptCount val="1"/>
                <c:pt idx="0">
                  <c:v>Either Managers or I/B/E/S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'Year Trends'!$U$4:$U$14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'Year Trends'!$X$4:$X$14</c:f>
              <c:numCache>
                <c:formatCode>0%</c:formatCode>
                <c:ptCount val="11"/>
                <c:pt idx="0">
                  <c:v>0.28938730853391681</c:v>
                </c:pt>
                <c:pt idx="1">
                  <c:v>0.26692425340094983</c:v>
                </c:pt>
                <c:pt idx="2">
                  <c:v>0.27688066167782588</c:v>
                </c:pt>
                <c:pt idx="3">
                  <c:v>0.32410555285737408</c:v>
                </c:pt>
                <c:pt idx="4">
                  <c:v>0.32757793764988008</c:v>
                </c:pt>
                <c:pt idx="5">
                  <c:v>0.35274161735700194</c:v>
                </c:pt>
                <c:pt idx="6">
                  <c:v>0.40875727663882566</c:v>
                </c:pt>
                <c:pt idx="7">
                  <c:v>0.45371527444006532</c:v>
                </c:pt>
                <c:pt idx="8">
                  <c:v>0.52077988712160084</c:v>
                </c:pt>
                <c:pt idx="9">
                  <c:v>0.54599093878411131</c:v>
                </c:pt>
                <c:pt idx="10">
                  <c:v>0.5934646804420951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3A-4B56-90D1-E436A0008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8630104"/>
        <c:axId val="408630496"/>
      </c:lineChart>
      <c:catAx>
        <c:axId val="408630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8630496"/>
        <c:crosses val="autoZero"/>
        <c:auto val="1"/>
        <c:lblAlgn val="ctr"/>
        <c:lblOffset val="100"/>
        <c:noMultiLvlLbl val="0"/>
      </c:catAx>
      <c:valAx>
        <c:axId val="408630496"/>
        <c:scaling>
          <c:orientation val="minMax"/>
          <c:max val="0.70000000000000007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of Firm-Quarters with Non-GAAP </a:t>
                </a:r>
                <a:r>
                  <a:rPr lang="en-US" baseline="0"/>
                  <a:t> Disclosure</a:t>
                </a:r>
                <a:endParaRPr lang="en-US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408630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D880D-305E-4F6D-8E79-A41B8F5756E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8045BE-CA69-419D-9517-1320E2FD9559}">
      <dgm:prSet phldrT="[Text]"/>
      <dgm:spPr/>
      <dgm:t>
        <a:bodyPr/>
        <a:lstStyle/>
        <a:p>
          <a:r>
            <a:rPr lang="en-US" dirty="0"/>
            <a:t>SOX / Reg. G </a:t>
          </a:r>
        </a:p>
        <a:p>
          <a:r>
            <a:rPr lang="en-US" dirty="0"/>
            <a:t>(2002-2003)</a:t>
          </a:r>
        </a:p>
      </dgm:t>
    </dgm:pt>
    <dgm:pt modelId="{38AE0926-A3F7-409E-8FE4-79A914C15E95}" type="parTrans" cxnId="{3E1A3CD8-38DD-4175-ABFB-015B1ED0E894}">
      <dgm:prSet/>
      <dgm:spPr/>
      <dgm:t>
        <a:bodyPr/>
        <a:lstStyle/>
        <a:p>
          <a:endParaRPr lang="en-US"/>
        </a:p>
      </dgm:t>
    </dgm:pt>
    <dgm:pt modelId="{3E0C1EAE-1CB4-46C6-912D-F567793A08E9}" type="sibTrans" cxnId="{3E1A3CD8-38DD-4175-ABFB-015B1ED0E894}">
      <dgm:prSet/>
      <dgm:spPr/>
      <dgm:t>
        <a:bodyPr/>
        <a:lstStyle/>
        <a:p>
          <a:endParaRPr lang="en-US"/>
        </a:p>
      </dgm:t>
    </dgm:pt>
    <dgm:pt modelId="{D599ACA3-7B0D-48AD-BBFF-0A40A7DE4976}">
      <dgm:prSet phldrT="[Text]"/>
      <dgm:spPr/>
      <dgm:t>
        <a:bodyPr/>
        <a:lstStyle/>
        <a:p>
          <a:r>
            <a:rPr lang="en-US" dirty="0"/>
            <a:t>SEC Compliance and Disclosure Interpretations (</a:t>
          </a:r>
          <a:r>
            <a:rPr lang="en-US" dirty="0" smtClean="0"/>
            <a:t>2010, 2011) </a:t>
          </a:r>
          <a:endParaRPr lang="en-US" dirty="0"/>
        </a:p>
      </dgm:t>
    </dgm:pt>
    <dgm:pt modelId="{8CB54E26-DC45-490F-A9B8-02A7B7DC737C}" type="parTrans" cxnId="{EB0AB79C-B2D8-4854-912F-F9EB00AEBDED}">
      <dgm:prSet/>
      <dgm:spPr/>
      <dgm:t>
        <a:bodyPr/>
        <a:lstStyle/>
        <a:p>
          <a:endParaRPr lang="en-US"/>
        </a:p>
      </dgm:t>
    </dgm:pt>
    <dgm:pt modelId="{D8544AE3-A082-4457-BFAB-73EB83286C30}" type="sibTrans" cxnId="{EB0AB79C-B2D8-4854-912F-F9EB00AEBDED}">
      <dgm:prSet/>
      <dgm:spPr/>
      <dgm:t>
        <a:bodyPr/>
        <a:lstStyle/>
        <a:p>
          <a:endParaRPr lang="en-US"/>
        </a:p>
      </dgm:t>
    </dgm:pt>
    <dgm:pt modelId="{31EF534E-98A8-4E60-BCAE-E0726AD62CDE}">
      <dgm:prSet phldrT="[Text]"/>
      <dgm:spPr/>
      <dgm:t>
        <a:bodyPr/>
        <a:lstStyle/>
        <a:p>
          <a:r>
            <a:rPr lang="en-US" dirty="0"/>
            <a:t>Renewed Regulatory and Standard Setting Concern</a:t>
          </a:r>
        </a:p>
        <a:p>
          <a:r>
            <a:rPr lang="en-US" dirty="0"/>
            <a:t>(2013-2016)</a:t>
          </a:r>
        </a:p>
      </dgm:t>
    </dgm:pt>
    <dgm:pt modelId="{D5C7F9A4-9BC2-47F3-A0AD-A3D01499E949}" type="parTrans" cxnId="{8F2FD529-2BB3-4C57-811E-EEFFCA9E2A63}">
      <dgm:prSet/>
      <dgm:spPr/>
      <dgm:t>
        <a:bodyPr/>
        <a:lstStyle/>
        <a:p>
          <a:endParaRPr lang="en-US"/>
        </a:p>
      </dgm:t>
    </dgm:pt>
    <dgm:pt modelId="{1A7C2786-05C1-4870-A81F-1D4FFF965C09}" type="sibTrans" cxnId="{8F2FD529-2BB3-4C57-811E-EEFFCA9E2A63}">
      <dgm:prSet/>
      <dgm:spPr/>
      <dgm:t>
        <a:bodyPr/>
        <a:lstStyle/>
        <a:p>
          <a:endParaRPr lang="en-US"/>
        </a:p>
      </dgm:t>
    </dgm:pt>
    <dgm:pt modelId="{63126CDC-9B04-4DD7-A4E1-71C3C19644B9}">
      <dgm:prSet phldrT="[Text]"/>
      <dgm:spPr/>
      <dgm:t>
        <a:bodyPr/>
        <a:lstStyle/>
        <a:p>
          <a:r>
            <a:rPr lang="en-US" dirty="0"/>
            <a:t>SEC Compliance and Disclosure </a:t>
          </a:r>
          <a:r>
            <a:rPr lang="en-US" dirty="0" smtClean="0"/>
            <a:t>Interpretation (2016) </a:t>
          </a:r>
          <a:endParaRPr lang="en-US" dirty="0"/>
        </a:p>
      </dgm:t>
    </dgm:pt>
    <dgm:pt modelId="{673BFEA5-9E87-43FC-9830-62AF7052C043}" type="parTrans" cxnId="{DC1124C0-90AB-4931-95D8-E4C6DBA93DDD}">
      <dgm:prSet/>
      <dgm:spPr/>
      <dgm:t>
        <a:bodyPr/>
        <a:lstStyle/>
        <a:p>
          <a:endParaRPr lang="en-US"/>
        </a:p>
      </dgm:t>
    </dgm:pt>
    <dgm:pt modelId="{3BB5F42F-6C68-4065-BDC4-7E75262C9D0E}" type="sibTrans" cxnId="{DC1124C0-90AB-4931-95D8-E4C6DBA93DDD}">
      <dgm:prSet/>
      <dgm:spPr/>
      <dgm:t>
        <a:bodyPr/>
        <a:lstStyle/>
        <a:p>
          <a:endParaRPr lang="en-US"/>
        </a:p>
      </dgm:t>
    </dgm:pt>
    <dgm:pt modelId="{58A9E457-9106-4947-8017-EDF0225490F6}" type="pres">
      <dgm:prSet presAssocID="{0BFD880D-305E-4F6D-8E79-A41B8F5756E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9F464D-4E70-47E0-B6BE-EDB323AF3D58}" type="pres">
      <dgm:prSet presAssocID="{0BFD880D-305E-4F6D-8E79-A41B8F5756E3}" presName="arrow" presStyleLbl="bgShp" presStyleIdx="0" presStyleCnt="1"/>
      <dgm:spPr>
        <a:solidFill>
          <a:schemeClr val="bg1"/>
        </a:solidFill>
      </dgm:spPr>
    </dgm:pt>
    <dgm:pt modelId="{5427F9A3-3260-4A3D-A805-6BC8CDD61EF6}" type="pres">
      <dgm:prSet presAssocID="{0BFD880D-305E-4F6D-8E79-A41B8F5756E3}" presName="arrowDiagram4" presStyleCnt="0"/>
      <dgm:spPr/>
    </dgm:pt>
    <dgm:pt modelId="{E3035B00-CB97-45DF-8F5C-037E23F00CD9}" type="pres">
      <dgm:prSet presAssocID="{1C8045BE-CA69-419D-9517-1320E2FD9559}" presName="bullet4a" presStyleLbl="node1" presStyleIdx="0" presStyleCnt="4"/>
      <dgm:spPr>
        <a:solidFill>
          <a:srgbClr val="C00000"/>
        </a:solidFill>
      </dgm:spPr>
    </dgm:pt>
    <dgm:pt modelId="{74B3EF5C-A342-4D8C-96AE-6EA00D641216}" type="pres">
      <dgm:prSet presAssocID="{1C8045BE-CA69-419D-9517-1320E2FD9559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867F9-8646-4DD0-BAA0-09EE7F1D5234}" type="pres">
      <dgm:prSet presAssocID="{D599ACA3-7B0D-48AD-BBFF-0A40A7DE4976}" presName="bullet4b" presStyleLbl="node1" presStyleIdx="1" presStyleCnt="4"/>
      <dgm:spPr>
        <a:solidFill>
          <a:srgbClr val="C00000"/>
        </a:solidFill>
      </dgm:spPr>
    </dgm:pt>
    <dgm:pt modelId="{0478077A-95F4-44E2-8F8C-CBD8CF08F388}" type="pres">
      <dgm:prSet presAssocID="{D599ACA3-7B0D-48AD-BBFF-0A40A7DE4976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63A280-7F17-4F5B-B26A-2B55E2D03EBF}" type="pres">
      <dgm:prSet presAssocID="{31EF534E-98A8-4E60-BCAE-E0726AD62CDE}" presName="bullet4c" presStyleLbl="node1" presStyleIdx="2" presStyleCnt="4"/>
      <dgm:spPr>
        <a:solidFill>
          <a:srgbClr val="C00000"/>
        </a:solidFill>
      </dgm:spPr>
    </dgm:pt>
    <dgm:pt modelId="{5486E476-1FAB-42FF-9708-90073B72C76B}" type="pres">
      <dgm:prSet presAssocID="{31EF534E-98A8-4E60-BCAE-E0726AD62CDE}" presName="textBox4c" presStyleLbl="revTx" presStyleIdx="2" presStyleCnt="4" custScaleX="128616" custScaleY="50171" custLinFactNeighborX="13071" custLinFactNeighborY="-21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1451F-994D-4416-A9E0-55F7E7ADE569}" type="pres">
      <dgm:prSet presAssocID="{63126CDC-9B04-4DD7-A4E1-71C3C19644B9}" presName="bullet4d" presStyleLbl="node1" presStyleIdx="3" presStyleCnt="4"/>
      <dgm:spPr>
        <a:solidFill>
          <a:srgbClr val="C00000"/>
        </a:solidFill>
      </dgm:spPr>
    </dgm:pt>
    <dgm:pt modelId="{6BA6A8AE-2C19-40E7-8B61-BAF650444408}" type="pres">
      <dgm:prSet presAssocID="{63126CDC-9B04-4DD7-A4E1-71C3C19644B9}" presName="textBox4d" presStyleLbl="revTx" presStyleIdx="3" presStyleCnt="4" custScaleX="108089" custScaleY="67971" custLinFactNeighborX="-4867" custLinFactNeighborY="-83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62314F-0DE9-4EFF-A95B-FBDDD06FDA2A}" type="presOf" srcId="{D599ACA3-7B0D-48AD-BBFF-0A40A7DE4976}" destId="{0478077A-95F4-44E2-8F8C-CBD8CF08F388}" srcOrd="0" destOrd="0" presId="urn:microsoft.com/office/officeart/2005/8/layout/arrow2"/>
    <dgm:cxn modelId="{2F1DB24A-282D-4174-9B0A-249064DBD43A}" type="presOf" srcId="{1C8045BE-CA69-419D-9517-1320E2FD9559}" destId="{74B3EF5C-A342-4D8C-96AE-6EA00D641216}" srcOrd="0" destOrd="0" presId="urn:microsoft.com/office/officeart/2005/8/layout/arrow2"/>
    <dgm:cxn modelId="{3E1A3CD8-38DD-4175-ABFB-015B1ED0E894}" srcId="{0BFD880D-305E-4F6D-8E79-A41B8F5756E3}" destId="{1C8045BE-CA69-419D-9517-1320E2FD9559}" srcOrd="0" destOrd="0" parTransId="{38AE0926-A3F7-409E-8FE4-79A914C15E95}" sibTransId="{3E0C1EAE-1CB4-46C6-912D-F567793A08E9}"/>
    <dgm:cxn modelId="{72C99C63-C436-4954-A2FA-260DE00CB6A8}" type="presOf" srcId="{0BFD880D-305E-4F6D-8E79-A41B8F5756E3}" destId="{58A9E457-9106-4947-8017-EDF0225490F6}" srcOrd="0" destOrd="0" presId="urn:microsoft.com/office/officeart/2005/8/layout/arrow2"/>
    <dgm:cxn modelId="{EB0AB79C-B2D8-4854-912F-F9EB00AEBDED}" srcId="{0BFD880D-305E-4F6D-8E79-A41B8F5756E3}" destId="{D599ACA3-7B0D-48AD-BBFF-0A40A7DE4976}" srcOrd="1" destOrd="0" parTransId="{8CB54E26-DC45-490F-A9B8-02A7B7DC737C}" sibTransId="{D8544AE3-A082-4457-BFAB-73EB83286C30}"/>
    <dgm:cxn modelId="{44813A2A-1E50-4A28-9EAE-B15CA7A16E99}" type="presOf" srcId="{31EF534E-98A8-4E60-BCAE-E0726AD62CDE}" destId="{5486E476-1FAB-42FF-9708-90073B72C76B}" srcOrd="0" destOrd="0" presId="urn:microsoft.com/office/officeart/2005/8/layout/arrow2"/>
    <dgm:cxn modelId="{DC1124C0-90AB-4931-95D8-E4C6DBA93DDD}" srcId="{0BFD880D-305E-4F6D-8E79-A41B8F5756E3}" destId="{63126CDC-9B04-4DD7-A4E1-71C3C19644B9}" srcOrd="3" destOrd="0" parTransId="{673BFEA5-9E87-43FC-9830-62AF7052C043}" sibTransId="{3BB5F42F-6C68-4065-BDC4-7E75262C9D0E}"/>
    <dgm:cxn modelId="{8F2FD529-2BB3-4C57-811E-EEFFCA9E2A63}" srcId="{0BFD880D-305E-4F6D-8E79-A41B8F5756E3}" destId="{31EF534E-98A8-4E60-BCAE-E0726AD62CDE}" srcOrd="2" destOrd="0" parTransId="{D5C7F9A4-9BC2-47F3-A0AD-A3D01499E949}" sibTransId="{1A7C2786-05C1-4870-A81F-1D4FFF965C09}"/>
    <dgm:cxn modelId="{A178D4E7-4D56-49C5-9DEC-087290CBDFF0}" type="presOf" srcId="{63126CDC-9B04-4DD7-A4E1-71C3C19644B9}" destId="{6BA6A8AE-2C19-40E7-8B61-BAF650444408}" srcOrd="0" destOrd="0" presId="urn:microsoft.com/office/officeart/2005/8/layout/arrow2"/>
    <dgm:cxn modelId="{D43CF3AE-6A07-444E-B44F-3618E0A3FB0C}" type="presParOf" srcId="{58A9E457-9106-4947-8017-EDF0225490F6}" destId="{049F464D-4E70-47E0-B6BE-EDB323AF3D58}" srcOrd="0" destOrd="0" presId="urn:microsoft.com/office/officeart/2005/8/layout/arrow2"/>
    <dgm:cxn modelId="{1A54AB85-CA9C-4056-B108-B952CB18B0EC}" type="presParOf" srcId="{58A9E457-9106-4947-8017-EDF0225490F6}" destId="{5427F9A3-3260-4A3D-A805-6BC8CDD61EF6}" srcOrd="1" destOrd="0" presId="urn:microsoft.com/office/officeart/2005/8/layout/arrow2"/>
    <dgm:cxn modelId="{951C1738-A364-417A-AD76-CA888BDBAC73}" type="presParOf" srcId="{5427F9A3-3260-4A3D-A805-6BC8CDD61EF6}" destId="{E3035B00-CB97-45DF-8F5C-037E23F00CD9}" srcOrd="0" destOrd="0" presId="urn:microsoft.com/office/officeart/2005/8/layout/arrow2"/>
    <dgm:cxn modelId="{F3C57254-0270-49B7-80D9-A6031276CF9F}" type="presParOf" srcId="{5427F9A3-3260-4A3D-A805-6BC8CDD61EF6}" destId="{74B3EF5C-A342-4D8C-96AE-6EA00D641216}" srcOrd="1" destOrd="0" presId="urn:microsoft.com/office/officeart/2005/8/layout/arrow2"/>
    <dgm:cxn modelId="{A58B0EC9-50B3-4948-B962-81B26C82C812}" type="presParOf" srcId="{5427F9A3-3260-4A3D-A805-6BC8CDD61EF6}" destId="{3E6867F9-8646-4DD0-BAA0-09EE7F1D5234}" srcOrd="2" destOrd="0" presId="urn:microsoft.com/office/officeart/2005/8/layout/arrow2"/>
    <dgm:cxn modelId="{C637C5B4-8DAB-42E2-AE72-052CCDA62EAB}" type="presParOf" srcId="{5427F9A3-3260-4A3D-A805-6BC8CDD61EF6}" destId="{0478077A-95F4-44E2-8F8C-CBD8CF08F388}" srcOrd="3" destOrd="0" presId="urn:microsoft.com/office/officeart/2005/8/layout/arrow2"/>
    <dgm:cxn modelId="{49D443F7-207C-435C-BE89-7F13215959D1}" type="presParOf" srcId="{5427F9A3-3260-4A3D-A805-6BC8CDD61EF6}" destId="{C863A280-7F17-4F5B-B26A-2B55E2D03EBF}" srcOrd="4" destOrd="0" presId="urn:microsoft.com/office/officeart/2005/8/layout/arrow2"/>
    <dgm:cxn modelId="{12D04918-5671-49A4-837E-D91EA18C9C69}" type="presParOf" srcId="{5427F9A3-3260-4A3D-A805-6BC8CDD61EF6}" destId="{5486E476-1FAB-42FF-9708-90073B72C76B}" srcOrd="5" destOrd="0" presId="urn:microsoft.com/office/officeart/2005/8/layout/arrow2"/>
    <dgm:cxn modelId="{22F9714F-8AB0-4689-AE6C-35ACF976F975}" type="presParOf" srcId="{5427F9A3-3260-4A3D-A805-6BC8CDD61EF6}" destId="{F491451F-994D-4416-A9E0-55F7E7ADE569}" srcOrd="6" destOrd="0" presId="urn:microsoft.com/office/officeart/2005/8/layout/arrow2"/>
    <dgm:cxn modelId="{24E0C292-E7D0-42D5-8DF4-17532239762F}" type="presParOf" srcId="{5427F9A3-3260-4A3D-A805-6BC8CDD61EF6}" destId="{6BA6A8AE-2C19-40E7-8B61-BAF65044440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F464D-4E70-47E0-B6BE-EDB323AF3D58}">
      <dsp:nvSpPr>
        <dsp:cNvPr id="0" name=""/>
        <dsp:cNvSpPr/>
      </dsp:nvSpPr>
      <dsp:spPr>
        <a:xfrm>
          <a:off x="0" y="95249"/>
          <a:ext cx="7850980" cy="4906862"/>
        </a:xfrm>
        <a:prstGeom prst="swooshArrow">
          <a:avLst>
            <a:gd name="adj1" fmla="val 25000"/>
            <a:gd name="adj2" fmla="val 25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35B00-CB97-45DF-8F5C-037E23F00CD9}">
      <dsp:nvSpPr>
        <dsp:cNvPr id="0" name=""/>
        <dsp:cNvSpPr/>
      </dsp:nvSpPr>
      <dsp:spPr>
        <a:xfrm>
          <a:off x="773321" y="3743992"/>
          <a:ext cx="180572" cy="18057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3EF5C-A342-4D8C-96AE-6EA00D641216}">
      <dsp:nvSpPr>
        <dsp:cNvPr id="0" name=""/>
        <dsp:cNvSpPr/>
      </dsp:nvSpPr>
      <dsp:spPr>
        <a:xfrm>
          <a:off x="863607" y="3834278"/>
          <a:ext cx="1342517" cy="1167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8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SOX / Reg. G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(2002-2003)</a:t>
          </a:r>
        </a:p>
      </dsp:txBody>
      <dsp:txXfrm>
        <a:off x="863607" y="3834278"/>
        <a:ext cx="1342517" cy="1167833"/>
      </dsp:txXfrm>
    </dsp:sp>
    <dsp:sp modelId="{3E6867F9-8646-4DD0-BAA0-09EE7F1D5234}">
      <dsp:nvSpPr>
        <dsp:cNvPr id="0" name=""/>
        <dsp:cNvSpPr/>
      </dsp:nvSpPr>
      <dsp:spPr>
        <a:xfrm>
          <a:off x="2049105" y="2602656"/>
          <a:ext cx="314039" cy="31403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8077A-95F4-44E2-8F8C-CBD8CF08F388}">
      <dsp:nvSpPr>
        <dsp:cNvPr id="0" name=""/>
        <dsp:cNvSpPr/>
      </dsp:nvSpPr>
      <dsp:spPr>
        <a:xfrm>
          <a:off x="2206125" y="2759676"/>
          <a:ext cx="1648705" cy="2242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0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SEC Compliance and Disclosure Interpretations (</a:t>
          </a:r>
          <a:r>
            <a:rPr lang="en-US" sz="1800" kern="1200" dirty="0" smtClean="0"/>
            <a:t>2010, 2011) </a:t>
          </a:r>
          <a:endParaRPr lang="en-US" sz="1800" kern="1200" dirty="0"/>
        </a:p>
      </dsp:txBody>
      <dsp:txXfrm>
        <a:off x="2206125" y="2759676"/>
        <a:ext cx="1648705" cy="2242436"/>
      </dsp:txXfrm>
    </dsp:sp>
    <dsp:sp modelId="{C863A280-7F17-4F5B-B26A-2B55E2D03EBF}">
      <dsp:nvSpPr>
        <dsp:cNvPr id="0" name=""/>
        <dsp:cNvSpPr/>
      </dsp:nvSpPr>
      <dsp:spPr>
        <a:xfrm>
          <a:off x="3678184" y="1761620"/>
          <a:ext cx="416101" cy="41610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6E476-1FAB-42FF-9708-90073B72C76B}">
      <dsp:nvSpPr>
        <dsp:cNvPr id="0" name=""/>
        <dsp:cNvSpPr/>
      </dsp:nvSpPr>
      <dsp:spPr>
        <a:xfrm>
          <a:off x="3865840" y="2060022"/>
          <a:ext cx="2120499" cy="1521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8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Renewed Regulatory and Standard Setting Concern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(2013-2016)</a:t>
          </a:r>
        </a:p>
      </dsp:txBody>
      <dsp:txXfrm>
        <a:off x="3865840" y="2060022"/>
        <a:ext cx="2120499" cy="1521405"/>
      </dsp:txXfrm>
    </dsp:sp>
    <dsp:sp modelId="{F491451F-994D-4416-A9E0-55F7E7ADE569}">
      <dsp:nvSpPr>
        <dsp:cNvPr id="0" name=""/>
        <dsp:cNvSpPr/>
      </dsp:nvSpPr>
      <dsp:spPr>
        <a:xfrm>
          <a:off x="5452505" y="1205182"/>
          <a:ext cx="557419" cy="55741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6A8AE-2C19-40E7-8B61-BAF650444408}">
      <dsp:nvSpPr>
        <dsp:cNvPr id="0" name=""/>
        <dsp:cNvSpPr/>
      </dsp:nvSpPr>
      <dsp:spPr>
        <a:xfrm>
          <a:off x="5584290" y="1755234"/>
          <a:ext cx="1782069" cy="2391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36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SEC Compliance and Disclosure </a:t>
          </a:r>
          <a:r>
            <a:rPr lang="en-US" sz="1800" kern="1200" dirty="0" smtClean="0"/>
            <a:t>Interpretation (2016) </a:t>
          </a:r>
          <a:endParaRPr lang="en-US" sz="1800" kern="1200" dirty="0"/>
        </a:p>
      </dsp:txBody>
      <dsp:txXfrm>
        <a:off x="5584290" y="1755234"/>
        <a:ext cx="1782069" cy="2391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8045946E-B152-453A-B0C2-CD49402844AD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D275A0BA-967A-4934-8D29-B5A256EE4B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937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5710DECD-95F4-41D0-872F-5C1BA9E9BC3C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5A4E950-C9D6-40D3-8C7A-FF44D539B0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4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86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Frankel,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McVay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Soliman (2011) find that board independence is positively associated with the quality of non-GAAP earnings,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Isidro and Marques (2013) find that a strong board of directors can decrease aggressive non-GAAP reporting.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-Christensen et al. (2017) find that the quality of non-GAAP reporting improves following a debt covenant violation,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presumably because both creditors and shareholders take on a stronger monitoring role.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Cazier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Christensen,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Merkley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Treu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(2017) use a quasi-natural-experimental setting in which US federal appeals court rulings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 in significant changes in litigation risk and employ a difference-in-differences design to explore how these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circuit-specific shocks influence firms’ propensity to provide a non-GAAP performance metric. They find that firms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(decrease) their non-GAAP reporting activity when litigation risk decreases (increases).</a:t>
            </a:r>
            <a:endParaRPr lang="en-US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Chen, Krishnan, &amp;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Pevzner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2012: Higher fees and more likely to resign for firms with more opportunistic NG #s. Suggesting that to some degree auditors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restrictthe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aggressiveness of non-GAAP metrics.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2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Garamond" charset="0"/>
                <a:ea typeface="Garamond" charset="0"/>
                <a:cs typeface="Garamond" charset="0"/>
              </a:rPr>
              <a:t>Managers increase accrual based earnings management but decrease real earnings management (Irani and </a:t>
            </a:r>
            <a:r>
              <a:rPr lang="en-US" altLang="zh-CN" sz="1200" dirty="0" err="1">
                <a:latin typeface="Garamond" charset="0"/>
                <a:ea typeface="Garamond" charset="0"/>
                <a:cs typeface="Garamond" charset="0"/>
              </a:rPr>
              <a:t>Oesch</a:t>
            </a:r>
            <a:r>
              <a:rPr lang="en-US" altLang="zh-CN" sz="1200" dirty="0">
                <a:latin typeface="Garamond" charset="0"/>
                <a:ea typeface="Garamond" charset="0"/>
                <a:cs typeface="Garamond" charset="0"/>
              </a:rPr>
              <a:t> 2014).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Garamond" charset="0"/>
                <a:ea typeface="Garamond" charset="0"/>
                <a:cs typeface="Garamond" charset="0"/>
              </a:rPr>
              <a:t>Firms followed by more analysts manage earnings less (Yu 2008).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Garamond" charset="0"/>
                <a:ea typeface="Garamond" charset="0"/>
                <a:cs typeface="Garamond" charset="0"/>
              </a:rPr>
              <a:t>Analysts and non-GAAP reporting</a:t>
            </a:r>
            <a:endParaRPr lang="en-US" altLang="zh-CN" sz="1600" dirty="0">
              <a:latin typeface="Garamond"/>
              <a:cs typeface="Garamond"/>
            </a:endParaRPr>
          </a:p>
          <a:p>
            <a:pPr lvl="1"/>
            <a:r>
              <a:rPr lang="en-US" altLang="zh-CN" sz="2400" dirty="0">
                <a:latin typeface="Garamond"/>
                <a:cs typeface="Garamond"/>
              </a:rPr>
              <a:t>Generally believed to be more informative in their exclusion choices.</a:t>
            </a:r>
          </a:p>
          <a:p>
            <a:pPr lvl="1"/>
            <a:r>
              <a:rPr lang="en-US" altLang="zh-CN" sz="2400" dirty="0">
                <a:latin typeface="Garamond"/>
                <a:cs typeface="Garamond"/>
              </a:rPr>
              <a:t>They also exclude one-time items (Brown et al. 2015).</a:t>
            </a:r>
          </a:p>
          <a:p>
            <a:pPr lvl="1"/>
            <a:r>
              <a:rPr lang="en-US" altLang="zh-CN" sz="2400" dirty="0">
                <a:latin typeface="Garamond"/>
                <a:cs typeface="Garamond"/>
              </a:rPr>
              <a:t>Less likely to have a motive of misleading investors.</a:t>
            </a:r>
          </a:p>
          <a:p>
            <a:pPr lvl="1"/>
            <a:r>
              <a:rPr lang="en-US" altLang="zh-CN" sz="2400" dirty="0">
                <a:latin typeface="Garamond"/>
                <a:cs typeface="Garamond"/>
              </a:rPr>
              <a:t>Some state they use non-GAAP metrics because managers focus on them.</a:t>
            </a:r>
          </a:p>
          <a:p>
            <a:pPr lvl="1"/>
            <a:r>
              <a:rPr lang="en-US" altLang="zh-CN" sz="2400" dirty="0">
                <a:latin typeface="Garamond"/>
                <a:cs typeface="Garamond"/>
              </a:rPr>
              <a:t>Others argue that managers’ reporting choices have little influence.</a:t>
            </a:r>
          </a:p>
          <a:p>
            <a:pPr lvl="1"/>
            <a:r>
              <a:rPr lang="en-US" altLang="zh-CN" sz="2400" dirty="0">
                <a:latin typeface="Garamond"/>
                <a:cs typeface="Garamond"/>
              </a:rPr>
              <a:t>Question exclusions during the Q&amp;A portion of calls.</a:t>
            </a: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7516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109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812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49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99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04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Hard to remain profitable (research usually a cost center).</a:t>
            </a:r>
          </a:p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Decrease in revenue in market-making, investment banking.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006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2303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1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834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276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772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265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57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9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items = EPS from operations less GAAP earnings per share.</a:t>
            </a:r>
          </a:p>
          <a:p>
            <a:endParaRPr lang="en-US" dirty="0"/>
          </a:p>
          <a:p>
            <a:r>
              <a:rPr lang="en-US" dirty="0"/>
              <a:t>Other Exclusions = Total exclusions less special items</a:t>
            </a:r>
          </a:p>
          <a:p>
            <a:endParaRPr lang="en-US" dirty="0"/>
          </a:p>
          <a:p>
            <a:r>
              <a:rPr lang="en-US" dirty="0"/>
              <a:t>Total exclusions = non-GAAP earnings  less income before extraordinary items.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330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519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44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18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77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AB76-EDAE-4656-A3BB-058C777EB7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53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498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080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23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273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6486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2978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054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0211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062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69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2933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69592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7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81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884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36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dist">
              <a:buNone/>
            </a:pPr>
            <a:endParaRPr lang="en-US" sz="1000" dirty="0">
              <a:latin typeface="Garamond" panose="02020404030301010803" pitchFamily="18" charset="0"/>
              <a:ea typeface="Garamond" charset="0"/>
              <a:cs typeface="Garamond" charset="0"/>
            </a:endParaRPr>
          </a:p>
          <a:p>
            <a:pPr lvl="1"/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Many</a:t>
            </a:r>
            <a:r>
              <a:rPr lang="zh-CN" altLang="en-US" sz="24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argue</a:t>
            </a:r>
            <a:r>
              <a:rPr lang="zh-CN" altLang="en-US" sz="24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that</a:t>
            </a:r>
            <a:r>
              <a:rPr lang="zh-CN" altLang="en-US" sz="24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non-GAAP</a:t>
            </a:r>
            <a:r>
              <a:rPr lang="zh-CN" altLang="en-US" sz="24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earnings</a:t>
            </a:r>
            <a:r>
              <a:rPr lang="zh-CN" altLang="en-US" sz="24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better</a:t>
            </a:r>
            <a:r>
              <a:rPr lang="zh-CN" altLang="en-US" sz="24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reflect</a:t>
            </a:r>
            <a:r>
              <a:rPr lang="zh-CN" altLang="en-US" sz="24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firms’</a:t>
            </a:r>
            <a:r>
              <a:rPr lang="zh-CN" altLang="en-US" sz="24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core</a:t>
            </a:r>
            <a:r>
              <a:rPr lang="zh-CN" altLang="en-US" sz="2400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performance and are more informative.</a:t>
            </a:r>
          </a:p>
          <a:p>
            <a:pPr lvl="1"/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Critics argue that non-GAAP earnings are “earnings minus everything else that went wrong.”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Informative: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Decrease information asymmetry (Balakrishnan et al. 2014).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Reduce the cost of capital (</a:t>
            </a:r>
            <a:r>
              <a:rPr lang="en-US" dirty="0" err="1">
                <a:latin typeface="Garamond" panose="02020404030301010803" pitchFamily="18" charset="0"/>
              </a:rPr>
              <a:t>Derrien</a:t>
            </a:r>
            <a:r>
              <a:rPr lang="en-US" dirty="0">
                <a:latin typeface="Garamond" panose="02020404030301010803" pitchFamily="18" charset="0"/>
              </a:rPr>
              <a:t> and </a:t>
            </a:r>
            <a:r>
              <a:rPr lang="en-US" dirty="0" err="1">
                <a:latin typeface="Garamond" panose="02020404030301010803" pitchFamily="18" charset="0"/>
              </a:rPr>
              <a:t>Kecskes</a:t>
            </a:r>
            <a:r>
              <a:rPr lang="en-US" dirty="0">
                <a:latin typeface="Garamond" panose="02020404030301010803" pitchFamily="18" charset="0"/>
              </a:rPr>
              <a:t> 2013, </a:t>
            </a:r>
            <a:r>
              <a:rPr lang="en-US" dirty="0" err="1">
                <a:latin typeface="Garamond" panose="02020404030301010803" pitchFamily="18" charset="0"/>
              </a:rPr>
              <a:t>Kecskes</a:t>
            </a:r>
            <a:r>
              <a:rPr lang="en-US" dirty="0">
                <a:latin typeface="Garamond" panose="02020404030301010803" pitchFamily="18" charset="0"/>
              </a:rPr>
              <a:t> and Mansi 2015)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Regain attention (Barber and </a:t>
            </a:r>
            <a:r>
              <a:rPr lang="en-US" dirty="0" err="1">
                <a:latin typeface="Garamond" panose="02020404030301010803" pitchFamily="18" charset="0"/>
              </a:rPr>
              <a:t>Odean</a:t>
            </a:r>
            <a:r>
              <a:rPr lang="en-US" dirty="0">
                <a:latin typeface="Garamond" panose="02020404030301010803" pitchFamily="18" charset="0"/>
              </a:rPr>
              <a:t> 2007).</a:t>
            </a:r>
          </a:p>
          <a:p>
            <a:r>
              <a:rPr lang="en-US" dirty="0">
                <a:latin typeface="Garamond" panose="02020404030301010803" pitchFamily="18" charset="0"/>
              </a:rPr>
              <a:t>Opportunistic: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Earnings management to mislead investors (Irani and </a:t>
            </a:r>
            <a:r>
              <a:rPr lang="en-US" dirty="0" err="1">
                <a:latin typeface="Garamond" panose="02020404030301010803" pitchFamily="18" charset="0"/>
              </a:rPr>
              <a:t>Oesch</a:t>
            </a:r>
            <a:r>
              <a:rPr lang="en-US" dirty="0">
                <a:latin typeface="Garamond" panose="02020404030301010803" pitchFamily="18" charset="0"/>
              </a:rPr>
              <a:t> 2014, </a:t>
            </a:r>
            <a:r>
              <a:rPr lang="en-US" dirty="0" err="1">
                <a:latin typeface="Garamond" panose="02020404030301010803" pitchFamily="18" charset="0"/>
              </a:rPr>
              <a:t>Fich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 err="1">
                <a:latin typeface="Garamond" panose="02020404030301010803" pitchFamily="18" charset="0"/>
              </a:rPr>
              <a:t>Juergens</a:t>
            </a:r>
            <a:r>
              <a:rPr lang="en-US" dirty="0">
                <a:latin typeface="Garamond" panose="02020404030301010803" pitchFamily="18" charset="0"/>
              </a:rPr>
              <a:t> and Officer 2014).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BF607-7D1D-4539-B5C8-2977CB2C0C9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3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60B0A-AD97-46CC-8688-1F0DB974E243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267200" y="4724400"/>
            <a:ext cx="48768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 b="1">
                <a:solidFill>
                  <a:srgbClr val="081F5B"/>
                </a:solidFill>
                <a:latin typeface="NewsGoth Dm BT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E8AF10"/>
              </a:solidFill>
              <a:effectLst/>
              <a:uLnTx/>
              <a:uFillTx/>
              <a:latin typeface="NewsGoth Dm B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2577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7419-64C1-4781-8B96-217608ADB868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BDA-9DF4-4E51-A3E8-560A2EFBF8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1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7419-64C1-4781-8B96-217608ADB868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BDA-9DF4-4E51-A3E8-560A2EFBF8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1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409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476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7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43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27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01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89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7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196DB-B94D-4D6B-A5CD-148396793ADD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Terry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018" y="150280"/>
            <a:ext cx="2353056" cy="30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1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63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29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0531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058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157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06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81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950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7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7419-64C1-4781-8B96-217608ADB868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BDA-9DF4-4E51-A3E8-560A2EFBF8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993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604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77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684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816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1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35" y="-1600200"/>
            <a:ext cx="1887929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79" y="185249"/>
            <a:ext cx="2185498" cy="5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79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7039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006"/>
            <a:ext cx="8229600" cy="5262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79" y="185249"/>
            <a:ext cx="2185498" cy="5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45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92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414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2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7419-64C1-4781-8B96-217608ADB868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ACC300:  Course 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BDA-9DF4-4E51-A3E8-560A2EFBF8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67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46157" cy="528213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79" y="185249"/>
            <a:ext cx="2185498" cy="5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96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79" y="185249"/>
            <a:ext cx="2185498" cy="5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75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13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088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42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7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7419-64C1-4781-8B96-217608ADB868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BDA-9DF4-4E51-A3E8-560A2EFBF8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26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7419-64C1-4781-8B96-217608ADB868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BDA-9DF4-4E51-A3E8-560A2EFBF8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2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7419-64C1-4781-8B96-217608ADB868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BDA-9DF4-4E51-A3E8-560A2EFBF8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50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7419-64C1-4781-8B96-217608ADB868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BDA-9DF4-4E51-A3E8-560A2EFBF8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27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27419-64C1-4781-8B96-217608ADB868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F2BDA-9DF4-4E51-A3E8-560A2EFBF8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4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5930A-C759-4055-847E-0E3A4ED16E70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24F3E-D017-446A-9B17-5FAFCA1EE8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0026-385A-4123-B3E4-4A9C4F3D103A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33571-5A58-4E3A-BE28-EC56120F90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9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35C5B-3183-4EC6-A86A-F36A62EB23A1}" type="datetimeFigureOut">
              <a:rPr lang="en-US" smtClean="0"/>
              <a:pPr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136D6-3EC4-4294-8B46-61F6A7102B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61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16579" cy="516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80270"/>
            <a:ext cx="8229600" cy="5245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5930A-C759-4055-847E-0E3A4ED16E70}" type="datetime1">
              <a:rPr lang="en-US" smtClean="0"/>
              <a:t>9/11/2019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24F3E-D017-446A-9B17-5FAFCA1EE8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" y="118346"/>
            <a:ext cx="8915399" cy="6629400"/>
          </a:xfrm>
          <a:prstGeom prst="rect">
            <a:avLst/>
          </a:prstGeom>
          <a:noFill/>
          <a:ln w="9525">
            <a:solidFill>
              <a:srgbClr val="BC1E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1500" y="-276453"/>
            <a:ext cx="471091" cy="684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779" y="185249"/>
            <a:ext cx="2185498" cy="53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18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5241" y="995363"/>
            <a:ext cx="7913510" cy="1214437"/>
          </a:xfrm>
        </p:spPr>
        <p:txBody>
          <a:bodyPr anchor="t"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Non-GAAP Reporting: 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Evidence from Academia and Current Practice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>
          <a:xfrm>
            <a:off x="1142996" y="2398310"/>
            <a:ext cx="6858000" cy="2971800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r>
              <a:rPr lang="en-US" sz="9600" b="1" dirty="0">
                <a:solidFill>
                  <a:schemeClr val="tx1"/>
                </a:solidFill>
              </a:rPr>
              <a:t>Dirk Black</a:t>
            </a:r>
          </a:p>
          <a:p>
            <a:pPr algn="ctr">
              <a:spcBef>
                <a:spcPts val="0"/>
              </a:spcBef>
            </a:pPr>
            <a:r>
              <a:rPr lang="en-US" sz="9600" i="1" dirty="0">
                <a:solidFill>
                  <a:schemeClr val="tx1"/>
                </a:solidFill>
              </a:rPr>
              <a:t>Dartmouth College</a:t>
            </a:r>
          </a:p>
          <a:p>
            <a:pPr algn="ctr">
              <a:spcBef>
                <a:spcPts val="0"/>
              </a:spcBef>
            </a:pPr>
            <a:endParaRPr lang="en-US" sz="4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9600" b="1" dirty="0">
                <a:solidFill>
                  <a:schemeClr val="tx1"/>
                </a:solidFill>
              </a:rPr>
              <a:t>Ted Christensen</a:t>
            </a:r>
          </a:p>
          <a:p>
            <a:pPr algn="ctr">
              <a:spcBef>
                <a:spcPts val="0"/>
              </a:spcBef>
            </a:pPr>
            <a:r>
              <a:rPr lang="en-US" sz="9600" i="1" dirty="0">
                <a:solidFill>
                  <a:schemeClr val="tx1"/>
                </a:solidFill>
              </a:rPr>
              <a:t>University of Georgia</a:t>
            </a:r>
          </a:p>
          <a:p>
            <a:pPr algn="ctr">
              <a:spcBef>
                <a:spcPts val="0"/>
              </a:spcBef>
            </a:pPr>
            <a:endParaRPr lang="en-US" sz="4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9600" b="1" dirty="0">
                <a:solidFill>
                  <a:schemeClr val="tx1"/>
                </a:solidFill>
              </a:rPr>
              <a:t>Jack Ciesielski</a:t>
            </a:r>
          </a:p>
          <a:p>
            <a:pPr algn="ctr">
              <a:spcBef>
                <a:spcPts val="0"/>
              </a:spcBef>
            </a:pPr>
            <a:r>
              <a:rPr lang="en-US" sz="9600" i="1" dirty="0">
                <a:solidFill>
                  <a:schemeClr val="tx1"/>
                </a:solidFill>
              </a:rPr>
              <a:t>R. G. Associates, Inc.</a:t>
            </a:r>
          </a:p>
          <a:p>
            <a:pPr algn="ctr">
              <a:spcBef>
                <a:spcPts val="0"/>
              </a:spcBef>
            </a:pPr>
            <a:endParaRPr lang="en-US" sz="4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9600" b="1" dirty="0">
                <a:solidFill>
                  <a:schemeClr val="tx1"/>
                </a:solidFill>
              </a:rPr>
              <a:t>Ben Whipple</a:t>
            </a:r>
          </a:p>
          <a:p>
            <a:pPr algn="ctr">
              <a:spcBef>
                <a:spcPts val="0"/>
              </a:spcBef>
            </a:pPr>
            <a:r>
              <a:rPr lang="en-US" sz="9600" i="1" dirty="0">
                <a:solidFill>
                  <a:schemeClr val="tx1"/>
                </a:solidFill>
              </a:rPr>
              <a:t>University of Georgia</a:t>
            </a:r>
          </a:p>
          <a:p>
            <a:pPr algn="ctr"/>
            <a:endParaRPr lang="en-US" sz="2200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8181" y="5675293"/>
            <a:ext cx="7127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University of Toronto PAC Conference</a:t>
            </a:r>
            <a:endParaRPr lang="en-US" sz="2800" b="1" dirty="0"/>
          </a:p>
          <a:p>
            <a:pPr algn="ctr"/>
            <a:r>
              <a:rPr lang="en-US" sz="2800" b="1" dirty="0" smtClean="0"/>
              <a:t>September 13, 2019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68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763000" cy="525828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Bradshaw and Sloan (JAR 2002)</a:t>
            </a:r>
          </a:p>
          <a:p>
            <a:pPr lvl="1"/>
            <a:r>
              <a:rPr lang="en-US" dirty="0"/>
              <a:t>Non-GAAP earnings has replaced GAAP earnings as the primary determinant of stock process.</a:t>
            </a:r>
          </a:p>
          <a:p>
            <a:r>
              <a:rPr lang="en-US" dirty="0" smtClean="0"/>
              <a:t>Bhattacharya</a:t>
            </a:r>
            <a:r>
              <a:rPr lang="en-US" dirty="0"/>
              <a:t> </a:t>
            </a:r>
            <a:r>
              <a:rPr lang="en-US" dirty="0" smtClean="0"/>
              <a:t>et al. (JAE 2003)</a:t>
            </a:r>
          </a:p>
          <a:p>
            <a:pPr lvl="1"/>
            <a:r>
              <a:rPr lang="en-US" dirty="0" smtClean="0"/>
              <a:t>Investors/Analysts react more to non-GAAP earnings</a:t>
            </a:r>
            <a:endParaRPr lang="en-US" dirty="0"/>
          </a:p>
          <a:p>
            <a:r>
              <a:rPr lang="en-US" dirty="0"/>
              <a:t>Context</a:t>
            </a:r>
          </a:p>
          <a:p>
            <a:pPr lvl="1"/>
            <a:r>
              <a:rPr lang="en-US" dirty="0" err="1"/>
              <a:t>Lougee</a:t>
            </a:r>
            <a:r>
              <a:rPr lang="en-US" dirty="0"/>
              <a:t> and Marquardt </a:t>
            </a:r>
            <a:r>
              <a:rPr lang="en-US" dirty="0" smtClean="0"/>
              <a:t>(TAR 2004</a:t>
            </a:r>
            <a:r>
              <a:rPr lang="en-US" dirty="0"/>
              <a:t>)</a:t>
            </a:r>
          </a:p>
          <a:p>
            <a:pPr lvl="2"/>
            <a:r>
              <a:rPr lang="en-US" dirty="0" smtClean="0"/>
              <a:t>More </a:t>
            </a:r>
            <a:r>
              <a:rPr lang="en-US" dirty="0"/>
              <a:t>useful when GAAP earnings </a:t>
            </a:r>
            <a:r>
              <a:rPr lang="en-US" dirty="0" err="1"/>
              <a:t>informativeness</a:t>
            </a:r>
            <a:r>
              <a:rPr lang="en-US" dirty="0"/>
              <a:t> is low.</a:t>
            </a:r>
          </a:p>
          <a:p>
            <a:pPr lvl="1"/>
            <a:r>
              <a:rPr lang="en-US" dirty="0"/>
              <a:t>Marques </a:t>
            </a:r>
            <a:r>
              <a:rPr lang="en-US" dirty="0" smtClean="0"/>
              <a:t>(RAST 2006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Investors trust </a:t>
            </a:r>
            <a:r>
              <a:rPr lang="en-US" dirty="0" smtClean="0"/>
              <a:t>analysts</a:t>
            </a:r>
            <a:r>
              <a:rPr lang="en-US" dirty="0"/>
              <a:t>, but not incremental adjustments by managers.</a:t>
            </a:r>
          </a:p>
          <a:p>
            <a:r>
              <a:rPr lang="en-US" dirty="0" smtClean="0"/>
              <a:t>Bradshaw</a:t>
            </a:r>
            <a:r>
              <a:rPr lang="en-US" dirty="0"/>
              <a:t> </a:t>
            </a:r>
            <a:r>
              <a:rPr lang="en-US" dirty="0" smtClean="0"/>
              <a:t>et al. (JAE 2018)</a:t>
            </a:r>
            <a:endParaRPr lang="en-US" dirty="0"/>
          </a:p>
          <a:p>
            <a:pPr lvl="1"/>
            <a:r>
              <a:rPr lang="en-US" dirty="0"/>
              <a:t>Definitive </a:t>
            </a:r>
            <a:r>
              <a:rPr lang="en-US" dirty="0" smtClean="0"/>
              <a:t>evidence: Investors </a:t>
            </a:r>
            <a:r>
              <a:rPr lang="en-US" dirty="0"/>
              <a:t>respond more to non-GAAP metrics</a:t>
            </a:r>
            <a:r>
              <a:rPr lang="en-US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665057"/>
            <a:ext cx="9405258" cy="703979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i="1" dirty="0">
                <a:solidFill>
                  <a:srgbClr val="C00000"/>
                </a:solidFill>
              </a:rPr>
              <a:t>Do Investors Pay Attention to Non-GAAP </a:t>
            </a:r>
            <a:r>
              <a:rPr lang="en-US" sz="3200" i="1" dirty="0" smtClean="0">
                <a:solidFill>
                  <a:srgbClr val="C00000"/>
                </a:solidFill>
              </a:rPr>
              <a:t>Metrics</a:t>
            </a:r>
            <a:r>
              <a:rPr lang="en-US" sz="3200" i="1" dirty="0">
                <a:solidFill>
                  <a:srgbClr val="C000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9659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80010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LESS SOPHISTICATED INVESTORS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u="sng" dirty="0" smtClean="0"/>
              <a:t>Experimental Research</a:t>
            </a:r>
          </a:p>
          <a:p>
            <a:pPr lvl="1"/>
            <a:r>
              <a:rPr lang="en-US" sz="2600" dirty="0" smtClean="0"/>
              <a:t>Frederickson and Miller (TAR 2004)</a:t>
            </a:r>
          </a:p>
          <a:p>
            <a:pPr lvl="1"/>
            <a:r>
              <a:rPr lang="en-US" sz="2600" dirty="0" smtClean="0"/>
              <a:t>Elliott (TAR 2006)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u="sng" dirty="0" smtClean="0"/>
              <a:t>Archival </a:t>
            </a:r>
            <a:r>
              <a:rPr lang="en-US" u="sng" dirty="0"/>
              <a:t>Evidence</a:t>
            </a:r>
          </a:p>
          <a:p>
            <a:pPr lvl="1"/>
            <a:r>
              <a:rPr lang="en-US" sz="2600" dirty="0" smtClean="0"/>
              <a:t>Allee</a:t>
            </a:r>
            <a:r>
              <a:rPr lang="en-US" sz="2600" dirty="0"/>
              <a:t> </a:t>
            </a:r>
            <a:r>
              <a:rPr lang="en-US" sz="2600" dirty="0" smtClean="0"/>
              <a:t>et al. (AOS </a:t>
            </a:r>
            <a:r>
              <a:rPr lang="en-US" sz="2600" dirty="0"/>
              <a:t>2007)</a:t>
            </a:r>
          </a:p>
          <a:p>
            <a:pPr lvl="1"/>
            <a:r>
              <a:rPr lang="en-US" sz="2600" dirty="0" smtClean="0"/>
              <a:t>Bhattacharya</a:t>
            </a:r>
            <a:r>
              <a:rPr lang="en-US" sz="2600" dirty="0"/>
              <a:t> </a:t>
            </a:r>
            <a:r>
              <a:rPr lang="en-US" sz="2600" dirty="0" smtClean="0"/>
              <a:t>et al. (TAR </a:t>
            </a:r>
            <a:r>
              <a:rPr lang="en-US" sz="2600" dirty="0"/>
              <a:t>2007)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MORE SOPHISTICATED INVESTORS</a:t>
            </a:r>
          </a:p>
          <a:p>
            <a:pPr lvl="1"/>
            <a:r>
              <a:rPr lang="en-US" dirty="0" smtClean="0"/>
              <a:t>Short </a:t>
            </a:r>
            <a:r>
              <a:rPr lang="en-US" dirty="0"/>
              <a:t>sellers target non-GAAP reporting firms</a:t>
            </a:r>
          </a:p>
          <a:p>
            <a:pPr lvl="2"/>
            <a:r>
              <a:rPr lang="en-US" dirty="0" smtClean="0"/>
              <a:t>Christensen</a:t>
            </a:r>
            <a:r>
              <a:rPr lang="en-US" dirty="0"/>
              <a:t>, Drake, Thornock (CAR 2014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The “threat” of short selling disciplines disclosure</a:t>
            </a:r>
          </a:p>
          <a:p>
            <a:pPr lvl="2"/>
            <a:r>
              <a:rPr lang="en-US" dirty="0" smtClean="0"/>
              <a:t>Bhattacharya et al. (2018)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9882" y="762000"/>
            <a:ext cx="6601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3200" i="1" dirty="0">
                <a:solidFill>
                  <a:srgbClr val="C00000"/>
                </a:solidFill>
              </a:rPr>
              <a:t>Who Uses Non-GAAP Information? </a:t>
            </a:r>
          </a:p>
        </p:txBody>
      </p:sp>
    </p:spTree>
    <p:extLst>
      <p:ext uri="{BB962C8B-B14F-4D97-AF65-F5344CB8AC3E}">
        <p14:creationId xmlns:p14="http://schemas.microsoft.com/office/powerpoint/2010/main" val="206772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48059"/>
            <a:ext cx="7620000" cy="5373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COMPENSATION </a:t>
            </a:r>
            <a:r>
              <a:rPr lang="en-US" dirty="0">
                <a:solidFill>
                  <a:srgbClr val="C00000"/>
                </a:solidFill>
              </a:rPr>
              <a:t>COMMITTEES</a:t>
            </a:r>
          </a:p>
          <a:p>
            <a:pPr lvl="1"/>
            <a:r>
              <a:rPr lang="en-US" dirty="0" smtClean="0"/>
              <a:t>Curtis et al. (WP </a:t>
            </a:r>
            <a:r>
              <a:rPr lang="en-US" dirty="0"/>
              <a:t>2015</a:t>
            </a:r>
            <a:r>
              <a:rPr lang="en-US" dirty="0" smtClean="0"/>
              <a:t>), </a:t>
            </a:r>
            <a:r>
              <a:rPr lang="en-US" dirty="0" smtClean="0">
                <a:solidFill>
                  <a:srgbClr val="C00000"/>
                </a:solidFill>
              </a:rPr>
              <a:t>Black et al. (WP 2018)</a:t>
            </a:r>
          </a:p>
          <a:p>
            <a:pPr lvl="1"/>
            <a:r>
              <a:rPr lang="en-US" dirty="0" smtClean="0"/>
              <a:t>Compensation incentives influence reporting (</a:t>
            </a:r>
            <a:r>
              <a:rPr lang="en-US" dirty="0"/>
              <a:t>Bansal et al., 2013; Grey et al., 2013; Isidro and Marques, </a:t>
            </a:r>
            <a:r>
              <a:rPr lang="en-US" dirty="0" smtClean="0"/>
              <a:t>EAR 2013</a:t>
            </a:r>
            <a:r>
              <a:rPr lang="en-US" dirty="0"/>
              <a:t>; </a:t>
            </a:r>
            <a:r>
              <a:rPr lang="en-US" dirty="0" err="1"/>
              <a:t>Scheetz</a:t>
            </a:r>
            <a:r>
              <a:rPr lang="en-US" dirty="0"/>
              <a:t> and Wall, </a:t>
            </a:r>
            <a:r>
              <a:rPr lang="en-US" dirty="0" smtClean="0"/>
              <a:t>WP 2014)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CREDITORS</a:t>
            </a:r>
          </a:p>
          <a:p>
            <a:pPr lvl="1"/>
            <a:r>
              <a:rPr lang="en-US" dirty="0" smtClean="0"/>
              <a:t>Dyreng, </a:t>
            </a:r>
            <a:r>
              <a:rPr lang="en-US" dirty="0" err="1" smtClean="0"/>
              <a:t>Vashishtha</a:t>
            </a:r>
            <a:r>
              <a:rPr lang="en-US" dirty="0" smtClean="0"/>
              <a:t>, and Weber (WP 2017)</a:t>
            </a:r>
          </a:p>
          <a:p>
            <a:pPr lvl="1"/>
            <a:r>
              <a:rPr lang="en-US" dirty="0"/>
              <a:t>Christensen, Pei, Pierce &amp; Tan </a:t>
            </a:r>
            <a:r>
              <a:rPr lang="en-US" dirty="0" smtClean="0"/>
              <a:t>(WP 2017)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75268"/>
            <a:ext cx="65676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2"/>
            </a:pPr>
            <a:r>
              <a:rPr lang="en-US" sz="3200" i="1" dirty="0">
                <a:solidFill>
                  <a:srgbClr val="C00000"/>
                </a:solidFill>
              </a:rPr>
              <a:t>Who Uses Non-GAAP Information? </a:t>
            </a:r>
          </a:p>
        </p:txBody>
      </p:sp>
    </p:spTree>
    <p:extLst>
      <p:ext uri="{BB962C8B-B14F-4D97-AF65-F5344CB8AC3E}">
        <p14:creationId xmlns:p14="http://schemas.microsoft.com/office/powerpoint/2010/main" val="313727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809625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</a:rPr>
              <a:t>3. What adjustments are commonly used?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219200"/>
            <a:ext cx="89471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    Limits to academic research (absent hand collection)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082204"/>
            <a:ext cx="8829675" cy="46075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10600" cy="809625"/>
          </a:xfrm>
        </p:spPr>
        <p:txBody>
          <a:bodyPr>
            <a:normAutofit/>
          </a:bodyPr>
          <a:lstStyle/>
          <a:p>
            <a:r>
              <a:rPr lang="en-US" sz="3200" i="1" dirty="0" smtClean="0">
                <a:solidFill>
                  <a:srgbClr val="C00000"/>
                </a:solidFill>
              </a:rPr>
              <a:t>3. What Adjustments </a:t>
            </a:r>
            <a:r>
              <a:rPr lang="en-US" sz="3200" i="1" dirty="0">
                <a:solidFill>
                  <a:srgbClr val="C00000"/>
                </a:solidFill>
              </a:rPr>
              <a:t>A</a:t>
            </a:r>
            <a:r>
              <a:rPr lang="en-US" sz="3200" i="1" dirty="0" smtClean="0">
                <a:solidFill>
                  <a:srgbClr val="C00000"/>
                </a:solidFill>
              </a:rPr>
              <a:t>re </a:t>
            </a:r>
            <a:r>
              <a:rPr lang="en-US" sz="3200" i="1" dirty="0">
                <a:solidFill>
                  <a:srgbClr val="C00000"/>
                </a:solidFill>
              </a:rPr>
              <a:t>C</a:t>
            </a:r>
            <a:r>
              <a:rPr lang="en-US" sz="3200" i="1" dirty="0" smtClean="0">
                <a:solidFill>
                  <a:srgbClr val="C00000"/>
                </a:solidFill>
              </a:rPr>
              <a:t>ommonly Made?</a:t>
            </a:r>
            <a:endParaRPr lang="en-US" sz="3200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0" y="1219200"/>
            <a:ext cx="894715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     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14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36625" y="1219200"/>
            <a:ext cx="7924800" cy="594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dirty="0" smtClean="0"/>
              <a:t>Several studies with hand collected samples have attempted to summarize what happens in practice.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Bhattacharya</a:t>
            </a:r>
            <a:r>
              <a:rPr lang="en-US" sz="2400" dirty="0"/>
              <a:t> </a:t>
            </a:r>
            <a:r>
              <a:rPr lang="en-US" sz="2400" dirty="0" smtClean="0"/>
              <a:t>et al. (Horizons </a:t>
            </a:r>
            <a:r>
              <a:rPr lang="en-US" sz="2400" dirty="0"/>
              <a:t>2004</a:t>
            </a:r>
            <a:r>
              <a:rPr lang="en-U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 smtClean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 smtClean="0"/>
          </a:p>
          <a:p>
            <a:pPr lvl="1">
              <a:spcBef>
                <a:spcPts val="1800"/>
              </a:spcBef>
              <a:spcAft>
                <a:spcPts val="600"/>
              </a:spcAft>
            </a:pPr>
            <a:r>
              <a:rPr lang="en-US" sz="2400" dirty="0" smtClean="0"/>
              <a:t>Black </a:t>
            </a:r>
            <a:r>
              <a:rPr lang="en-US" sz="2400" dirty="0"/>
              <a:t>&amp; Christensen (JBFA 2009)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Whipple (WP 2016)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Bentley</a:t>
            </a:r>
            <a:r>
              <a:rPr lang="en-US" sz="2400" dirty="0"/>
              <a:t> </a:t>
            </a:r>
            <a:r>
              <a:rPr lang="en-US" sz="2400" dirty="0" smtClean="0"/>
              <a:t>et al. (JAR 2018)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590800"/>
            <a:ext cx="4267200" cy="27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8606" y="1428986"/>
            <a:ext cx="8305800" cy="4906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Motive: </a:t>
            </a:r>
            <a:r>
              <a:rPr lang="en-US" b="1" dirty="0" err="1" smtClean="0">
                <a:solidFill>
                  <a:srgbClr val="C00000"/>
                </a:solidFill>
              </a:rPr>
              <a:t>Informativeness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Managers </a:t>
            </a:r>
            <a:r>
              <a:rPr lang="en-US" dirty="0"/>
              <a:t>exclude transitory items:</a:t>
            </a:r>
          </a:p>
          <a:p>
            <a:pPr marL="914400" lvl="1" indent="-514350"/>
            <a:r>
              <a:rPr lang="en-US" dirty="0"/>
              <a:t>Better mapping into future operating earnings and cash flows (Doyle, et al. RAST 2003; Kolev et al. TAR 2008)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Investors respond more to non-GAAP earnings</a:t>
            </a:r>
          </a:p>
          <a:p>
            <a:pPr marL="800100" lvl="3" indent="-342900"/>
            <a:r>
              <a:rPr lang="en-US" sz="2800" dirty="0"/>
              <a:t>Bradshaw et al. </a:t>
            </a:r>
            <a:r>
              <a:rPr lang="en-US" sz="2800" dirty="0" smtClean="0"/>
              <a:t>(JAE 2018)</a:t>
            </a:r>
            <a:endParaRPr lang="en-US" sz="2800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Analysts use discretion consistent with </a:t>
            </a:r>
            <a:r>
              <a:rPr lang="en-US" dirty="0" err="1"/>
              <a:t>informativeness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Use expertise to exclude based on persistence (</a:t>
            </a:r>
            <a:r>
              <a:rPr lang="en-US" dirty="0" err="1"/>
              <a:t>Gu</a:t>
            </a:r>
            <a:r>
              <a:rPr lang="en-US" dirty="0"/>
              <a:t> and Chen JAE 2004)</a:t>
            </a:r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379" y="685799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r>
              <a:rPr lang="en-US" sz="3200" i="1" dirty="0">
                <a:solidFill>
                  <a:srgbClr val="C00000"/>
                </a:solidFill>
              </a:rPr>
              <a:t>What Motivates </a:t>
            </a:r>
            <a:r>
              <a:rPr lang="en-US" sz="3200" i="1" dirty="0" smtClean="0">
                <a:solidFill>
                  <a:srgbClr val="C00000"/>
                </a:solidFill>
              </a:rPr>
              <a:t>Non-GAAP Disclosure?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31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71600"/>
            <a:ext cx="8305800" cy="5670415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dirty="0" smtClean="0"/>
              <a:t>Motive: </a:t>
            </a:r>
            <a:r>
              <a:rPr lang="en-US" sz="3600" b="1" dirty="0" smtClean="0">
                <a:solidFill>
                  <a:srgbClr val="C00000"/>
                </a:solidFill>
              </a:rPr>
              <a:t>Opportunism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Differentially exclude transitory losses and gains</a:t>
            </a:r>
          </a:p>
          <a:p>
            <a:pPr lvl="1"/>
            <a:r>
              <a:rPr lang="en-US" sz="3100" dirty="0"/>
              <a:t>Curtis et al. (TAR 2014), Bentley et al. </a:t>
            </a:r>
            <a:r>
              <a:rPr lang="en-US" sz="3100" dirty="0" smtClean="0"/>
              <a:t>(JAR 2018)</a:t>
            </a:r>
            <a:endParaRPr lang="en-US" sz="3100" dirty="0"/>
          </a:p>
          <a:p>
            <a:pPr marL="514350" indent="-514350">
              <a:buFont typeface="+mj-lt"/>
              <a:buAutoNum type="arabicPeriod" startAt="2"/>
            </a:pPr>
            <a:r>
              <a:rPr lang="en-US" sz="3600" dirty="0"/>
              <a:t>Recurring item </a:t>
            </a:r>
            <a:r>
              <a:rPr lang="en-US" sz="3600" dirty="0" smtClean="0"/>
              <a:t>exclusions (Doyle et al. RAST 2003)</a:t>
            </a:r>
            <a:endParaRPr lang="en-US" sz="3600" dirty="0"/>
          </a:p>
          <a:p>
            <a:pPr marL="914400" lvl="1" indent="-514350"/>
            <a:r>
              <a:rPr lang="en-US" sz="3100" dirty="0"/>
              <a:t>Strongly related to future earnings and cash flow</a:t>
            </a:r>
          </a:p>
          <a:p>
            <a:pPr marL="914400" lvl="1" indent="-514350"/>
            <a:r>
              <a:rPr lang="en-US" sz="3100" dirty="0"/>
              <a:t>Smaller cash flow association in current period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sz="3600" dirty="0"/>
              <a:t>Benchmark </a:t>
            </a:r>
            <a:r>
              <a:rPr lang="en-US" sz="3600" dirty="0" smtClean="0"/>
              <a:t>Beating (Bhattacharya et al. JAE 2003)</a:t>
            </a:r>
            <a:endParaRPr lang="en-US" sz="3600" dirty="0"/>
          </a:p>
          <a:p>
            <a:pPr lvl="1"/>
            <a:r>
              <a:rPr lang="en-US" sz="3100" dirty="0"/>
              <a:t>Convert a GAAP loss to a non-GAAP profit</a:t>
            </a:r>
          </a:p>
          <a:p>
            <a:pPr lvl="1"/>
            <a:r>
              <a:rPr lang="en-US" sz="3100" dirty="0"/>
              <a:t>GAAP miss, but Street beat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sz="3600" dirty="0"/>
              <a:t>Others:</a:t>
            </a:r>
          </a:p>
          <a:p>
            <a:pPr marL="914400" lvl="1" indent="-514350"/>
            <a:r>
              <a:rPr lang="en-US" sz="3100" dirty="0"/>
              <a:t>Strategic </a:t>
            </a:r>
            <a:r>
              <a:rPr lang="en-US" sz="3100" dirty="0" smtClean="0"/>
              <a:t>emphasis (Bowen et al. TAR 2005)</a:t>
            </a:r>
            <a:endParaRPr lang="en-US" sz="3100" dirty="0"/>
          </a:p>
          <a:p>
            <a:pPr marL="914400" lvl="1" indent="-514350"/>
            <a:r>
              <a:rPr lang="en-US" sz="3100" dirty="0"/>
              <a:t>Earnings </a:t>
            </a:r>
            <a:r>
              <a:rPr lang="en-US" sz="3100" dirty="0" smtClean="0"/>
              <a:t>management (Black et al. CAR 2017c)</a:t>
            </a:r>
            <a:endParaRPr lang="en-US" sz="3100" dirty="0"/>
          </a:p>
          <a:p>
            <a:pPr marL="914400" lvl="1" indent="-514350"/>
            <a:r>
              <a:rPr lang="en-US" sz="3100" dirty="0"/>
              <a:t>Opportunism associated with investor </a:t>
            </a:r>
            <a:r>
              <a:rPr lang="en-US" sz="3100" dirty="0" smtClean="0"/>
              <a:t>sentiment (Brown et al. JAR 2012)</a:t>
            </a:r>
            <a:endParaRPr lang="en-US" sz="3100" dirty="0"/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09600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 startAt="4"/>
            </a:pPr>
            <a:r>
              <a:rPr lang="en-US" sz="3200" i="1" dirty="0">
                <a:solidFill>
                  <a:srgbClr val="C00000"/>
                </a:solidFill>
              </a:rPr>
              <a:t>What Motivates </a:t>
            </a:r>
            <a:r>
              <a:rPr lang="en-US" sz="3200" i="1" dirty="0" smtClean="0">
                <a:solidFill>
                  <a:srgbClr val="C00000"/>
                </a:solidFill>
              </a:rPr>
              <a:t>Non-GAAP Disclosure?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3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752600"/>
            <a:ext cx="8229600" cy="539978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900"/>
              </a:spcAft>
              <a:buNone/>
            </a:pPr>
            <a:r>
              <a:rPr lang="en-US" dirty="0" smtClean="0"/>
              <a:t>Who is </a:t>
            </a:r>
            <a:r>
              <a:rPr lang="en-US" dirty="0"/>
              <a:t>responsible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Managers</a:t>
            </a:r>
            <a:r>
              <a:rPr lang="en-US" dirty="0" smtClean="0"/>
              <a:t> </a:t>
            </a:r>
            <a:r>
              <a:rPr lang="en-US" dirty="0"/>
              <a:t>report non-GAAP metrics in EA</a:t>
            </a:r>
          </a:p>
          <a:p>
            <a:pPr lvl="1"/>
            <a:r>
              <a:rPr lang="en-US" dirty="0"/>
              <a:t>Investors/analysts want this information</a:t>
            </a:r>
          </a:p>
          <a:p>
            <a:pPr lvl="1"/>
            <a:r>
              <a:rPr lang="en-US" dirty="0" smtClean="0"/>
              <a:t>Firms use </a:t>
            </a:r>
            <a:r>
              <a:rPr lang="en-US" dirty="0"/>
              <a:t>these metrics </a:t>
            </a:r>
            <a:r>
              <a:rPr lang="en-US" dirty="0" smtClean="0"/>
              <a:t>internally</a:t>
            </a:r>
          </a:p>
          <a:p>
            <a:pPr lvl="1"/>
            <a:r>
              <a:rPr lang="en-US" dirty="0" smtClean="0"/>
              <a:t>Agree with analysts’ metric about 2/3 of the time.</a:t>
            </a:r>
            <a:endParaRPr lang="en-US" dirty="0"/>
          </a:p>
          <a:p>
            <a:r>
              <a:rPr lang="en-US" dirty="0" smtClean="0">
                <a:solidFill>
                  <a:srgbClr val="C00000"/>
                </a:solidFill>
              </a:rPr>
              <a:t>Analysts</a:t>
            </a:r>
            <a:r>
              <a:rPr lang="en-US" dirty="0" smtClean="0"/>
              <a:t> provide </a:t>
            </a:r>
            <a:r>
              <a:rPr lang="en-US" dirty="0"/>
              <a:t>non-GAAP metrics in reports</a:t>
            </a:r>
          </a:p>
          <a:p>
            <a:pPr lvl="1"/>
            <a:r>
              <a:rPr lang="en-US" dirty="0"/>
              <a:t>To focus on core earnings</a:t>
            </a:r>
          </a:p>
          <a:p>
            <a:pPr lvl="1"/>
            <a:r>
              <a:rPr lang="en-US" dirty="0"/>
              <a:t>Industry standard</a:t>
            </a:r>
          </a:p>
          <a:p>
            <a:pPr lvl="1"/>
            <a:r>
              <a:rPr lang="en-US" dirty="0" smtClean="0"/>
              <a:t>Managers </a:t>
            </a:r>
            <a:r>
              <a:rPr lang="en-US" dirty="0"/>
              <a:t>focus on these </a:t>
            </a:r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Investors react most strongly to adjustments made by both parties.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17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685800"/>
            <a:ext cx="8561850" cy="91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200"/>
              </a:lnSpc>
              <a:spcBef>
                <a:spcPts val="0"/>
              </a:spcBef>
              <a:buFont typeface="+mj-lt"/>
              <a:buAutoNum type="arabicPeriod" startAt="5"/>
            </a:pPr>
            <a:r>
              <a:rPr lang="en-US" sz="3200" i="1" dirty="0">
                <a:solidFill>
                  <a:srgbClr val="C00000"/>
                </a:solidFill>
              </a:rPr>
              <a:t>What Roles Do Managers And Analysts Play in Determining Non-GAAP Earnings?</a:t>
            </a:r>
          </a:p>
        </p:txBody>
      </p:sp>
    </p:spTree>
    <p:extLst>
      <p:ext uri="{BB962C8B-B14F-4D97-AF65-F5344CB8AC3E}">
        <p14:creationId xmlns:p14="http://schemas.microsoft.com/office/powerpoint/2010/main" val="4568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68" y="76200"/>
            <a:ext cx="7886700" cy="1325563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Managers and Analysts’ Roles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12541" y="40341"/>
            <a:ext cx="995082" cy="29583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6218" y="658955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68" y="1140530"/>
            <a:ext cx="8591550" cy="5543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4600" y="1222500"/>
            <a:ext cx="5334000" cy="508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3200" dirty="0" smtClean="0"/>
              <a:t>Bentley et al. (JAR 2018)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4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6402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Managers and Analysts’ </a:t>
            </a:r>
            <a:r>
              <a:rPr lang="en-US" i="1" dirty="0" smtClean="0">
                <a:solidFill>
                  <a:srgbClr val="C00000"/>
                </a:solidFill>
              </a:rPr>
              <a:t>Roles Over </a:t>
            </a:r>
            <a:r>
              <a:rPr lang="en-US" i="1" dirty="0">
                <a:solidFill>
                  <a:srgbClr val="C00000"/>
                </a:solidFill>
              </a:rPr>
              <a:t>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19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6402" y="1365853"/>
          <a:ext cx="8408894" cy="533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514600" y="1227687"/>
            <a:ext cx="4267200" cy="5084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r>
              <a:rPr lang="en-US" sz="3200" dirty="0" smtClean="0"/>
              <a:t>Bentley et al. (JAR 2018)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3612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/>
                <a:cs typeface="Garamond"/>
              </a:rPr>
              <a:t>What are non-GAAP earnings?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447800"/>
            <a:ext cx="8915400" cy="4754563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00" dirty="0">
              <a:latin typeface="Garamond" charset="0"/>
              <a:ea typeface="Garamond" charset="0"/>
              <a:cs typeface="Garamond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Garamond" charset="0"/>
                <a:ea typeface="Garamond" charset="0"/>
                <a:cs typeface="Garamond" charset="0"/>
              </a:rPr>
              <a:t>GAAP earnings plus/minus adjustments such as:</a:t>
            </a:r>
          </a:p>
          <a:p>
            <a:pPr lvl="2">
              <a:buFont typeface="Wingdings" charset="2"/>
              <a:buChar char="ü"/>
            </a:pPr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Stock compensation</a:t>
            </a:r>
          </a:p>
          <a:p>
            <a:pPr lvl="2">
              <a:buFont typeface="Wingdings" charset="2"/>
              <a:buChar char="ü"/>
            </a:pPr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Depreciation/amortization</a:t>
            </a:r>
          </a:p>
          <a:p>
            <a:pPr lvl="2">
              <a:buFont typeface="Wingdings" charset="2"/>
              <a:buChar char="ü"/>
            </a:pPr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Currency adjustments</a:t>
            </a:r>
          </a:p>
          <a:p>
            <a:pPr lvl="2">
              <a:buFont typeface="Wingdings" charset="2"/>
              <a:buChar char="ü"/>
            </a:pPr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Unusual gains/losses</a:t>
            </a:r>
          </a:p>
          <a:p>
            <a:pPr lvl="2">
              <a:buFont typeface="Wingdings" charset="2"/>
              <a:buChar char="ü"/>
            </a:pPr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M&amp;A costs</a:t>
            </a:r>
            <a:endParaRPr lang="en-US" altLang="zh-CN" sz="3200" dirty="0">
              <a:latin typeface="Garamond" charset="0"/>
              <a:ea typeface="Garamond" charset="0"/>
              <a:cs typeface="Garamond" charset="0"/>
            </a:endParaRPr>
          </a:p>
          <a:p>
            <a:pPr lvl="1"/>
            <a:endParaRPr lang="en-US" altLang="zh-CN" sz="2400" dirty="0">
              <a:latin typeface="Garamond" charset="0"/>
              <a:ea typeface="Garamond" charset="0"/>
              <a:cs typeface="Garamond" charset="0"/>
            </a:endParaRPr>
          </a:p>
          <a:p>
            <a:pPr lvl="1">
              <a:buFont typeface="Wingdings" charset="2"/>
              <a:buChar char="ü"/>
            </a:pPr>
            <a:endParaRPr lang="en-US" altLang="zh-CN" sz="2200" dirty="0">
              <a:latin typeface="Garamond" charset="0"/>
              <a:ea typeface="Garamond" charset="0"/>
              <a:cs typeface="Garamond" charset="0"/>
            </a:endParaRPr>
          </a:p>
          <a:p>
            <a:pPr lvl="2"/>
            <a:endParaRPr lang="en-US" altLang="zh-CN" sz="16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8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79059" y="1752600"/>
            <a:ext cx="82296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sz="3500" dirty="0"/>
              <a:t>Measurement error is a significant concern in </a:t>
            </a:r>
            <a:r>
              <a:rPr lang="en-US" sz="3500" dirty="0" smtClean="0"/>
              <a:t>the extant literature (Cohen </a:t>
            </a:r>
            <a:r>
              <a:rPr lang="en-US" sz="3500" dirty="0"/>
              <a:t>et al. </a:t>
            </a:r>
            <a:r>
              <a:rPr lang="en-US" sz="3500" dirty="0" smtClean="0"/>
              <a:t>RAST 2007; </a:t>
            </a:r>
            <a:r>
              <a:rPr lang="en-US" sz="3500" dirty="0"/>
              <a:t>Christensen </a:t>
            </a:r>
            <a:r>
              <a:rPr lang="en-US" sz="3500" dirty="0" smtClean="0"/>
              <a:t>RAST 2007a) </a:t>
            </a:r>
            <a:endParaRPr lang="en-US" sz="3500" dirty="0"/>
          </a:p>
          <a:p>
            <a:pPr lvl="1"/>
            <a:r>
              <a:rPr lang="en-US" sz="3100" dirty="0"/>
              <a:t>Important alternative explanation that many studies </a:t>
            </a:r>
            <a:r>
              <a:rPr lang="en-US" sz="3100" dirty="0" smtClean="0"/>
              <a:t>could not rule </a:t>
            </a:r>
            <a:r>
              <a:rPr lang="en-US" sz="3100" dirty="0"/>
              <a:t>out</a:t>
            </a:r>
          </a:p>
          <a:p>
            <a:pPr lvl="1"/>
            <a:r>
              <a:rPr lang="en-US" sz="3100" dirty="0"/>
              <a:t>Authors and discussants caution against relying too heavily on their </a:t>
            </a:r>
            <a:r>
              <a:rPr lang="en-US" sz="3100" dirty="0" smtClean="0"/>
              <a:t>evidence (Bradshaw JAE 2003, </a:t>
            </a:r>
            <a:r>
              <a:rPr lang="en-US" sz="3100" dirty="0"/>
              <a:t>Easton, </a:t>
            </a:r>
            <a:r>
              <a:rPr lang="en-US" sz="3100" dirty="0" smtClean="0"/>
              <a:t>RAST 2003</a:t>
            </a:r>
            <a:r>
              <a:rPr lang="en-US" sz="3100" dirty="0"/>
              <a:t>; </a:t>
            </a:r>
            <a:r>
              <a:rPr lang="en-US" sz="3100" dirty="0" smtClean="0"/>
              <a:t>Berger CAR 2005</a:t>
            </a:r>
            <a:r>
              <a:rPr lang="en-US" sz="3100" dirty="0"/>
              <a:t>; Christensen, </a:t>
            </a:r>
            <a:r>
              <a:rPr lang="en-US" sz="3100" dirty="0" smtClean="0"/>
              <a:t>CAR 2007b) </a:t>
            </a:r>
            <a:endParaRPr lang="en-US" sz="3100" dirty="0"/>
          </a:p>
          <a:p>
            <a:r>
              <a:rPr lang="en-US" sz="3500" dirty="0" smtClean="0"/>
              <a:t>Bradshaw </a:t>
            </a:r>
            <a:r>
              <a:rPr lang="en-US" sz="3500" dirty="0"/>
              <a:t>et al. </a:t>
            </a:r>
            <a:r>
              <a:rPr lang="en-US" sz="3500" dirty="0" smtClean="0"/>
              <a:t>(JAE 2018)</a:t>
            </a:r>
            <a:endParaRPr lang="en-US" sz="3500" dirty="0"/>
          </a:p>
          <a:p>
            <a:pPr lvl="1"/>
            <a:r>
              <a:rPr lang="en-US" sz="3000" dirty="0"/>
              <a:t>Overcome measurement error using new data</a:t>
            </a:r>
          </a:p>
          <a:p>
            <a:pPr lvl="1"/>
            <a:r>
              <a:rPr lang="en-US" sz="3000" dirty="0"/>
              <a:t>Find that important </a:t>
            </a:r>
            <a:r>
              <a:rPr lang="en-US" sz="3000" dirty="0" smtClean="0"/>
              <a:t>inferences </a:t>
            </a:r>
            <a:r>
              <a:rPr lang="en-US" sz="3000" dirty="0"/>
              <a:t>hold</a:t>
            </a:r>
          </a:p>
          <a:p>
            <a:pPr lvl="1"/>
            <a:r>
              <a:rPr lang="en-US" sz="3000" dirty="0"/>
              <a:t>Provide new evidence masked by measurement error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719" y="685800"/>
            <a:ext cx="8458200" cy="91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2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3200" i="1" dirty="0">
                <a:solidFill>
                  <a:srgbClr val="C00000"/>
                </a:solidFill>
              </a:rPr>
              <a:t>Does Measurement Error Cast Doubt On Prior Evidence?</a:t>
            </a:r>
          </a:p>
        </p:txBody>
      </p:sp>
    </p:spTree>
    <p:extLst>
      <p:ext uri="{BB962C8B-B14F-4D97-AF65-F5344CB8AC3E}">
        <p14:creationId xmlns:p14="http://schemas.microsoft.com/office/powerpoint/2010/main" val="66051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79764" y="1371600"/>
            <a:ext cx="8229600" cy="5668849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u="sng" dirty="0"/>
              <a:t>Regulation G</a:t>
            </a:r>
            <a:r>
              <a:rPr lang="en-US" dirty="0"/>
              <a:t>: targeted at non-GAAP reporting</a:t>
            </a:r>
          </a:p>
          <a:p>
            <a:pPr>
              <a:spcBef>
                <a:spcPts val="300"/>
              </a:spcBef>
            </a:pPr>
            <a:r>
              <a:rPr lang="en-US" dirty="0"/>
              <a:t>Temporary reduction in </a:t>
            </a:r>
            <a:r>
              <a:rPr lang="en-US" dirty="0" smtClean="0"/>
              <a:t>reporting 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(</a:t>
            </a:r>
            <a:r>
              <a:rPr lang="fr-FR" dirty="0" err="1"/>
              <a:t>Nichols</a:t>
            </a:r>
            <a:r>
              <a:rPr lang="fr-FR" dirty="0"/>
              <a:t> et al., </a:t>
            </a:r>
            <a:r>
              <a:rPr lang="fr-FR" dirty="0" smtClean="0"/>
              <a:t>RIR 2005</a:t>
            </a:r>
            <a:r>
              <a:rPr lang="fr-FR" dirty="0"/>
              <a:t>; Marques, </a:t>
            </a:r>
            <a:r>
              <a:rPr lang="fr-FR" dirty="0" smtClean="0"/>
              <a:t>RAST 2006</a:t>
            </a:r>
            <a:r>
              <a:rPr lang="fr-FR" dirty="0"/>
              <a:t>; </a:t>
            </a:r>
            <a:r>
              <a:rPr lang="fr-FR" dirty="0" err="1"/>
              <a:t>Entwistle</a:t>
            </a:r>
            <a:r>
              <a:rPr lang="fr-FR" dirty="0"/>
              <a:t> et al., </a:t>
            </a:r>
            <a:r>
              <a:rPr lang="fr-FR" dirty="0" smtClean="0"/>
              <a:t>Horizons 2006</a:t>
            </a:r>
            <a:r>
              <a:rPr lang="fr-FR" dirty="0"/>
              <a:t>; Heflin and Hsu, </a:t>
            </a:r>
            <a:r>
              <a:rPr lang="fr-FR" dirty="0" smtClean="0"/>
              <a:t>JAE 2008</a:t>
            </a:r>
            <a:r>
              <a:rPr lang="fr-FR" dirty="0"/>
              <a:t>) 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Firms with lowest quality non-GAAP metrics stopped </a:t>
            </a:r>
            <a:r>
              <a:rPr lang="en-US" dirty="0" smtClean="0"/>
              <a:t>reporting</a:t>
            </a:r>
          </a:p>
          <a:p>
            <a:pPr lvl="1">
              <a:spcBef>
                <a:spcPts val="300"/>
              </a:spcBef>
            </a:pPr>
            <a:r>
              <a:rPr lang="en-US" dirty="0" smtClean="0"/>
              <a:t>(</a:t>
            </a:r>
            <a:r>
              <a:rPr lang="en-US" dirty="0" err="1" smtClean="0"/>
              <a:t>Entwistle</a:t>
            </a:r>
            <a:r>
              <a:rPr lang="en-US" dirty="0" smtClean="0"/>
              <a:t> </a:t>
            </a:r>
            <a:r>
              <a:rPr lang="en-US" dirty="0"/>
              <a:t>et al., </a:t>
            </a:r>
            <a:r>
              <a:rPr lang="en-US" dirty="0" smtClean="0"/>
              <a:t>Horizons 2006</a:t>
            </a:r>
            <a:r>
              <a:rPr lang="en-US" dirty="0"/>
              <a:t>; </a:t>
            </a:r>
            <a:r>
              <a:rPr lang="en-US" dirty="0" err="1"/>
              <a:t>Kolev</a:t>
            </a:r>
            <a:r>
              <a:rPr lang="en-US" dirty="0"/>
              <a:t> et al., </a:t>
            </a:r>
            <a:r>
              <a:rPr lang="en-US" dirty="0" smtClean="0"/>
              <a:t>TAR 2008</a:t>
            </a:r>
            <a:r>
              <a:rPr lang="en-US" dirty="0"/>
              <a:t>; Heflin and Hsu, </a:t>
            </a:r>
            <a:r>
              <a:rPr lang="en-US" dirty="0" smtClean="0"/>
              <a:t>JAE 2008</a:t>
            </a:r>
            <a:r>
              <a:rPr lang="en-US" dirty="0"/>
              <a:t>; </a:t>
            </a:r>
            <a:r>
              <a:rPr lang="en-US" dirty="0" smtClean="0"/>
              <a:t>Black </a:t>
            </a:r>
            <a:r>
              <a:rPr lang="en-US" dirty="0"/>
              <a:t>et al., </a:t>
            </a:r>
            <a:r>
              <a:rPr lang="en-US" dirty="0" smtClean="0"/>
              <a:t>JAAF 2017e</a:t>
            </a:r>
            <a:r>
              <a:rPr lang="en-US" dirty="0"/>
              <a:t>). </a:t>
            </a:r>
          </a:p>
          <a:p>
            <a:pPr>
              <a:spcBef>
                <a:spcPts val="300"/>
              </a:spcBef>
            </a:pPr>
            <a:r>
              <a:rPr lang="en-US" dirty="0"/>
              <a:t>Adjustments </a:t>
            </a:r>
            <a:r>
              <a:rPr lang="en-US" dirty="0" smtClean="0"/>
              <a:t>now relate </a:t>
            </a:r>
            <a:r>
              <a:rPr lang="en-US" dirty="0"/>
              <a:t>to items that are more transitory in </a:t>
            </a:r>
            <a:r>
              <a:rPr lang="en-US" dirty="0" smtClean="0"/>
              <a:t>nature (</a:t>
            </a:r>
            <a:r>
              <a:rPr lang="en-US" dirty="0" err="1" smtClean="0"/>
              <a:t>Kolev</a:t>
            </a:r>
            <a:r>
              <a:rPr lang="en-US" dirty="0" smtClean="0"/>
              <a:t> et al., TAR 2008).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/>
              <a:t>Less evidence of meet or beat (Doyle et al, JAE 2013).</a:t>
            </a:r>
          </a:p>
          <a:p>
            <a:pPr>
              <a:spcBef>
                <a:spcPts val="300"/>
              </a:spcBef>
            </a:pPr>
            <a:r>
              <a:rPr lang="en-US" dirty="0" smtClean="0"/>
              <a:t>Stronger </a:t>
            </a:r>
            <a:r>
              <a:rPr lang="en-US" dirty="0"/>
              <a:t>investor response to non-GAAP and less evidence of </a:t>
            </a:r>
            <a:r>
              <a:rPr lang="en-US" dirty="0" smtClean="0"/>
              <a:t>mispricing </a:t>
            </a:r>
          </a:p>
          <a:p>
            <a:pPr lvl="1">
              <a:spcBef>
                <a:spcPts val="300"/>
              </a:spcBef>
            </a:pPr>
            <a:r>
              <a:rPr lang="fr-FR" dirty="0" smtClean="0"/>
              <a:t>(</a:t>
            </a:r>
            <a:r>
              <a:rPr lang="fr-FR" dirty="0"/>
              <a:t>Marques, </a:t>
            </a:r>
            <a:r>
              <a:rPr lang="fr-FR" dirty="0" smtClean="0"/>
              <a:t>RAST 2006</a:t>
            </a:r>
            <a:r>
              <a:rPr lang="fr-FR" dirty="0"/>
              <a:t>; Black et al., </a:t>
            </a:r>
            <a:r>
              <a:rPr lang="fr-FR" dirty="0" smtClean="0"/>
              <a:t>JBFA 2012; </a:t>
            </a:r>
            <a:r>
              <a:rPr lang="en-US" dirty="0" smtClean="0"/>
              <a:t>Zhang </a:t>
            </a:r>
            <a:r>
              <a:rPr lang="en-US" dirty="0"/>
              <a:t>and Zheng, </a:t>
            </a:r>
            <a:r>
              <a:rPr lang="en-US" dirty="0" smtClean="0"/>
              <a:t>JAE 2011</a:t>
            </a:r>
            <a:r>
              <a:rPr lang="fr-FR" dirty="0" smtClean="0"/>
              <a:t>). </a:t>
            </a:r>
            <a:endParaRPr lang="en-US" dirty="0"/>
          </a:p>
          <a:p>
            <a:pPr marL="0" indent="0">
              <a:spcBef>
                <a:spcPts val="300"/>
              </a:spcBef>
              <a:buNone/>
            </a:pPr>
            <a:r>
              <a:rPr lang="en-US" u="sng" dirty="0" smtClean="0"/>
              <a:t>SEC Interpretive Guidance</a:t>
            </a:r>
            <a:r>
              <a:rPr lang="en-US" dirty="0" smtClean="0"/>
              <a:t>: Relax or clarify Reg. G</a:t>
            </a:r>
            <a:endParaRPr lang="en-US" dirty="0"/>
          </a:p>
          <a:p>
            <a:pPr>
              <a:spcBef>
                <a:spcPts val="300"/>
              </a:spcBef>
            </a:pPr>
            <a:r>
              <a:rPr lang="en-US" dirty="0" smtClean="0"/>
              <a:t>Continued improvement (Kyung and </a:t>
            </a:r>
            <a:r>
              <a:rPr lang="en-US" dirty="0" err="1" smtClean="0"/>
              <a:t>Weintrop</a:t>
            </a:r>
            <a:r>
              <a:rPr lang="en-US" dirty="0" smtClean="0"/>
              <a:t>, WP 2016)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21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76559"/>
            <a:ext cx="6485530" cy="91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2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3200" i="1" dirty="0">
                <a:solidFill>
                  <a:srgbClr val="C00000"/>
                </a:solidFill>
              </a:rPr>
              <a:t>How Has Regulation Influenced Non-GAAP Reporting?</a:t>
            </a:r>
          </a:p>
        </p:txBody>
      </p:sp>
    </p:spTree>
    <p:extLst>
      <p:ext uri="{BB962C8B-B14F-4D97-AF65-F5344CB8AC3E}">
        <p14:creationId xmlns:p14="http://schemas.microsoft.com/office/powerpoint/2010/main" val="7947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22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400-00000400000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56402" y="1143000"/>
          <a:ext cx="8408894" cy="533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2514600" y="1004834"/>
            <a:ext cx="4267200" cy="5084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Bef>
                <a:spcPts val="0"/>
              </a:spcBef>
            </a:pP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04800" y="376559"/>
            <a:ext cx="6485530" cy="918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200"/>
              </a:lnSpc>
              <a:spcBef>
                <a:spcPts val="0"/>
              </a:spcBef>
              <a:buFont typeface="+mj-lt"/>
              <a:buAutoNum type="arabicPeriod" startAt="7"/>
            </a:pPr>
            <a:r>
              <a:rPr lang="en-US" sz="3200" i="1" dirty="0">
                <a:solidFill>
                  <a:srgbClr val="C00000"/>
                </a:solidFill>
              </a:rPr>
              <a:t>How Has Regulation Influenced Non-GAAP Reporting?</a:t>
            </a:r>
          </a:p>
        </p:txBody>
      </p:sp>
      <p:sp>
        <p:nvSpPr>
          <p:cNvPr id="3" name="Oval 2"/>
          <p:cNvSpPr/>
          <p:nvPr/>
        </p:nvSpPr>
        <p:spPr>
          <a:xfrm>
            <a:off x="1219200" y="3886200"/>
            <a:ext cx="1066800" cy="609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3104987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Temporary</a:t>
            </a:r>
          </a:p>
          <a:p>
            <a:pPr algn="ctr"/>
            <a:r>
              <a:rPr lang="en-US" sz="2000" b="1" dirty="0" smtClean="0"/>
              <a:t>reduction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28700" y="1455345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</a:rPr>
              <a:t>Reg</a:t>
            </a:r>
            <a:r>
              <a:rPr lang="en-US" sz="3200" b="1" dirty="0" smtClean="0">
                <a:solidFill>
                  <a:srgbClr val="C00000"/>
                </a:solidFill>
              </a:rPr>
              <a:t> G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225658" y="1992078"/>
            <a:ext cx="304800" cy="52329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4400" y="4633966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Low </a:t>
            </a:r>
            <a:r>
              <a:rPr lang="en-US" sz="2000" b="1" dirty="0"/>
              <a:t>q</a:t>
            </a:r>
            <a:r>
              <a:rPr lang="en-US" sz="2000" b="1" dirty="0" smtClean="0"/>
              <a:t>uality disclosers dropped out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72726" y="250016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Improved exclusion quality 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47564" y="3983621"/>
            <a:ext cx="193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Greater investor </a:t>
            </a:r>
            <a:r>
              <a:rPr lang="en-US" sz="2000" b="1" dirty="0" err="1" smtClean="0"/>
              <a:t>informativeness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35346" y="1457809"/>
            <a:ext cx="2913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SEC Interpretations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172200" y="2453825"/>
            <a:ext cx="304800" cy="52329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74207" y="3338058"/>
            <a:ext cx="193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Continued improvement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4516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  <p:bldP spid="12" grpId="0" animBg="1"/>
      <p:bldP spid="13" grpId="0"/>
      <p:bldP spid="14" grpId="0"/>
      <p:bldP spid="15" grpId="0"/>
      <p:bldP spid="16" grpId="0"/>
      <p:bldP spid="17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46" y="914400"/>
            <a:ext cx="8534400" cy="932579"/>
          </a:xfrm>
        </p:spPr>
        <p:txBody>
          <a:bodyPr>
            <a:normAutofit fontScale="90000"/>
          </a:bodyPr>
          <a:lstStyle/>
          <a:p>
            <a:pPr marL="512064" indent="-512064">
              <a:lnSpc>
                <a:spcPts val="3200"/>
              </a:lnSpc>
              <a:buFont typeface="+mj-lt"/>
              <a:buAutoNum type="arabicPeriod" startAt="8"/>
            </a:pPr>
            <a:r>
              <a:rPr lang="en-US" i="1" dirty="0">
                <a:solidFill>
                  <a:srgbClr val="C00000"/>
                </a:solidFill>
              </a:rPr>
              <a:t>How Do Other Monitoring or Disciplining </a:t>
            </a:r>
            <a:r>
              <a:rPr lang="en-US" i="1" dirty="0" smtClean="0">
                <a:solidFill>
                  <a:srgbClr val="C00000"/>
                </a:solidFill>
              </a:rPr>
              <a:t>Mechanisms </a:t>
            </a:r>
            <a:r>
              <a:rPr lang="en-US" i="1" dirty="0">
                <a:solidFill>
                  <a:srgbClr val="C00000"/>
                </a:solidFill>
              </a:rPr>
              <a:t>Influence Non-GAAP Disclosure?</a:t>
            </a:r>
            <a:br>
              <a:rPr lang="en-US" i="1" dirty="0">
                <a:solidFill>
                  <a:srgbClr val="C00000"/>
                </a:solidFill>
              </a:rPr>
            </a:b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647" y="1846979"/>
            <a:ext cx="8206353" cy="4711700"/>
          </a:xfrm>
        </p:spPr>
        <p:txBody>
          <a:bodyPr/>
          <a:lstStyle/>
          <a:p>
            <a:r>
              <a:rPr lang="en-US" dirty="0" smtClean="0"/>
              <a:t>Independent board (Frankel et al. RAST 2011)</a:t>
            </a:r>
          </a:p>
          <a:p>
            <a:r>
              <a:rPr lang="en-US" dirty="0" smtClean="0"/>
              <a:t>Analysts (Christensen et al., WP 2017a)</a:t>
            </a:r>
          </a:p>
          <a:p>
            <a:r>
              <a:rPr lang="en-US" dirty="0" smtClean="0"/>
              <a:t>Creditors (Christensen et al., WP 2017b)</a:t>
            </a:r>
          </a:p>
          <a:p>
            <a:r>
              <a:rPr lang="en-US" dirty="0" smtClean="0"/>
              <a:t>Compensation committees (</a:t>
            </a:r>
            <a:r>
              <a:rPr lang="en-US" dirty="0" smtClean="0">
                <a:solidFill>
                  <a:srgbClr val="C00000"/>
                </a:solidFill>
              </a:rPr>
              <a:t>Black et al., WP 2018</a:t>
            </a:r>
            <a:r>
              <a:rPr lang="en-US" dirty="0" smtClean="0"/>
              <a:t>)</a:t>
            </a:r>
          </a:p>
          <a:p>
            <a:r>
              <a:rPr lang="en-US" dirty="0" smtClean="0"/>
              <a:t>Auditors (Chen et al., JAPP 2012)</a:t>
            </a:r>
          </a:p>
          <a:p>
            <a:r>
              <a:rPr lang="en-US" dirty="0" smtClean="0"/>
              <a:t>Litigation risk (Bentley et al., JAR 2018;    Cazier et al., WP 2017)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447" y="914400"/>
            <a:ext cx="8534400" cy="703979"/>
          </a:xfrm>
        </p:spPr>
        <p:txBody>
          <a:bodyPr>
            <a:normAutofit fontScale="90000"/>
          </a:bodyPr>
          <a:lstStyle/>
          <a:p>
            <a:pPr marL="512064" indent="-512064">
              <a:lnSpc>
                <a:spcPts val="3200"/>
              </a:lnSpc>
              <a:spcBef>
                <a:spcPts val="0"/>
              </a:spcBef>
              <a:buFont typeface="+mj-lt"/>
              <a:buAutoNum type="arabicPeriod" startAt="9"/>
            </a:pPr>
            <a:r>
              <a:rPr lang="en-US" i="1" dirty="0">
                <a:solidFill>
                  <a:srgbClr val="C00000"/>
                </a:solidFill>
              </a:rPr>
              <a:t>How Does Non-GAAP Reporting Differ Outside of the U.S?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141" y="1844002"/>
            <a:ext cx="8206353" cy="50139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differences across regulatory regimes (Young 2014):</a:t>
            </a:r>
          </a:p>
          <a:p>
            <a:pPr lvl="1"/>
            <a:r>
              <a:rPr lang="en-US" dirty="0" smtClean="0"/>
              <a:t>UK (Choi et al., 2007; Lin and Walker, 2000), </a:t>
            </a:r>
          </a:p>
          <a:p>
            <a:pPr lvl="1"/>
            <a:r>
              <a:rPr lang="en-US" dirty="0" smtClean="0"/>
              <a:t>France </a:t>
            </a:r>
            <a:r>
              <a:rPr lang="en-US" dirty="0"/>
              <a:t>(</a:t>
            </a:r>
            <a:r>
              <a:rPr lang="en-US" dirty="0" err="1"/>
              <a:t>Aubert</a:t>
            </a:r>
            <a:r>
              <a:rPr lang="en-US" dirty="0"/>
              <a:t>, 2009), </a:t>
            </a:r>
            <a:endParaRPr lang="en-US" dirty="0" smtClean="0"/>
          </a:p>
          <a:p>
            <a:pPr lvl="1"/>
            <a:r>
              <a:rPr lang="en-US" dirty="0" smtClean="0"/>
              <a:t>Germany </a:t>
            </a:r>
            <a:r>
              <a:rPr lang="en-US" dirty="0"/>
              <a:t>(</a:t>
            </a:r>
            <a:r>
              <a:rPr lang="en-US" dirty="0" err="1"/>
              <a:t>Hitz</a:t>
            </a:r>
            <a:r>
              <a:rPr lang="en-US" dirty="0"/>
              <a:t>, 2010), </a:t>
            </a:r>
            <a:endParaRPr lang="en-US" dirty="0" smtClean="0"/>
          </a:p>
          <a:p>
            <a:pPr lvl="1"/>
            <a:r>
              <a:rPr lang="en-US" dirty="0" smtClean="0"/>
              <a:t>South </a:t>
            </a:r>
            <a:r>
              <a:rPr lang="en-US" dirty="0"/>
              <a:t>Africa (Venter et al., 2014); </a:t>
            </a:r>
            <a:endParaRPr lang="en-US" dirty="0" smtClean="0"/>
          </a:p>
          <a:p>
            <a:pPr lvl="1"/>
            <a:r>
              <a:rPr lang="en-US" dirty="0" smtClean="0"/>
              <a:t>Australia </a:t>
            </a:r>
            <a:r>
              <a:rPr lang="en-US" dirty="0"/>
              <a:t>(Cameron et al., 2012; Malone et al., 2016), </a:t>
            </a:r>
            <a:endParaRPr lang="en-US" dirty="0" smtClean="0"/>
          </a:p>
          <a:p>
            <a:pPr lvl="1"/>
            <a:r>
              <a:rPr lang="en-US" dirty="0" smtClean="0"/>
              <a:t>New </a:t>
            </a:r>
            <a:r>
              <a:rPr lang="en-US" dirty="0"/>
              <a:t>Zealand (</a:t>
            </a:r>
            <a:r>
              <a:rPr lang="en-US" dirty="0" err="1"/>
              <a:t>Rainsbury</a:t>
            </a:r>
            <a:r>
              <a:rPr lang="en-US" dirty="0"/>
              <a:t> et al., 2012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European countries (Isidro and Marques 2013, 2015).</a:t>
            </a:r>
          </a:p>
          <a:p>
            <a:r>
              <a:rPr lang="en-US" dirty="0" smtClean="0"/>
              <a:t>Some results are similar to the U.S. but others differ.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58" y="681996"/>
            <a:ext cx="6324600" cy="703979"/>
          </a:xfrm>
        </p:spPr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 startAt="10"/>
            </a:pPr>
            <a:r>
              <a:rPr lang="en-US" i="1" dirty="0">
                <a:solidFill>
                  <a:srgbClr val="C00000"/>
                </a:solidFill>
              </a:rPr>
              <a:t>Sources of Non-GAAP Data</a:t>
            </a:r>
            <a:br>
              <a:rPr lang="en-US" i="1" dirty="0">
                <a:solidFill>
                  <a:srgbClr val="C00000"/>
                </a:solidFill>
              </a:rPr>
            </a:b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5975"/>
            <a:ext cx="8229600" cy="52620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Forecast Data Provider (FDP) earnings</a:t>
            </a:r>
          </a:p>
          <a:p>
            <a:pPr lvl="1"/>
            <a:r>
              <a:rPr lang="en-US" dirty="0"/>
              <a:t>Used to examine analysts’ behavior (e.g., </a:t>
            </a:r>
            <a:r>
              <a:rPr lang="en-US" dirty="0" err="1"/>
              <a:t>Gu</a:t>
            </a:r>
            <a:r>
              <a:rPr lang="en-US" dirty="0"/>
              <a:t> and Chen </a:t>
            </a:r>
            <a:r>
              <a:rPr lang="en-US" dirty="0" smtClean="0"/>
              <a:t>JAE 2004</a:t>
            </a:r>
            <a:r>
              <a:rPr lang="en-US" dirty="0"/>
              <a:t>; </a:t>
            </a:r>
            <a:endParaRPr lang="en-US" dirty="0" smtClean="0"/>
          </a:p>
          <a:p>
            <a:pPr lvl="1"/>
            <a:r>
              <a:rPr lang="en-US" dirty="0" smtClean="0"/>
              <a:t>Used to proxy for manager disclosures (</a:t>
            </a:r>
            <a:r>
              <a:rPr lang="da-DK" dirty="0"/>
              <a:t>e.g., Doyle et al., </a:t>
            </a:r>
            <a:r>
              <a:rPr lang="da-DK" dirty="0" smtClean="0"/>
              <a:t>RAST 2003</a:t>
            </a:r>
            <a:r>
              <a:rPr lang="da-DK" dirty="0"/>
              <a:t>; Kolev et al., </a:t>
            </a:r>
            <a:r>
              <a:rPr lang="da-DK" dirty="0" smtClean="0"/>
              <a:t>TAR 2008</a:t>
            </a:r>
            <a:r>
              <a:rPr lang="da-DK" dirty="0"/>
              <a:t>; Heflin and Hsu, </a:t>
            </a:r>
            <a:r>
              <a:rPr lang="da-DK" dirty="0" smtClean="0"/>
              <a:t>JAE 2008</a:t>
            </a:r>
            <a:r>
              <a:rPr lang="da-DK" dirty="0"/>
              <a:t>)</a:t>
            </a:r>
            <a:endParaRPr lang="en-US" dirty="0"/>
          </a:p>
          <a:p>
            <a:r>
              <a:rPr lang="en-US" dirty="0" smtClean="0"/>
              <a:t>Manager-disclosed data</a:t>
            </a:r>
          </a:p>
          <a:p>
            <a:pPr lvl="1"/>
            <a:r>
              <a:rPr lang="en-US" dirty="0" smtClean="0"/>
              <a:t>Hand collected (e.g., Bhattacharya et al. JAE 2003; </a:t>
            </a:r>
            <a:r>
              <a:rPr lang="en-US" dirty="0" err="1" smtClean="0"/>
              <a:t>Lougee</a:t>
            </a:r>
            <a:r>
              <a:rPr lang="en-US" dirty="0" smtClean="0"/>
              <a:t> and Marquardt TAR 2004; Marques RAST 2006; </a:t>
            </a:r>
            <a:r>
              <a:rPr lang="en-US" dirty="0"/>
              <a:t>Wang, 2014; Lee and Chu, 2016; Leung and </a:t>
            </a:r>
            <a:r>
              <a:rPr lang="en-US" dirty="0" err="1"/>
              <a:t>Veenman</a:t>
            </a:r>
            <a:r>
              <a:rPr lang="en-US" dirty="0"/>
              <a:t>, 2016 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Programmatic searches (e.g., Bentley et al., JAR 2018; Black et al., WP 2018; </a:t>
            </a:r>
            <a:r>
              <a:rPr lang="en-US" dirty="0"/>
              <a:t>Brockbank, </a:t>
            </a:r>
            <a:r>
              <a:rPr lang="en-US" dirty="0" smtClean="0"/>
              <a:t>WP 2017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Commercial databases (Audit Analytics)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4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Increased Focus on Non-GAAP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sz="4300" dirty="0"/>
              <a:t>SEC, FASB, and </a:t>
            </a:r>
            <a:r>
              <a:rPr lang="en-US" sz="4300" dirty="0" err="1"/>
              <a:t>IASB</a:t>
            </a:r>
            <a:r>
              <a:rPr lang="en-US" sz="4300" dirty="0"/>
              <a:t> have all recently commented on non-GAAP reporting</a:t>
            </a:r>
          </a:p>
          <a:p>
            <a:endParaRPr lang="en-US" dirty="0"/>
          </a:p>
          <a:p>
            <a:r>
              <a:rPr lang="en-US" sz="4300" dirty="0"/>
              <a:t>SEC:</a:t>
            </a:r>
          </a:p>
          <a:p>
            <a:pPr lvl="1"/>
            <a:r>
              <a:rPr lang="en-US" sz="4000" dirty="0"/>
              <a:t>Expressed concern regarding misleading metrics</a:t>
            </a:r>
          </a:p>
          <a:p>
            <a:pPr lvl="1"/>
            <a:r>
              <a:rPr lang="en-US" sz="4000" dirty="0"/>
              <a:t>Issued a Compliance and Disclosure Interpretation</a:t>
            </a:r>
          </a:p>
          <a:p>
            <a:pPr lvl="1"/>
            <a:r>
              <a:rPr lang="en-US" sz="4000" dirty="0"/>
              <a:t>Discussed potential need for more regulation</a:t>
            </a:r>
          </a:p>
          <a:p>
            <a:endParaRPr lang="en-US" dirty="0"/>
          </a:p>
          <a:p>
            <a:r>
              <a:rPr lang="en-US" sz="4300" dirty="0"/>
              <a:t>FASB &amp; IASB:</a:t>
            </a:r>
          </a:p>
          <a:p>
            <a:pPr lvl="1"/>
            <a:r>
              <a:rPr lang="en-US" sz="4000" dirty="0"/>
              <a:t>What does proliferation of non-GAAP metrics mean for GAAP- and </a:t>
            </a:r>
            <a:r>
              <a:rPr lang="en-US" sz="4000" dirty="0" err="1"/>
              <a:t>IFRS</a:t>
            </a:r>
            <a:r>
              <a:rPr lang="en-US" sz="4000" dirty="0"/>
              <a:t>-based metrics?</a:t>
            </a:r>
          </a:p>
          <a:p>
            <a:endParaRPr lang="en-US" dirty="0"/>
          </a:p>
          <a:p>
            <a:r>
              <a:rPr lang="en-US" sz="4300" dirty="0"/>
              <a:t>At </a:t>
            </a:r>
            <a:r>
              <a:rPr lang="en-US" sz="4300" dirty="0" smtClean="0"/>
              <a:t>least 30 </a:t>
            </a:r>
            <a:r>
              <a:rPr lang="en-US" sz="4300" dirty="0"/>
              <a:t>articles in major press outlets in 2016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26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8867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C00000"/>
                </a:solidFill>
              </a:rPr>
              <a:t>Research and the Current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446"/>
            <a:ext cx="8229600" cy="5262073"/>
          </a:xfrm>
        </p:spPr>
        <p:txBody>
          <a:bodyPr>
            <a:normAutofit/>
          </a:bodyPr>
          <a:lstStyle/>
          <a:p>
            <a:r>
              <a:rPr lang="en-US" dirty="0"/>
              <a:t>Prior to this study academics had little detailed evidence to provide regulators and standard setters about the current environment</a:t>
            </a:r>
          </a:p>
          <a:p>
            <a:pPr lvl="1"/>
            <a:r>
              <a:rPr lang="en-US" dirty="0"/>
              <a:t>Bentley et al. </a:t>
            </a:r>
            <a:r>
              <a:rPr lang="en-US" dirty="0" smtClean="0"/>
              <a:t>(JAR 2018); </a:t>
            </a:r>
            <a:r>
              <a:rPr lang="en-US" dirty="0"/>
              <a:t>Whipple </a:t>
            </a:r>
            <a:r>
              <a:rPr lang="en-US" dirty="0" smtClean="0"/>
              <a:t>(WP 2016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smtClean="0"/>
              <a:t>Need a </a:t>
            </a:r>
            <a:r>
              <a:rPr lang="en-US" dirty="0"/>
              <a:t>better grasp of the details and firms’ reporting consistency and comparability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27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2352" y="1787556"/>
            <a:ext cx="8190053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WHY HAS THE QUALITY OF NON-GAAP REPORTING IMPROVED?</a:t>
            </a:r>
          </a:p>
          <a:p>
            <a:r>
              <a:rPr lang="en-US" dirty="0" smtClean="0"/>
              <a:t>Prior</a:t>
            </a:r>
            <a:r>
              <a:rPr lang="en-US" i="1" dirty="0" smtClean="0"/>
              <a:t> JAR</a:t>
            </a:r>
            <a:r>
              <a:rPr lang="en-US" dirty="0" smtClean="0"/>
              <a:t> </a:t>
            </a:r>
            <a:r>
              <a:rPr lang="en-US" dirty="0" smtClean="0"/>
              <a:t>Conference:</a:t>
            </a:r>
          </a:p>
          <a:p>
            <a:pPr lvl="1"/>
            <a:r>
              <a:rPr lang="en-US" dirty="0" smtClean="0"/>
              <a:t>The Role of Gatekeepers in Accounting</a:t>
            </a:r>
          </a:p>
          <a:p>
            <a:r>
              <a:rPr lang="en-US" dirty="0" smtClean="0"/>
              <a:t>We have extensive research on how various “gatekeepers” serve as monitoring or disciplining forces that ensure high quality non-GAAP reporting!</a:t>
            </a:r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28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379" y="634425"/>
            <a:ext cx="7827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i="1" dirty="0" smtClean="0">
                <a:solidFill>
                  <a:srgbClr val="C00000"/>
                </a:solidFill>
              </a:rPr>
              <a:t>The Role of Auditing in Non-GAAP Reporting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5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2352" y="1787556"/>
            <a:ext cx="8190053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Disciplining Mechanisms:</a:t>
            </a:r>
          </a:p>
          <a:p>
            <a:pPr lvl="1"/>
            <a:r>
              <a:rPr lang="en-US" dirty="0" smtClean="0"/>
              <a:t>Regulation</a:t>
            </a:r>
          </a:p>
          <a:p>
            <a:pPr lvl="1"/>
            <a:r>
              <a:rPr lang="en-US" dirty="0" smtClean="0"/>
              <a:t>Analysts</a:t>
            </a:r>
          </a:p>
          <a:p>
            <a:pPr lvl="1"/>
            <a:r>
              <a:rPr lang="en-US" dirty="0" smtClean="0"/>
              <a:t>Creditors</a:t>
            </a:r>
          </a:p>
          <a:p>
            <a:pPr lvl="1"/>
            <a:r>
              <a:rPr lang="en-US" dirty="0"/>
              <a:t>Short Sellers</a:t>
            </a:r>
          </a:p>
          <a:p>
            <a:pPr lvl="1"/>
            <a:r>
              <a:rPr lang="en-US" dirty="0" smtClean="0"/>
              <a:t>Compensation Committees</a:t>
            </a:r>
          </a:p>
          <a:p>
            <a:pPr lvl="1"/>
            <a:r>
              <a:rPr lang="en-US" dirty="0" smtClean="0"/>
              <a:t>Litigation Risk</a:t>
            </a:r>
          </a:p>
          <a:p>
            <a:pPr lvl="1"/>
            <a:r>
              <a:rPr lang="en-US" dirty="0" smtClean="0"/>
              <a:t>Corporate Governance</a:t>
            </a:r>
          </a:p>
          <a:p>
            <a:r>
              <a:rPr lang="en-US" dirty="0" smtClean="0"/>
              <a:t>Shouldn’t Auditors play a similar role???</a:t>
            </a:r>
          </a:p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29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144" y="3472363"/>
            <a:ext cx="3706452" cy="1861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165" y="1447800"/>
            <a:ext cx="3722494" cy="20238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6379" y="634425"/>
            <a:ext cx="78270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i="1" dirty="0" smtClean="0">
                <a:solidFill>
                  <a:srgbClr val="C00000"/>
                </a:solidFill>
              </a:rPr>
              <a:t>The Role of Auditing in Non-GAAP Reporting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021"/>
            <a:ext cx="6324600" cy="703979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Overview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1366"/>
            <a:ext cx="8686800" cy="5147546"/>
          </a:xfrm>
        </p:spPr>
        <p:txBody>
          <a:bodyPr>
            <a:normAutofit/>
          </a:bodyPr>
          <a:lstStyle/>
          <a:p>
            <a:r>
              <a:rPr lang="en-US" dirty="0" smtClean="0"/>
              <a:t>Regulatory background</a:t>
            </a:r>
          </a:p>
          <a:p>
            <a:r>
              <a:rPr lang="en-US" dirty="0" smtClean="0"/>
              <a:t>Academic research</a:t>
            </a:r>
          </a:p>
          <a:p>
            <a:pPr lvl="1"/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What have we learned?</a:t>
            </a:r>
          </a:p>
          <a:p>
            <a:r>
              <a:rPr lang="en-US" dirty="0" smtClean="0"/>
              <a:t>What’s happening in practice?</a:t>
            </a:r>
          </a:p>
          <a:p>
            <a:r>
              <a:rPr lang="en-US" dirty="0" smtClean="0"/>
              <a:t>Directions for future 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3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95300" y="1295400"/>
            <a:ext cx="10134600" cy="1470025"/>
          </a:xfrm>
        </p:spPr>
        <p:txBody>
          <a:bodyPr>
            <a:noAutofit/>
          </a:bodyPr>
          <a:lstStyle/>
          <a:p>
            <a:pPr algn="ctr"/>
            <a:r>
              <a:rPr lang="en-US" altLang="zh-CN" sz="3153" b="1" dirty="0">
                <a:latin typeface="Garamond"/>
                <a:cs typeface="Garamond"/>
              </a:rPr>
              <a:t>Analysts’ Role in Monitoring non-GAAP Reporting: Evidence from a Natural Experiment</a:t>
            </a:r>
            <a:endParaRPr lang="en-US" altLang="zh-CN" sz="3153" dirty="0">
              <a:latin typeface="+mn-lt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3200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latin typeface="Garamond" panose="02020404030301010803" pitchFamily="18" charset="0"/>
              </a:rPr>
              <a:t>Ted Christensen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University of Georgia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latin typeface="Garamond" panose="02020404030301010803" pitchFamily="18" charset="0"/>
              </a:rPr>
              <a:t>Enrique Gomez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University of Georgia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latin typeface="Garamond" panose="02020404030301010803" pitchFamily="18" charset="0"/>
              </a:rPr>
              <a:t>Matthew Ma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Southern Methodist University</a:t>
            </a:r>
          </a:p>
          <a:p>
            <a:pPr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latin typeface="Garamond" panose="02020404030301010803" pitchFamily="18" charset="0"/>
              </a:rPr>
              <a:t>Jing Pan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200" i="1" dirty="0">
                <a:solidFill>
                  <a:schemeClr val="tx1"/>
                </a:solidFill>
                <a:latin typeface="Garamond" panose="02020404030301010803" pitchFamily="18" charset="0"/>
              </a:rPr>
              <a:t>Southern Methodist University</a:t>
            </a:r>
          </a:p>
          <a:p>
            <a:endParaRPr lang="en-US" sz="1800" dirty="0">
              <a:solidFill>
                <a:schemeClr val="tx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3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9" y="381000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Overview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29" y="1600200"/>
            <a:ext cx="9064171" cy="1996282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50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RQ: How do analysts influence non-GAAP reporting?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Exploit exogenous reductions in analyst 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Examine </a:t>
            </a:r>
            <a:r>
              <a:rPr lang="en-US" altLang="zh-CN" u="sng" dirty="0">
                <a:latin typeface="Garamond" charset="0"/>
                <a:ea typeface="Garamond" charset="0"/>
                <a:cs typeface="Garamond" charset="0"/>
              </a:rPr>
              <a:t>likelihood</a:t>
            </a:r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 and </a:t>
            </a:r>
            <a:r>
              <a:rPr lang="en-US" altLang="zh-CN" u="sng" dirty="0">
                <a:latin typeface="Garamond" charset="0"/>
                <a:ea typeface="Garamond" charset="0"/>
                <a:cs typeface="Garamond" charset="0"/>
              </a:rPr>
              <a:t>quality</a:t>
            </a:r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of non-GAAP disclosures</a:t>
            </a:r>
            <a:endParaRPr lang="en-US" altLang="zh-CN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Overview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B050A-D515-46E9-8622-7286629AB715}"/>
              </a:ext>
            </a:extLst>
          </p:cNvPr>
          <p:cNvSpPr/>
          <p:nvPr/>
        </p:nvSpPr>
        <p:spPr>
          <a:xfrm>
            <a:off x="381000" y="1295400"/>
            <a:ext cx="86106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Garamond" charset="0"/>
              </a:rPr>
              <a:t>After reductions in analyst coverage: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700" dirty="0">
                <a:latin typeface="Garamond" charset="0"/>
                <a:ea typeface="Garamond" charset="0"/>
                <a:cs typeface="Garamond" charset="0"/>
              </a:rPr>
              <a:t>Firms are </a:t>
            </a:r>
            <a:r>
              <a:rPr lang="en-US" altLang="zh-CN" sz="2700" b="1" i="1" dirty="0">
                <a:latin typeface="Garamond" charset="0"/>
                <a:ea typeface="Garamond" charset="0"/>
                <a:cs typeface="Garamond" charset="0"/>
              </a:rPr>
              <a:t>more likely </a:t>
            </a:r>
            <a:r>
              <a:rPr lang="en-US" altLang="zh-CN" sz="2700" dirty="0">
                <a:latin typeface="Garamond" charset="0"/>
                <a:ea typeface="Garamond" charset="0"/>
                <a:cs typeface="Garamond" charset="0"/>
              </a:rPr>
              <a:t>to report non-GAAP earnings.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700" dirty="0">
                <a:latin typeface="Garamond" charset="0"/>
                <a:ea typeface="Garamond" charset="0"/>
                <a:cs typeface="Garamond" charset="0"/>
              </a:rPr>
              <a:t>However, those that do provide them report </a:t>
            </a: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           </a:t>
            </a:r>
            <a:r>
              <a:rPr lang="en-US" altLang="zh-CN" sz="2700" b="1" i="1" dirty="0" smtClean="0">
                <a:latin typeface="Garamond" charset="0"/>
                <a:ea typeface="Garamond" charset="0"/>
                <a:cs typeface="Garamond" charset="0"/>
              </a:rPr>
              <a:t>lower </a:t>
            </a:r>
            <a:r>
              <a:rPr lang="en-US" altLang="zh-CN" sz="2700" b="1" i="1" dirty="0">
                <a:latin typeface="Garamond" charset="0"/>
                <a:ea typeface="Garamond" charset="0"/>
                <a:cs typeface="Garamond" charset="0"/>
              </a:rPr>
              <a:t>quality</a:t>
            </a:r>
            <a:r>
              <a:rPr lang="en-US" altLang="zh-CN" sz="2700" dirty="0">
                <a:latin typeface="Garamond" charset="0"/>
                <a:ea typeface="Garamond" charset="0"/>
                <a:cs typeface="Garamond" charset="0"/>
              </a:rPr>
              <a:t> non-GAAP metrics (on average).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700" dirty="0">
                <a:latin typeface="Garamond" charset="0"/>
                <a:ea typeface="Garamond" charset="0"/>
                <a:cs typeface="Garamond" charset="0"/>
              </a:rPr>
              <a:t>Results are stronger for </a:t>
            </a: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firms: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with </a:t>
            </a:r>
            <a:r>
              <a:rPr lang="en-US" altLang="zh-CN" sz="2700" dirty="0">
                <a:latin typeface="Garamond" charset="0"/>
                <a:ea typeface="Garamond" charset="0"/>
                <a:cs typeface="Garamond" charset="0"/>
              </a:rPr>
              <a:t>lower analyst </a:t>
            </a: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coverage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that </a:t>
            </a:r>
            <a:r>
              <a:rPr lang="en-US" altLang="zh-CN" sz="2700" dirty="0">
                <a:latin typeface="Garamond" charset="0"/>
                <a:ea typeface="Garamond" charset="0"/>
                <a:cs typeface="Garamond" charset="0"/>
              </a:rPr>
              <a:t>lose analysts with higher industry </a:t>
            </a: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expertise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with </a:t>
            </a:r>
            <a:r>
              <a:rPr lang="en-US" altLang="zh-CN" sz="2700" dirty="0">
                <a:latin typeface="Garamond" charset="0"/>
                <a:ea typeface="Garamond" charset="0"/>
                <a:cs typeface="Garamond" charset="0"/>
              </a:rPr>
              <a:t>lower board </a:t>
            </a: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independence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lower </a:t>
            </a:r>
            <a:r>
              <a:rPr lang="en-US" altLang="zh-CN" sz="2700" dirty="0">
                <a:latin typeface="Garamond" charset="0"/>
                <a:ea typeface="Garamond" charset="0"/>
                <a:cs typeface="Garamond" charset="0"/>
              </a:rPr>
              <a:t>auditor </a:t>
            </a: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tenure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higher </a:t>
            </a:r>
            <a:r>
              <a:rPr lang="en-US" altLang="zh-CN" sz="2700" dirty="0">
                <a:latin typeface="Garamond" charset="0"/>
                <a:ea typeface="Garamond" charset="0"/>
                <a:cs typeface="Garamond" charset="0"/>
              </a:rPr>
              <a:t>past earnings </a:t>
            </a:r>
            <a:r>
              <a:rPr lang="en-US" altLang="zh-CN" sz="2700" dirty="0" smtClean="0">
                <a:latin typeface="Garamond" charset="0"/>
                <a:ea typeface="Garamond" charset="0"/>
                <a:cs typeface="Garamond" charset="0"/>
              </a:rPr>
              <a:t>management</a:t>
            </a:r>
            <a:endParaRPr lang="en-US" altLang="zh-CN" sz="27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2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Motivation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754563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00" dirty="0">
              <a:latin typeface="Garamond" charset="0"/>
              <a:ea typeface="Garamond" charset="0"/>
              <a:cs typeface="Garamond" charset="0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</p:txBody>
      </p:sp>
      <p:sp>
        <p:nvSpPr>
          <p:cNvPr id="9" name="文本框 6"/>
          <p:cNvSpPr txBox="1"/>
          <p:nvPr/>
        </p:nvSpPr>
        <p:spPr>
          <a:xfrm>
            <a:off x="447675" y="5587445"/>
            <a:ext cx="3060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latin typeface="Garamond" charset="0"/>
                <a:ea typeface="Garamond" charset="0"/>
                <a:cs typeface="Garamond" charset="0"/>
              </a:rPr>
              <a:t>Source:</a:t>
            </a:r>
            <a:r>
              <a:rPr kumimoji="1" lang="zh-CN" alt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kumimoji="1" lang="en-US" altLang="zh-CN" dirty="0">
                <a:latin typeface="Garamond" charset="0"/>
                <a:ea typeface="Garamond" charset="0"/>
                <a:cs typeface="Garamond" charset="0"/>
              </a:rPr>
              <a:t>Ernst and Young (2017</a:t>
            </a:r>
            <a:r>
              <a:rPr kumimoji="1" lang="en-US" altLang="zh-CN" i="1" dirty="0">
                <a:latin typeface="Garamond" charset="0"/>
                <a:ea typeface="Garamond" charset="0"/>
                <a:cs typeface="Garamond" charset="0"/>
              </a:rPr>
              <a:t>)</a:t>
            </a:r>
            <a:endParaRPr kumimoji="1" lang="zh-CN" altLang="en-US" i="1" dirty="0">
              <a:latin typeface="Garamond" charset="0"/>
              <a:ea typeface="Garamond" charset="0"/>
              <a:cs typeface="Garamon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8C08C3-1F76-4973-9925-236BD388B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52524"/>
            <a:ext cx="8494791" cy="429204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85775" y="2362200"/>
            <a:ext cx="8296275" cy="304800"/>
          </a:xfrm>
          <a:prstGeom prst="round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1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Managers’ Incentives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754563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50" dirty="0">
              <a:latin typeface="Garamond" charset="0"/>
              <a:ea typeface="Garamond" charset="0"/>
              <a:cs typeface="Garamond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Garamond" charset="0"/>
                <a:ea typeface="Garamond" charset="0"/>
                <a:cs typeface="Garamond" charset="0"/>
              </a:rPr>
              <a:t>Informative</a:t>
            </a:r>
            <a:endParaRPr lang="en-US" altLang="zh-CN" sz="2400" dirty="0">
              <a:latin typeface="Garamond"/>
              <a:cs typeface="Garamond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>
                <a:latin typeface="Garamond"/>
                <a:cs typeface="Garamond"/>
              </a:rPr>
              <a:t>When GAAP earnings are </a:t>
            </a:r>
            <a:r>
              <a:rPr lang="en-US" altLang="zh-CN" dirty="0" smtClean="0">
                <a:latin typeface="Garamond"/>
                <a:cs typeface="Garamond"/>
              </a:rPr>
              <a:t>noisy, </a:t>
            </a:r>
            <a:r>
              <a:rPr lang="en-US" altLang="zh-CN" dirty="0">
                <a:latin typeface="Garamond"/>
                <a:cs typeface="Garamond"/>
              </a:rPr>
              <a:t>managers can </a:t>
            </a:r>
            <a:r>
              <a:rPr lang="en-US" altLang="zh-CN" dirty="0" smtClean="0">
                <a:latin typeface="Garamond"/>
                <a:cs typeface="Garamond"/>
              </a:rPr>
              <a:t>provide a </a:t>
            </a:r>
            <a:r>
              <a:rPr lang="en-US" altLang="zh-CN" dirty="0">
                <a:latin typeface="Garamond"/>
                <a:cs typeface="Garamond"/>
              </a:rPr>
              <a:t>clearer </a:t>
            </a:r>
            <a:r>
              <a:rPr lang="en-US" altLang="zh-CN" dirty="0" smtClean="0">
                <a:latin typeface="Garamond"/>
                <a:cs typeface="Garamond"/>
              </a:rPr>
              <a:t>non-GAAP signal </a:t>
            </a:r>
            <a:r>
              <a:rPr lang="en-US" altLang="zh-CN" dirty="0">
                <a:latin typeface="Garamond"/>
                <a:cs typeface="Garamond"/>
              </a:rPr>
              <a:t>(Black et al. 2017; </a:t>
            </a:r>
            <a:r>
              <a:rPr lang="en-US" altLang="zh-CN" dirty="0" err="1">
                <a:latin typeface="Garamond"/>
                <a:cs typeface="Garamond"/>
              </a:rPr>
              <a:t>Entwistle</a:t>
            </a:r>
            <a:r>
              <a:rPr lang="en-US" altLang="zh-CN" dirty="0">
                <a:latin typeface="Garamond"/>
                <a:cs typeface="Garamond"/>
              </a:rPr>
              <a:t> et al. 2005; Kyung et al. 2016)</a:t>
            </a: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marL="457200" lvl="1" indent="0">
              <a:buNone/>
            </a:pPr>
            <a:endParaRPr lang="en-US" altLang="zh-CN" sz="2400" i="1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2CA701-A4AE-4325-BF84-5BD40B0E18D6}"/>
              </a:ext>
            </a:extLst>
          </p:cNvPr>
          <p:cNvSpPr/>
          <p:nvPr/>
        </p:nvSpPr>
        <p:spPr>
          <a:xfrm>
            <a:off x="381000" y="3650794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zh-CN" sz="3200" dirty="0">
                <a:latin typeface="Garamond" charset="0"/>
              </a:rPr>
              <a:t>Opportunistic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Garamond" charset="0"/>
              </a:rPr>
              <a:t>There may be situations in which managers are motivated to </a:t>
            </a:r>
            <a:r>
              <a:rPr lang="en-US" altLang="zh-CN" sz="2800" dirty="0" smtClean="0">
                <a:latin typeface="Garamond" charset="0"/>
              </a:rPr>
              <a:t>inflate perceptions of (overstate) operating performance (Black </a:t>
            </a:r>
            <a:r>
              <a:rPr lang="en-US" altLang="zh-CN" sz="2800" dirty="0">
                <a:latin typeface="Garamond" charset="0"/>
              </a:rPr>
              <a:t>et al. 2017; Doyle et al. 2003; Landsman et al. 2007)</a:t>
            </a:r>
          </a:p>
        </p:txBody>
      </p:sp>
    </p:spTree>
    <p:extLst>
      <p:ext uri="{BB962C8B-B14F-4D97-AF65-F5344CB8AC3E}">
        <p14:creationId xmlns:p14="http://schemas.microsoft.com/office/powerpoint/2010/main" val="244613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Background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754563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altLang="zh-CN" sz="2800" dirty="0">
                <a:latin typeface="Garamond"/>
                <a:cs typeface="Garamond"/>
              </a:rPr>
              <a:t>Monitoring </a:t>
            </a:r>
            <a:r>
              <a:rPr lang="en-US" altLang="zh-CN" sz="2800" dirty="0" smtClean="0">
                <a:latin typeface="Garamond"/>
                <a:cs typeface="Garamond"/>
              </a:rPr>
              <a:t>(or constraining) </a:t>
            </a:r>
            <a:r>
              <a:rPr lang="en-US" altLang="zh-CN" sz="2800" dirty="0">
                <a:latin typeface="Garamond"/>
                <a:cs typeface="Garamond"/>
              </a:rPr>
              <a:t>non-GAAP disclosures</a:t>
            </a:r>
            <a:endParaRPr lang="en-US" sz="2800" dirty="0"/>
          </a:p>
          <a:p>
            <a:pPr lvl="1"/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Other mechanisms in </a:t>
            </a:r>
            <a:r>
              <a:rPr lang="en-US" altLang="zh-CN" dirty="0" smtClean="0">
                <a:latin typeface="Garamond" charset="0"/>
                <a:ea typeface="Garamond" charset="0"/>
                <a:cs typeface="Garamond" charset="0"/>
              </a:rPr>
              <a:t>prior research:</a:t>
            </a:r>
            <a:endParaRPr lang="en-US" altLang="zh-CN" dirty="0">
              <a:latin typeface="Garamond" charset="0"/>
              <a:ea typeface="Garamond" charset="0"/>
              <a:cs typeface="Garamond" charset="0"/>
            </a:endParaRPr>
          </a:p>
          <a:p>
            <a:pPr lvl="2"/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Board independence (Frankel, </a:t>
            </a:r>
            <a:r>
              <a:rPr lang="en-US" altLang="zh-CN" sz="2800" dirty="0" err="1">
                <a:latin typeface="Garamond" charset="0"/>
                <a:ea typeface="Garamond" charset="0"/>
                <a:cs typeface="Garamond" charset="0"/>
              </a:rPr>
              <a:t>McVay</a:t>
            </a:r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, and Soliman 2011)</a:t>
            </a:r>
          </a:p>
          <a:p>
            <a:pPr lvl="2"/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Creditors (Christensen et al. 2017)</a:t>
            </a:r>
          </a:p>
          <a:p>
            <a:pPr lvl="2"/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Litigation Risk (</a:t>
            </a:r>
            <a:r>
              <a:rPr lang="en-US" altLang="zh-CN" sz="2800" dirty="0" err="1">
                <a:latin typeface="Garamond" charset="0"/>
                <a:ea typeface="Garamond" charset="0"/>
                <a:cs typeface="Garamond" charset="0"/>
              </a:rPr>
              <a:t>Cazier</a:t>
            </a:r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, Christensen, Merkley, and </a:t>
            </a:r>
            <a:r>
              <a:rPr lang="en-US" altLang="zh-CN" sz="2800" dirty="0" err="1">
                <a:latin typeface="Garamond" charset="0"/>
                <a:ea typeface="Garamond" charset="0"/>
                <a:cs typeface="Garamond" charset="0"/>
              </a:rPr>
              <a:t>Treu</a:t>
            </a:r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 (2017)</a:t>
            </a:r>
          </a:p>
          <a:p>
            <a:pPr lvl="2"/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Auditors (Chen, Krishnan, &amp; </a:t>
            </a:r>
            <a:r>
              <a:rPr lang="en-US" altLang="zh-CN" sz="2800" dirty="0" err="1">
                <a:latin typeface="Garamond" charset="0"/>
                <a:ea typeface="Garamond" charset="0"/>
                <a:cs typeface="Garamond" charset="0"/>
              </a:rPr>
              <a:t>Pevzner</a:t>
            </a:r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 2012)</a:t>
            </a:r>
          </a:p>
          <a:p>
            <a:pPr lvl="2"/>
            <a:endParaRPr lang="en-US" altLang="zh-CN" sz="1800" dirty="0">
              <a:latin typeface="Garamond" charset="0"/>
              <a:ea typeface="Garamond" charset="0"/>
              <a:cs typeface="Garamond" charset="0"/>
            </a:endParaRPr>
          </a:p>
          <a:p>
            <a:pPr lvl="2"/>
            <a:endParaRPr lang="en-US" altLang="zh-CN" sz="16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4C85F-11BA-4A36-8365-74F22F28BA2E}"/>
              </a:ext>
            </a:extLst>
          </p:cNvPr>
          <p:cNvSpPr/>
          <p:nvPr/>
        </p:nvSpPr>
        <p:spPr>
          <a:xfrm>
            <a:off x="762000" y="5536915"/>
            <a:ext cx="8078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Analysts (Bentley et al. 2018, Black et al. 2018)?</a:t>
            </a:r>
            <a:endParaRPr lang="en-US" altLang="zh-CN" sz="2800" b="1" dirty="0">
              <a:solidFill>
                <a:srgbClr val="C00000"/>
              </a:solidFill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01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Garamond" charset="0"/>
                <a:ea typeface="Garamond" charset="0"/>
                <a:cs typeface="Garamond" charset="0"/>
              </a:rPr>
              <a:t>Analysts’ Monitoring Role</a:t>
            </a:r>
            <a:endParaRPr lang="en-US" sz="36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7024"/>
            <a:ext cx="8382000" cy="2121976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Analysts ‘overseeing’ firm activities increases the breadth of information dissemination, which in turn lowers the cost of monitoring for investors and other stakeholders (Jensen and </a:t>
            </a:r>
            <a:r>
              <a:rPr lang="en-US" altLang="zh-CN" sz="2800" dirty="0" err="1">
                <a:latin typeface="Garamond" charset="0"/>
                <a:ea typeface="Garamond" charset="0"/>
                <a:cs typeface="Garamond" charset="0"/>
              </a:rPr>
              <a:t>Meckling</a:t>
            </a:r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 1976).</a:t>
            </a:r>
          </a:p>
          <a:p>
            <a:endParaRPr lang="en-US" altLang="zh-CN" sz="2800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US" altLang="zh-CN" sz="2800" dirty="0">
              <a:latin typeface="Garamond" charset="0"/>
              <a:ea typeface="Garamond" charset="0"/>
              <a:cs typeface="Garamond" charset="0"/>
            </a:endParaRPr>
          </a:p>
          <a:p>
            <a:pPr marL="57150" indent="0" algn="dist">
              <a:buNone/>
            </a:pPr>
            <a:endParaRPr lang="en-US" sz="1100" dirty="0">
              <a:latin typeface="Garamond" charset="0"/>
              <a:ea typeface="Garamond" charset="0"/>
              <a:cs typeface="Garamond" charset="0"/>
            </a:endParaRPr>
          </a:p>
          <a:p>
            <a:endParaRPr lang="en-US" altLang="zh-CN" sz="24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D4B02B-CF05-4C43-A232-77ABAAB84742}"/>
              </a:ext>
            </a:extLst>
          </p:cNvPr>
          <p:cNvSpPr/>
          <p:nvPr/>
        </p:nvSpPr>
        <p:spPr>
          <a:xfrm>
            <a:off x="304800" y="3429000"/>
            <a:ext cx="7696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Track firm disclosures and question non-GAAP reporting during conference calls (Black et al. 2018).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4F39D-A4F9-451F-9249-F4036D3A017B}"/>
              </a:ext>
            </a:extLst>
          </p:cNvPr>
          <p:cNvSpPr/>
          <p:nvPr/>
        </p:nvSpPr>
        <p:spPr>
          <a:xfrm>
            <a:off x="228600" y="4876800"/>
            <a:ext cx="8915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Analysts also provide non-GAAP numbers that investors can use to compare to manager </a:t>
            </a:r>
            <a:r>
              <a:rPr lang="en-US" altLang="zh-CN" sz="2800" dirty="0" smtClean="0">
                <a:latin typeface="Garamond" charset="0"/>
                <a:ea typeface="Garamond" charset="0"/>
                <a:cs typeface="Garamond" charset="0"/>
              </a:rPr>
              <a:t>numbers (Bentley et al. 2018).</a:t>
            </a:r>
            <a:endParaRPr lang="en-US" altLang="zh-CN" sz="28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70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charset="0"/>
                <a:ea typeface="Garamond" charset="0"/>
                <a:cs typeface="Garamond" charset="0"/>
              </a:rPr>
              <a:t>Big Picture: Figure 1, Panel 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9" y="3505200"/>
            <a:ext cx="7010399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769459" cy="48773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649A23C-1F72-6842-9389-50CFE86F037F}"/>
              </a:ext>
            </a:extLst>
          </p:cNvPr>
          <p:cNvSpPr/>
          <p:nvPr/>
        </p:nvSpPr>
        <p:spPr>
          <a:xfrm>
            <a:off x="5562600" y="3505200"/>
            <a:ext cx="33528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5D7CA0-B0D5-4197-BAA7-BC980E37DE7A}"/>
              </a:ext>
            </a:extLst>
          </p:cNvPr>
          <p:cNvSpPr/>
          <p:nvPr/>
        </p:nvSpPr>
        <p:spPr>
          <a:xfrm>
            <a:off x="3505200" y="3056057"/>
            <a:ext cx="2476498" cy="1334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2590EE-98F6-4930-B6FB-17508AAF75C5}"/>
              </a:ext>
            </a:extLst>
          </p:cNvPr>
          <p:cNvSpPr/>
          <p:nvPr/>
        </p:nvSpPr>
        <p:spPr>
          <a:xfrm>
            <a:off x="3505200" y="4839203"/>
            <a:ext cx="2133601" cy="1409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8068B-6C0A-49D1-9815-0644EA9C6F66}"/>
              </a:ext>
            </a:extLst>
          </p:cNvPr>
          <p:cNvSpPr/>
          <p:nvPr/>
        </p:nvSpPr>
        <p:spPr>
          <a:xfrm>
            <a:off x="2667000" y="3657600"/>
            <a:ext cx="838200" cy="2171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2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287" y="198438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charset="0"/>
                <a:ea typeface="Garamond" charset="0"/>
                <a:cs typeface="Garamond" charset="0"/>
              </a:rPr>
              <a:t>Big Picture: Figure 1, Panel 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9" y="3505200"/>
            <a:ext cx="7010399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4897"/>
            <a:ext cx="8763000" cy="48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8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09" y="609600"/>
            <a:ext cx="8635055" cy="944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The Likelihood of Disclosing Non-GAAP Earnings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970475F-025A-2A4E-9B73-3ABB63E8796F}"/>
              </a:ext>
            </a:extLst>
          </p:cNvPr>
          <p:cNvSpPr txBox="1">
            <a:spLocks/>
          </p:cNvSpPr>
          <p:nvPr/>
        </p:nvSpPr>
        <p:spPr>
          <a:xfrm>
            <a:off x="228600" y="2138363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>
                <a:latin typeface="Garamond" charset="0"/>
              </a:rPr>
              <a:t>Hypothesis 1: </a:t>
            </a:r>
            <a:r>
              <a:rPr lang="en-US" sz="2400" dirty="0">
                <a:latin typeface="Garamond" charset="0"/>
              </a:rPr>
              <a:t>The likelihood that managers will voluntarily disclose non-GAAP performance metrics increases following analyst coverage terminations.</a:t>
            </a:r>
          </a:p>
        </p:txBody>
      </p:sp>
    </p:spTree>
    <p:extLst>
      <p:ext uri="{BB962C8B-B14F-4D97-AF65-F5344CB8AC3E}">
        <p14:creationId xmlns:p14="http://schemas.microsoft.com/office/powerpoint/2010/main" val="94203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672" y="713127"/>
            <a:ext cx="8531352" cy="582273"/>
          </a:xfrm>
        </p:spPr>
        <p:txBody>
          <a:bodyPr>
            <a:noAutofit/>
          </a:bodyPr>
          <a:lstStyle/>
          <a:p>
            <a:r>
              <a:rPr lang="en-US" sz="3400" dirty="0" smtClean="0">
                <a:solidFill>
                  <a:srgbClr val="C00000"/>
                </a:solidFill>
              </a:rPr>
              <a:t>U.S. </a:t>
            </a:r>
            <a:r>
              <a:rPr lang="en-US" sz="3400" dirty="0">
                <a:solidFill>
                  <a:srgbClr val="C00000"/>
                </a:solidFill>
              </a:rPr>
              <a:t>Regulatory and Standard Setting Events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2648" y="1226327"/>
            <a:ext cx="8153400" cy="5474724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4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/>
          </p:nvPr>
        </p:nvGraphicFramePr>
        <p:xfrm>
          <a:off x="629966" y="1292770"/>
          <a:ext cx="7850980" cy="509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540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aramond" charset="0"/>
                <a:ea typeface="Garamond" charset="0"/>
                <a:cs typeface="Garamond" charset="0"/>
              </a:rPr>
              <a:t>Big Picture: Figure 1, Panel B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2999" y="3505200"/>
            <a:ext cx="7010399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8763000" cy="40394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E31E81-EC1F-4969-BAF5-58A2E7A9760A}"/>
              </a:ext>
            </a:extLst>
          </p:cNvPr>
          <p:cNvSpPr txBox="1">
            <a:spLocks/>
          </p:cNvSpPr>
          <p:nvPr/>
        </p:nvSpPr>
        <p:spPr>
          <a:xfrm>
            <a:off x="6629397" y="3132138"/>
            <a:ext cx="2209803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Information Motive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716472-B8D8-4680-B1EE-9CFB3ED41C80}"/>
              </a:ext>
            </a:extLst>
          </p:cNvPr>
          <p:cNvSpPr txBox="1">
            <a:spLocks/>
          </p:cNvSpPr>
          <p:nvPr/>
        </p:nvSpPr>
        <p:spPr>
          <a:xfrm>
            <a:off x="6570751" y="5130197"/>
            <a:ext cx="2420849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>
                <a:solidFill>
                  <a:srgbClr val="C00000"/>
                </a:solidFill>
                <a:latin typeface="Garamond" charset="0"/>
                <a:ea typeface="Garamond" charset="0"/>
                <a:cs typeface="Garamond" charset="0"/>
              </a:rPr>
              <a:t>Opportunistic Motive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20899F-C1A9-41BB-AFF8-DC1C42027383}"/>
              </a:ext>
            </a:extLst>
          </p:cNvPr>
          <p:cNvSpPr/>
          <p:nvPr/>
        </p:nvSpPr>
        <p:spPr>
          <a:xfrm>
            <a:off x="5791200" y="4252212"/>
            <a:ext cx="3048000" cy="191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FD93B0-2BA1-4ECF-AF4F-ED844496C07A}"/>
              </a:ext>
            </a:extLst>
          </p:cNvPr>
          <p:cNvSpPr/>
          <p:nvPr/>
        </p:nvSpPr>
        <p:spPr>
          <a:xfrm>
            <a:off x="5715000" y="1966212"/>
            <a:ext cx="3276600" cy="1912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4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10439400" cy="1173162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Garamond" charset="0"/>
                <a:ea typeface="Garamond" charset="0"/>
                <a:cs typeface="Garamond" charset="0"/>
              </a:rPr>
              <a:t>The Quality </a:t>
            </a:r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of</a:t>
            </a:r>
            <a:r>
              <a:rPr lang="en-US" sz="2900" dirty="0">
                <a:latin typeface="Garamond" charset="0"/>
                <a:ea typeface="Garamond" charset="0"/>
                <a:cs typeface="Garamond" charset="0"/>
              </a:rPr>
              <a:t> Non-GAAP Disclosures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B55E68A-3875-A045-9713-C8D24EE2F1EC}"/>
              </a:ext>
            </a:extLst>
          </p:cNvPr>
          <p:cNvSpPr txBox="1">
            <a:spLocks/>
          </p:cNvSpPr>
          <p:nvPr/>
        </p:nvSpPr>
        <p:spPr>
          <a:xfrm>
            <a:off x="275262" y="1905000"/>
            <a:ext cx="8593476" cy="5197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>
                <a:latin typeface="Garamond" charset="0"/>
              </a:rPr>
              <a:t>Hypothesis 2: </a:t>
            </a:r>
            <a:r>
              <a:rPr lang="en-US" sz="2400" dirty="0">
                <a:latin typeface="Garamond" charset="0"/>
              </a:rPr>
              <a:t>Non-GAAP reporting quality does not change following exogenous analyst coverage terminations.</a:t>
            </a:r>
            <a:endParaRPr lang="en-US" sz="2400" dirty="0"/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21194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Coverage Terminations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4679"/>
            <a:ext cx="8382000" cy="4754563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800" dirty="0">
                <a:latin typeface="Garamond" charset="0"/>
                <a:ea typeface="Garamond" charset="0"/>
                <a:cs typeface="Garamond" charset="0"/>
              </a:rPr>
              <a:t>List of mergers and closures from Hong &amp; </a:t>
            </a:r>
            <a:r>
              <a:rPr lang="en-US" sz="2800" dirty="0" err="1">
                <a:latin typeface="Garamond" charset="0"/>
                <a:ea typeface="Garamond" charset="0"/>
                <a:cs typeface="Garamond" charset="0"/>
              </a:rPr>
              <a:t>Kacperzyk</a:t>
            </a:r>
            <a:r>
              <a:rPr lang="en-US" sz="2800" dirty="0">
                <a:latin typeface="Garamond" charset="0"/>
                <a:ea typeface="Garamond" charset="0"/>
                <a:cs typeface="Garamond" charset="0"/>
              </a:rPr>
              <a:t> (2010), Kelly &amp; </a:t>
            </a:r>
            <a:r>
              <a:rPr lang="en-US" sz="2800" dirty="0" err="1">
                <a:latin typeface="Garamond" charset="0"/>
                <a:ea typeface="Garamond" charset="0"/>
                <a:cs typeface="Garamond" charset="0"/>
              </a:rPr>
              <a:t>Ljungqvist</a:t>
            </a:r>
            <a:r>
              <a:rPr lang="en-US" sz="2800" dirty="0">
                <a:latin typeface="Garamond" charset="0"/>
                <a:ea typeface="Garamond" charset="0"/>
                <a:cs typeface="Garamond" charset="0"/>
              </a:rPr>
              <a:t> (2012).</a:t>
            </a:r>
          </a:p>
          <a:p>
            <a:r>
              <a:rPr lang="en-US" sz="2800" dirty="0">
                <a:latin typeface="Garamond" charset="0"/>
                <a:ea typeface="Garamond" charset="0"/>
                <a:cs typeface="Garamond" charset="0"/>
              </a:rPr>
              <a:t>Supplemented our list of mergers and closures with 20 extra events from  Chen, Chiu, and Shevlin (2018).</a:t>
            </a:r>
          </a:p>
          <a:p>
            <a:r>
              <a:rPr lang="en-US" sz="2800" dirty="0">
                <a:latin typeface="Garamond" charset="0"/>
                <a:ea typeface="Garamond" charset="0"/>
                <a:cs typeface="Garamond" charset="0"/>
              </a:rPr>
              <a:t>Verified broker termination dates in Thomson Reuters, SDC,  PR Newswire, and Business Wire on LexisNexis.</a:t>
            </a:r>
          </a:p>
          <a:p>
            <a:r>
              <a:rPr lang="en-US" sz="2800" dirty="0">
                <a:latin typeface="Garamond" charset="0"/>
                <a:ea typeface="Garamond" charset="0"/>
                <a:cs typeface="Garamond" charset="0"/>
              </a:rPr>
              <a:t>Total of 46 events from January 2003 to December 2012.</a:t>
            </a:r>
          </a:p>
          <a:p>
            <a:endParaRPr lang="en-US" sz="2800" dirty="0">
              <a:latin typeface="Garamond" charset="0"/>
              <a:ea typeface="Garamond" charset="0"/>
              <a:cs typeface="Garamond" charset="0"/>
            </a:endParaRPr>
          </a:p>
          <a:p>
            <a:pPr lvl="1"/>
            <a:endParaRPr lang="en-US" altLang="zh-CN" sz="22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sz="2000" dirty="0">
              <a:latin typeface="Garamond"/>
              <a:cs typeface="Garamond"/>
            </a:endParaRPr>
          </a:p>
          <a:p>
            <a:pPr lvl="1">
              <a:buFont typeface="Wingdings" charset="2"/>
              <a:buChar char="Ø"/>
            </a:pPr>
            <a:endParaRPr lang="en-US" altLang="zh-CN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2"/>
            <a:endParaRPr lang="en-US" altLang="zh-CN" sz="2000" dirty="0">
              <a:latin typeface="Garamond"/>
              <a:cs typeface="Garamond"/>
            </a:endParaRPr>
          </a:p>
        </p:txBody>
      </p:sp>
      <p:sp>
        <p:nvSpPr>
          <p:cNvPr id="4" name="Rectangle 3">
            <a:hlinkClick r:id="" action="ppaction://noaction"/>
          </p:cNvPr>
          <p:cNvSpPr/>
          <p:nvPr/>
        </p:nvSpPr>
        <p:spPr>
          <a:xfrm>
            <a:off x="6705600" y="179388"/>
            <a:ext cx="457200" cy="49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9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657600"/>
            <a:ext cx="6477000" cy="2392363"/>
          </a:xfrm>
        </p:spPr>
        <p:txBody>
          <a:bodyPr>
            <a:noAutofit/>
          </a:bodyPr>
          <a:lstStyle/>
          <a:p>
            <a:pPr lvl="2"/>
            <a:endParaRPr lang="en-US" altLang="zh-CN" sz="2000" dirty="0">
              <a:cs typeface="Arial"/>
            </a:endParaRPr>
          </a:p>
          <a:p>
            <a:pPr marL="457200" lvl="1" indent="0">
              <a:buNone/>
            </a:pPr>
            <a:endParaRPr lang="en-US" altLang="zh-CN" sz="2400" dirty="0">
              <a:cs typeface="Arial"/>
            </a:endParaRPr>
          </a:p>
          <a:p>
            <a:pPr lvl="1"/>
            <a:endParaRPr lang="en-US" altLang="zh-CN" sz="2400" dirty="0">
              <a:cs typeface="Arial"/>
            </a:endParaRPr>
          </a:p>
          <a:p>
            <a:pPr lvl="1"/>
            <a:endParaRPr lang="en-US" altLang="zh-CN" sz="2000" dirty="0">
              <a:latin typeface="+mn-lt"/>
              <a:cs typeface="Arial"/>
            </a:endParaRPr>
          </a:p>
          <a:p>
            <a:pPr lvl="1"/>
            <a:endParaRPr lang="en-US" sz="20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2F8D3B-1E75-9D4F-A63F-F81F8A508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" t="4184" r="747" b="1"/>
          <a:stretch/>
        </p:blipFill>
        <p:spPr>
          <a:xfrm>
            <a:off x="990600" y="1555196"/>
            <a:ext cx="6892901" cy="45315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71221"/>
            <a:ext cx="8229600" cy="5869047"/>
          </a:xfrm>
          <a:prstGeom prst="rect">
            <a:avLst/>
          </a:prstGeom>
        </p:spPr>
      </p:pic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6705600" y="179388"/>
            <a:ext cx="457200" cy="49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583114"/>
            <a:ext cx="4401762" cy="60462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657600"/>
            <a:ext cx="6477000" cy="2392363"/>
          </a:xfrm>
        </p:spPr>
        <p:txBody>
          <a:bodyPr>
            <a:noAutofit/>
          </a:bodyPr>
          <a:lstStyle/>
          <a:p>
            <a:pPr lvl="2"/>
            <a:endParaRPr lang="en-US" altLang="zh-CN" sz="2000" dirty="0">
              <a:cs typeface="Arial"/>
            </a:endParaRPr>
          </a:p>
          <a:p>
            <a:pPr marL="457200" lvl="1" indent="0">
              <a:buNone/>
            </a:pPr>
            <a:endParaRPr lang="en-US" altLang="zh-CN" sz="2400" dirty="0">
              <a:cs typeface="Arial"/>
            </a:endParaRPr>
          </a:p>
          <a:p>
            <a:pPr lvl="1"/>
            <a:endParaRPr lang="en-US" altLang="zh-CN" sz="2400" dirty="0">
              <a:cs typeface="Arial"/>
            </a:endParaRPr>
          </a:p>
          <a:p>
            <a:pPr lvl="1"/>
            <a:endParaRPr lang="en-US" altLang="zh-CN" sz="2000" dirty="0">
              <a:latin typeface="+mn-lt"/>
              <a:cs typeface="Arial"/>
            </a:endParaRPr>
          </a:p>
          <a:p>
            <a:pPr lvl="1"/>
            <a:endParaRPr lang="en-US" sz="20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448072"/>
            <a:ext cx="2920055" cy="3623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203" y="1667492"/>
            <a:ext cx="4389397" cy="29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Coverage Terminations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382000" cy="4754563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dirty="0">
              <a:latin typeface="Garamond" panose="02020404030301010803" pitchFamily="18" charset="0"/>
              <a:ea typeface="Garamond" charset="0"/>
              <a:cs typeface="Garamond" charset="0"/>
            </a:endParaRPr>
          </a:p>
          <a:p>
            <a:r>
              <a:rPr lang="en-US" sz="2800" dirty="0">
                <a:latin typeface="Garamond" panose="02020404030301010803" pitchFamily="18" charset="0"/>
                <a:ea typeface="Garamond" charset="0"/>
                <a:cs typeface="Garamond" charset="0"/>
              </a:rPr>
              <a:t>Endogeneity complicates the examination of analysts’ role.</a:t>
            </a:r>
          </a:p>
          <a:p>
            <a:pPr lvl="1"/>
            <a:r>
              <a:rPr lang="en-US" sz="2400" dirty="0">
                <a:latin typeface="Garamond" panose="02020404030301010803" pitchFamily="18" charset="0"/>
                <a:ea typeface="Garamond" charset="0"/>
                <a:cs typeface="Garamond" charset="0"/>
              </a:rPr>
              <a:t>Analysts tend to cover firms with </a:t>
            </a:r>
            <a:r>
              <a:rPr lang="en-US" sz="2400" dirty="0">
                <a:latin typeface="Garamond" panose="02020404030301010803" pitchFamily="18" charset="0"/>
              </a:rPr>
              <a:t>specific disclosure attributes.</a:t>
            </a:r>
          </a:p>
          <a:p>
            <a:pPr lvl="1"/>
            <a:r>
              <a:rPr lang="en-US" sz="2400" dirty="0">
                <a:latin typeface="Garamond" panose="02020404030301010803" pitchFamily="18" charset="0"/>
              </a:rPr>
              <a:t>Firms change disclosure choices to retain analysts. </a:t>
            </a:r>
            <a:endParaRPr lang="en-US" sz="2400" dirty="0">
              <a:latin typeface="Garamond" panose="02020404030301010803" pitchFamily="18" charset="0"/>
              <a:ea typeface="Garamond" charset="0"/>
              <a:cs typeface="Garamond" charset="0"/>
            </a:endParaRPr>
          </a:p>
          <a:p>
            <a:r>
              <a:rPr lang="en-US" sz="2800" dirty="0">
                <a:latin typeface="Garamond" panose="02020404030301010803" pitchFamily="18" charset="0"/>
                <a:ea typeface="Garamond" charset="0"/>
                <a:cs typeface="Garamond" charset="0"/>
              </a:rPr>
              <a:t>Broker closures or mergers give rise to </a:t>
            </a:r>
            <a:r>
              <a:rPr lang="en-US" sz="2800" dirty="0">
                <a:latin typeface="Garamond" panose="02020404030301010803" pitchFamily="18" charset="0"/>
              </a:rPr>
              <a:t>exogenously terminate analyst coverage</a:t>
            </a:r>
            <a:r>
              <a:rPr lang="en-US" sz="2800" dirty="0">
                <a:latin typeface="Garamond" panose="02020404030301010803" pitchFamily="18" charset="0"/>
                <a:ea typeface="Garamond" charset="0"/>
                <a:cs typeface="Garamond" charset="0"/>
              </a:rPr>
              <a:t>.</a:t>
            </a:r>
          </a:p>
          <a:p>
            <a:endParaRPr lang="en-US" sz="2800" dirty="0">
              <a:latin typeface="Garamond" charset="0"/>
              <a:ea typeface="Garamond" charset="0"/>
              <a:cs typeface="Garamond" charset="0"/>
            </a:endParaRPr>
          </a:p>
          <a:p>
            <a:pPr lvl="1"/>
            <a:endParaRPr lang="en-US" altLang="zh-CN" sz="22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sz="2000" dirty="0">
              <a:latin typeface="Garamond"/>
              <a:cs typeface="Garamond"/>
            </a:endParaRPr>
          </a:p>
          <a:p>
            <a:pPr lvl="1">
              <a:buFont typeface="Wingdings" charset="2"/>
              <a:buChar char="Ø"/>
            </a:pPr>
            <a:endParaRPr lang="en-US" altLang="zh-CN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2"/>
            <a:endParaRPr lang="en-US" altLang="zh-CN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670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Methodology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754563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5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altLang="zh-CN" sz="2800" dirty="0">
                <a:latin typeface="Garamond"/>
                <a:cs typeface="Garamond"/>
              </a:rPr>
              <a:t>Propensity to disclose non-GAAP earnings</a:t>
            </a: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r>
              <a:rPr lang="en-US" altLang="zh-CN" dirty="0">
                <a:latin typeface="Garamond"/>
                <a:cs typeface="Garamond"/>
              </a:rPr>
              <a:t>Control</a:t>
            </a:r>
            <a:r>
              <a:rPr lang="zh-CN" altLang="en-US" dirty="0">
                <a:latin typeface="Garamond"/>
                <a:cs typeface="Garamond"/>
              </a:rPr>
              <a:t> </a:t>
            </a:r>
            <a:r>
              <a:rPr lang="en-US" altLang="zh-CN" dirty="0">
                <a:latin typeface="Garamond"/>
                <a:cs typeface="Garamond"/>
              </a:rPr>
              <a:t>for</a:t>
            </a:r>
            <a:r>
              <a:rPr lang="zh-CN" altLang="en-US" dirty="0">
                <a:latin typeface="Garamond"/>
                <a:cs typeface="Garamond"/>
              </a:rPr>
              <a:t> </a:t>
            </a:r>
            <a:endParaRPr lang="en-US" altLang="zh-CN" dirty="0">
              <a:latin typeface="Garamond"/>
              <a:cs typeface="Garamond"/>
            </a:endParaRPr>
          </a:p>
          <a:p>
            <a:pPr lvl="2">
              <a:buFont typeface="Wingdings" charset="2"/>
              <a:buChar char="Ø"/>
            </a:pPr>
            <a:r>
              <a:rPr lang="en-US" altLang="zh-CN" dirty="0">
                <a:latin typeface="Garamond"/>
                <a:cs typeface="Garamond"/>
              </a:rPr>
              <a:t>Other variables related to non-GAAP disclosures</a:t>
            </a:r>
          </a:p>
          <a:p>
            <a:pPr lvl="2">
              <a:buFont typeface="Wingdings" charset="2"/>
              <a:buChar char="Ø"/>
            </a:pPr>
            <a:r>
              <a:rPr lang="en-US" altLang="zh-CN" dirty="0">
                <a:latin typeface="Garamond"/>
                <a:cs typeface="Garamond"/>
              </a:rPr>
              <a:t>Cluster by firm</a:t>
            </a:r>
          </a:p>
          <a:p>
            <a:pPr lvl="2">
              <a:buFont typeface="Wingdings" charset="2"/>
              <a:buChar char="Ø"/>
            </a:pPr>
            <a:r>
              <a:rPr lang="en-US" altLang="zh-CN" dirty="0">
                <a:latin typeface="Garamond"/>
                <a:cs typeface="Garamond"/>
              </a:rPr>
              <a:t>Industry fixed effects</a:t>
            </a:r>
          </a:p>
          <a:p>
            <a:pPr lvl="2">
              <a:buFont typeface="Wingdings" charset="2"/>
              <a:buChar char="Ø"/>
            </a:pPr>
            <a:r>
              <a:rPr lang="en-US" altLang="zh-CN" dirty="0">
                <a:latin typeface="Garamond"/>
                <a:cs typeface="Garamond"/>
              </a:rPr>
              <a:t>Year-quarter fixed effects</a:t>
            </a: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2"/>
            <a:endParaRPr lang="en-US" altLang="zh-CN" sz="2000" dirty="0">
              <a:latin typeface="Garamond"/>
              <a:cs typeface="Garamond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41546C-8D7C-4043-BB68-96B50FCA643F}"/>
              </a:ext>
            </a:extLst>
          </p:cNvPr>
          <p:cNvGrpSpPr/>
          <p:nvPr/>
        </p:nvGrpSpPr>
        <p:grpSpPr>
          <a:xfrm>
            <a:off x="595312" y="2514600"/>
            <a:ext cx="7953375" cy="638175"/>
            <a:chOff x="685800" y="2209800"/>
            <a:chExt cx="7953375" cy="6381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A94C99-C570-4E71-99E0-58F6D25B0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2209800"/>
              <a:ext cx="7953375" cy="638175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3657600" y="2209800"/>
              <a:ext cx="1447800" cy="3048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6705600" y="179388"/>
            <a:ext cx="457200" cy="49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2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76" y="1314450"/>
            <a:ext cx="8589963" cy="3867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Results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FC0EF9-8A52-7042-8DA7-ECE96311C901}"/>
              </a:ext>
            </a:extLst>
          </p:cNvPr>
          <p:cNvSpPr/>
          <p:nvPr/>
        </p:nvSpPr>
        <p:spPr>
          <a:xfrm>
            <a:off x="304799" y="4572000"/>
            <a:ext cx="8493939" cy="609600"/>
          </a:xfrm>
          <a:prstGeom prst="round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6705600" y="179388"/>
            <a:ext cx="457200" cy="49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Methodology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52672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5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altLang="zh-CN" sz="2800" dirty="0">
                <a:latin typeface="Garamond"/>
                <a:cs typeface="Garamond"/>
              </a:rPr>
              <a:t>Aggressiveness of non-GAAP reporting</a:t>
            </a: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marL="457200" lvl="1" indent="0">
              <a:buNone/>
            </a:pPr>
            <a:endParaRPr lang="en-US" altLang="zh-CN" sz="2000" dirty="0">
              <a:latin typeface="Garamond"/>
              <a:cs typeface="Garamond"/>
            </a:endParaRPr>
          </a:p>
          <a:p>
            <a:pPr lvl="1"/>
            <a:r>
              <a:rPr lang="en-US" altLang="zh-CN" sz="2000" dirty="0">
                <a:latin typeface="Garamond"/>
                <a:cs typeface="Garamond"/>
              </a:rPr>
              <a:t>Control</a:t>
            </a:r>
            <a:r>
              <a:rPr lang="zh-CN" altLang="en-US" sz="2000" dirty="0">
                <a:latin typeface="Garamond"/>
                <a:cs typeface="Garamond"/>
              </a:rPr>
              <a:t> </a:t>
            </a:r>
            <a:r>
              <a:rPr lang="en-US" altLang="zh-CN" sz="2000" dirty="0">
                <a:latin typeface="Garamond"/>
                <a:cs typeface="Garamond"/>
              </a:rPr>
              <a:t>for</a:t>
            </a:r>
            <a:r>
              <a:rPr lang="zh-CN" altLang="en-US" sz="2000" dirty="0">
                <a:latin typeface="Garamond"/>
                <a:cs typeface="Garamond"/>
              </a:rPr>
              <a:t> </a:t>
            </a:r>
            <a:endParaRPr lang="en-US" altLang="zh-CN" sz="2000" dirty="0">
              <a:latin typeface="Garamond"/>
              <a:cs typeface="Garamond"/>
            </a:endParaRPr>
          </a:p>
          <a:p>
            <a:pPr lvl="2">
              <a:buFont typeface="Wingdings" charset="2"/>
              <a:buChar char="Ø"/>
            </a:pPr>
            <a:r>
              <a:rPr lang="en-US" altLang="zh-CN" sz="1800" dirty="0">
                <a:latin typeface="Garamond"/>
                <a:cs typeface="Garamond"/>
              </a:rPr>
              <a:t>Other variables related to non-GAAP disclosures</a:t>
            </a:r>
          </a:p>
          <a:p>
            <a:pPr lvl="2">
              <a:buFont typeface="Wingdings" charset="2"/>
              <a:buChar char="Ø"/>
            </a:pPr>
            <a:r>
              <a:rPr lang="en-US" altLang="zh-CN" sz="1800" dirty="0">
                <a:latin typeface="Garamond"/>
                <a:cs typeface="Garamond"/>
              </a:rPr>
              <a:t>Cluster by firm</a:t>
            </a:r>
          </a:p>
          <a:p>
            <a:pPr lvl="2">
              <a:buFont typeface="Wingdings" charset="2"/>
              <a:buChar char="Ø"/>
            </a:pPr>
            <a:r>
              <a:rPr lang="en-US" altLang="zh-CN" sz="1800" dirty="0">
                <a:latin typeface="Garamond"/>
                <a:cs typeface="Garamond"/>
              </a:rPr>
              <a:t>Industry fixed effects</a:t>
            </a:r>
          </a:p>
          <a:p>
            <a:pPr lvl="2">
              <a:buFont typeface="Wingdings" charset="2"/>
              <a:buChar char="Ø"/>
            </a:pPr>
            <a:r>
              <a:rPr lang="en-US" altLang="zh-CN" sz="1800" dirty="0">
                <a:latin typeface="Garamond"/>
                <a:cs typeface="Garamond"/>
              </a:rPr>
              <a:t>Year-quarter fixed effects</a:t>
            </a: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2"/>
            <a:endParaRPr lang="en-US" altLang="zh-CN" sz="2000" dirty="0">
              <a:latin typeface="Garamond"/>
              <a:cs typeface="Garamond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617E21-F081-4900-A26B-0DEA5AEE5DB0}"/>
              </a:ext>
            </a:extLst>
          </p:cNvPr>
          <p:cNvGrpSpPr/>
          <p:nvPr/>
        </p:nvGrpSpPr>
        <p:grpSpPr>
          <a:xfrm>
            <a:off x="757238" y="2181843"/>
            <a:ext cx="7167562" cy="2466358"/>
            <a:chOff x="757238" y="2181842"/>
            <a:chExt cx="7396162" cy="25853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041A250-C207-4BF8-AE03-58D08E812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43"/>
            <a:stretch/>
          </p:blipFill>
          <p:spPr>
            <a:xfrm>
              <a:off x="757238" y="2181842"/>
              <a:ext cx="7396162" cy="2585325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3657600" y="2218418"/>
              <a:ext cx="1371600" cy="3048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4CADE48-ACCA-4DFA-B4E9-D165F50B8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4681" y="3200374"/>
              <a:ext cx="1371719" cy="30482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21EE754-B330-426B-97E5-3564A0CE5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7600" y="4114800"/>
              <a:ext cx="1371719" cy="304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94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574700"/>
            <a:ext cx="8664907" cy="3073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Results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FC0EF9-8A52-7042-8DA7-ECE96311C901}"/>
              </a:ext>
            </a:extLst>
          </p:cNvPr>
          <p:cNvSpPr/>
          <p:nvPr/>
        </p:nvSpPr>
        <p:spPr>
          <a:xfrm>
            <a:off x="328862" y="4114799"/>
            <a:ext cx="8564644" cy="533399"/>
          </a:xfrm>
          <a:prstGeom prst="round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" action="ppaction://noaction"/>
          </p:cNvPr>
          <p:cNvSpPr/>
          <p:nvPr/>
        </p:nvSpPr>
        <p:spPr>
          <a:xfrm>
            <a:off x="6705600" y="179388"/>
            <a:ext cx="457200" cy="49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5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34425"/>
            <a:ext cx="8148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i="1" dirty="0" smtClean="0">
                <a:solidFill>
                  <a:srgbClr val="C00000"/>
                </a:solidFill>
              </a:rPr>
              <a:t>Evolution of the Non-GAAP Reporting Literature</a:t>
            </a:r>
            <a:endParaRPr lang="en-US" sz="3200" i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0"/>
            <a:ext cx="8686800" cy="47997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752600" y="1897051"/>
            <a:ext cx="1219200" cy="1150949"/>
            <a:chOff x="1752600" y="1897051"/>
            <a:chExt cx="1219200" cy="1150949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2819400" y="2514600"/>
              <a:ext cx="0" cy="5334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752600" y="1897051"/>
              <a:ext cx="1219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SEC</a:t>
              </a:r>
            </a:p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Warning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26155" y="1938753"/>
            <a:ext cx="643689" cy="1109247"/>
            <a:chOff x="2726155" y="1938753"/>
            <a:chExt cx="643689" cy="1109247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3047999" y="2250994"/>
              <a:ext cx="1" cy="797006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726155" y="1938753"/>
              <a:ext cx="6436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SOX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71800" y="2175770"/>
            <a:ext cx="1219200" cy="872230"/>
            <a:chOff x="2971800" y="2175770"/>
            <a:chExt cx="1219200" cy="87223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3276601" y="2514600"/>
              <a:ext cx="0" cy="5334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971800" y="217577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Reg G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486400" y="2101107"/>
            <a:ext cx="1219200" cy="946893"/>
            <a:chOff x="5486400" y="2101107"/>
            <a:chExt cx="1219200" cy="946893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6096000" y="2514600"/>
              <a:ext cx="0" cy="5334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86400" y="2101107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C&amp;DIs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696200" y="2114490"/>
            <a:ext cx="1219200" cy="933510"/>
            <a:chOff x="7696200" y="2114490"/>
            <a:chExt cx="1219200" cy="93351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8305800" y="2514600"/>
              <a:ext cx="0" cy="53340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696200" y="2114490"/>
              <a:ext cx="1219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C&amp;DIs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600" y="3505200"/>
            <a:ext cx="3048000" cy="1320463"/>
            <a:chOff x="228600" y="3505200"/>
            <a:chExt cx="3048000" cy="1320463"/>
          </a:xfrm>
        </p:grpSpPr>
        <p:sp>
          <p:nvSpPr>
            <p:cNvPr id="4" name="Left Brace 3"/>
            <p:cNvSpPr/>
            <p:nvPr/>
          </p:nvSpPr>
          <p:spPr>
            <a:xfrm rot="16200000">
              <a:off x="1562100" y="2171700"/>
              <a:ext cx="381000" cy="3048000"/>
            </a:xfrm>
            <a:prstGeom prst="leftBrac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55245" y="3810000"/>
              <a:ext cx="18117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Unregulated Non-GAAP Disclosure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76600" y="3505200"/>
            <a:ext cx="5638800" cy="1320463"/>
            <a:chOff x="3276600" y="3505200"/>
            <a:chExt cx="5638800" cy="1320463"/>
          </a:xfrm>
        </p:grpSpPr>
        <p:sp>
          <p:nvSpPr>
            <p:cNvPr id="21" name="Left Brace 20"/>
            <p:cNvSpPr/>
            <p:nvPr/>
          </p:nvSpPr>
          <p:spPr>
            <a:xfrm rot="16200000">
              <a:off x="5905500" y="876300"/>
              <a:ext cx="381000" cy="5638800"/>
            </a:xfrm>
            <a:prstGeom prst="leftBrac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98645" y="3810000"/>
              <a:ext cx="181175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Regulated Non-GAAP Disclosure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736566"/>
            <a:ext cx="2552700" cy="181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Methodology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533672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5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altLang="zh-CN" sz="2800" dirty="0">
                <a:latin typeface="Garamond"/>
                <a:cs typeface="Garamond"/>
              </a:rPr>
              <a:t>Quality of exclusions</a:t>
            </a: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marL="457200" lvl="1" indent="0">
              <a:buNone/>
            </a:pPr>
            <a:endParaRPr lang="en-US" altLang="zh-CN" sz="2000" dirty="0" smtClean="0">
              <a:latin typeface="Garamond"/>
              <a:cs typeface="Garamond"/>
            </a:endParaRPr>
          </a:p>
          <a:p>
            <a:pPr marL="457200" lvl="1" indent="0">
              <a:buNone/>
            </a:pPr>
            <a:endParaRPr lang="en-US" altLang="zh-CN" sz="2000" dirty="0">
              <a:latin typeface="Garamond"/>
              <a:cs typeface="Garamond"/>
            </a:endParaRPr>
          </a:p>
          <a:p>
            <a:pPr lvl="1"/>
            <a:r>
              <a:rPr lang="en-US" altLang="zh-CN" sz="2000" dirty="0">
                <a:latin typeface="Garamond"/>
                <a:cs typeface="Garamond"/>
              </a:rPr>
              <a:t>Control</a:t>
            </a:r>
            <a:r>
              <a:rPr lang="zh-CN" altLang="en-US" sz="2000" dirty="0">
                <a:latin typeface="Garamond"/>
                <a:cs typeface="Garamond"/>
              </a:rPr>
              <a:t> </a:t>
            </a:r>
            <a:r>
              <a:rPr lang="en-US" altLang="zh-CN" sz="2000" dirty="0">
                <a:latin typeface="Garamond"/>
                <a:cs typeface="Garamond"/>
              </a:rPr>
              <a:t>for</a:t>
            </a:r>
            <a:r>
              <a:rPr lang="zh-CN" altLang="en-US" sz="2000" dirty="0">
                <a:latin typeface="Garamond"/>
                <a:cs typeface="Garamond"/>
              </a:rPr>
              <a:t> </a:t>
            </a:r>
            <a:endParaRPr lang="en-US" altLang="zh-CN" sz="2000" dirty="0">
              <a:latin typeface="Garamond"/>
              <a:cs typeface="Garamond"/>
            </a:endParaRPr>
          </a:p>
          <a:p>
            <a:pPr lvl="2">
              <a:buFont typeface="Wingdings" charset="2"/>
              <a:buChar char="Ø"/>
            </a:pPr>
            <a:r>
              <a:rPr lang="en-US" altLang="zh-CN" sz="1800" dirty="0">
                <a:latin typeface="Garamond"/>
                <a:cs typeface="Garamond"/>
              </a:rPr>
              <a:t>Other variables related to non-GAAP disclosures</a:t>
            </a:r>
          </a:p>
          <a:p>
            <a:pPr lvl="2">
              <a:buFont typeface="Wingdings" charset="2"/>
              <a:buChar char="Ø"/>
            </a:pPr>
            <a:r>
              <a:rPr lang="en-US" altLang="zh-CN" sz="1800" dirty="0">
                <a:latin typeface="Garamond"/>
                <a:cs typeface="Garamond"/>
              </a:rPr>
              <a:t>Cluster by firm</a:t>
            </a:r>
          </a:p>
          <a:p>
            <a:pPr lvl="2">
              <a:buFont typeface="Wingdings" charset="2"/>
              <a:buChar char="Ø"/>
            </a:pPr>
            <a:r>
              <a:rPr lang="en-US" altLang="zh-CN" sz="1800" dirty="0">
                <a:latin typeface="Garamond"/>
                <a:cs typeface="Garamond"/>
              </a:rPr>
              <a:t>Firm fixed effects</a:t>
            </a:r>
          </a:p>
          <a:p>
            <a:pPr lvl="2">
              <a:buFont typeface="Wingdings" charset="2"/>
              <a:buChar char="Ø"/>
            </a:pPr>
            <a:r>
              <a:rPr lang="en-US" altLang="zh-CN" sz="1800" dirty="0">
                <a:latin typeface="Garamond"/>
                <a:cs typeface="Garamond"/>
              </a:rPr>
              <a:t>Year-quarter fixed effects</a:t>
            </a: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dirty="0">
              <a:latin typeface="Garamond"/>
              <a:cs typeface="Garamond"/>
            </a:endParaRPr>
          </a:p>
          <a:p>
            <a:endParaRPr lang="en-US" altLang="zh-CN" sz="2800" dirty="0">
              <a:latin typeface="Garamond"/>
              <a:cs typeface="Garamond"/>
            </a:endParaRPr>
          </a:p>
          <a:p>
            <a:endParaRPr lang="en-US" altLang="zh-CN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1"/>
            <a:endParaRPr lang="en-US" altLang="zh-CN" dirty="0">
              <a:latin typeface="Garamond"/>
              <a:cs typeface="Garamond"/>
            </a:endParaRPr>
          </a:p>
          <a:p>
            <a:pPr lvl="1"/>
            <a:endParaRPr lang="en-US" altLang="zh-CN" sz="2400" dirty="0">
              <a:latin typeface="Garamond"/>
              <a:cs typeface="Garamond"/>
            </a:endParaRPr>
          </a:p>
          <a:p>
            <a:pPr lvl="2"/>
            <a:endParaRPr lang="en-US" altLang="zh-CN" sz="2000" dirty="0">
              <a:latin typeface="Garamond"/>
              <a:cs typeface="Garamon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1EE754-B330-426B-97E5-3564A0CE5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918" y="4268220"/>
            <a:ext cx="1329322" cy="2907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1E16C7-DC33-D14E-AB77-3B9A7D24DE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52600"/>
            <a:ext cx="7543800" cy="305746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181600" y="1752600"/>
            <a:ext cx="2819400" cy="228600"/>
          </a:xfrm>
          <a:prstGeom prst="round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CADE48-ACCA-4DFA-B4E9-D165F50B8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124200"/>
            <a:ext cx="2833178" cy="2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90601"/>
            <a:ext cx="86868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Results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AFC0EF9-8A52-7042-8DA7-ECE96311C901}"/>
              </a:ext>
            </a:extLst>
          </p:cNvPr>
          <p:cNvSpPr/>
          <p:nvPr/>
        </p:nvSpPr>
        <p:spPr>
          <a:xfrm>
            <a:off x="304800" y="3190874"/>
            <a:ext cx="6019800" cy="466725"/>
          </a:xfrm>
          <a:prstGeom prst="round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EBF62E-5E41-DC45-BED8-EE6502C35419}"/>
              </a:ext>
            </a:extLst>
          </p:cNvPr>
          <p:cNvSpPr/>
          <p:nvPr/>
        </p:nvSpPr>
        <p:spPr>
          <a:xfrm>
            <a:off x="333375" y="5629273"/>
            <a:ext cx="8658225" cy="457200"/>
          </a:xfrm>
          <a:prstGeom prst="roundRect">
            <a:avLst/>
          </a:prstGeom>
          <a:solidFill>
            <a:srgbClr val="FF0000">
              <a:alpha val="2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" action="ppaction://noaction"/>
          </p:cNvPr>
          <p:cNvSpPr/>
          <p:nvPr/>
        </p:nvSpPr>
        <p:spPr>
          <a:xfrm>
            <a:off x="6705600" y="179388"/>
            <a:ext cx="457200" cy="499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903" y="685800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Cross-sectional Tests: Level of Coverage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03" y="1905000"/>
            <a:ext cx="8382000" cy="4754563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Prior studies argue that the marginal value of analyst coverage declines as the number of analysts who cover a firm increases.</a:t>
            </a:r>
          </a:p>
          <a:p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When a firm has fewer analysts, a loss of an analyst represents a greater percentage loss of analyst coverage.</a:t>
            </a:r>
          </a:p>
          <a:p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We expect our results to be concentrated in treatment firms with low analyst coverage.</a:t>
            </a:r>
          </a:p>
          <a:p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marL="0" indent="0">
              <a:buNone/>
            </a:pP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lvl="2"/>
            <a:endParaRPr lang="en-US" altLang="zh-CN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70051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0397"/>
            <a:ext cx="9144000" cy="944562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Garamond" charset="0"/>
                <a:ea typeface="Garamond" charset="0"/>
                <a:cs typeface="Garamond" charset="0"/>
              </a:rPr>
              <a:t>Table 5- Tests Conditional on Level of Coverage</a:t>
            </a:r>
            <a:endParaRPr lang="en-US" sz="36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657600"/>
            <a:ext cx="6477000" cy="2392363"/>
          </a:xfrm>
        </p:spPr>
        <p:txBody>
          <a:bodyPr>
            <a:noAutofit/>
          </a:bodyPr>
          <a:lstStyle/>
          <a:p>
            <a:pPr lvl="2"/>
            <a:endParaRPr lang="en-US" altLang="zh-CN" sz="2000" dirty="0">
              <a:cs typeface="Arial"/>
            </a:endParaRPr>
          </a:p>
          <a:p>
            <a:pPr marL="457200" lvl="1" indent="0">
              <a:buNone/>
            </a:pPr>
            <a:endParaRPr lang="en-US" altLang="zh-CN" sz="2400" dirty="0">
              <a:cs typeface="Arial"/>
            </a:endParaRPr>
          </a:p>
          <a:p>
            <a:pPr lvl="1"/>
            <a:endParaRPr lang="en-US" altLang="zh-CN" sz="2400" dirty="0">
              <a:cs typeface="Arial"/>
            </a:endParaRPr>
          </a:p>
          <a:p>
            <a:pPr lvl="1"/>
            <a:endParaRPr lang="en-US" altLang="zh-CN" sz="2000" dirty="0">
              <a:latin typeface="+mn-lt"/>
              <a:cs typeface="Arial"/>
            </a:endParaRPr>
          </a:p>
          <a:p>
            <a:pPr lvl="1"/>
            <a:endParaRPr lang="en-US" sz="20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8DA24B-4A7E-4839-9E25-F94E7D7803D0}"/>
              </a:ext>
            </a:extLst>
          </p:cNvPr>
          <p:cNvGrpSpPr/>
          <p:nvPr/>
        </p:nvGrpSpPr>
        <p:grpSpPr>
          <a:xfrm>
            <a:off x="381000" y="1295400"/>
            <a:ext cx="8458200" cy="1800546"/>
            <a:chOff x="624202" y="762000"/>
            <a:chExt cx="7910198" cy="13716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CF240B4-FA8B-984B-B666-ACDBD359D2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571"/>
            <a:stretch/>
          </p:blipFill>
          <p:spPr>
            <a:xfrm>
              <a:off x="624202" y="762000"/>
              <a:ext cx="7910198" cy="137160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61372" y="1828800"/>
              <a:ext cx="7796827" cy="3048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916AA-15E2-4610-90D6-13F488E14B9C}"/>
              </a:ext>
            </a:extLst>
          </p:cNvPr>
          <p:cNvGrpSpPr/>
          <p:nvPr/>
        </p:nvGrpSpPr>
        <p:grpSpPr>
          <a:xfrm>
            <a:off x="381000" y="3200400"/>
            <a:ext cx="8458200" cy="3429000"/>
            <a:chOff x="624202" y="3048000"/>
            <a:chExt cx="7910198" cy="29718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499BDC6-EFBE-4266-9957-545AE9DEF7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81" b="14023"/>
            <a:stretch/>
          </p:blipFill>
          <p:spPr>
            <a:xfrm>
              <a:off x="624202" y="3048000"/>
              <a:ext cx="7910198" cy="2971800"/>
            </a:xfrm>
            <a:prstGeom prst="rect">
              <a:avLst/>
            </a:prstGeom>
          </p:spPr>
        </p:pic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9236D16E-062F-462D-A385-7BAF0F21BFF7}"/>
                </a:ext>
              </a:extLst>
            </p:cNvPr>
            <p:cNvSpPr/>
            <p:nvPr/>
          </p:nvSpPr>
          <p:spPr>
            <a:xfrm>
              <a:off x="683674" y="4124464"/>
              <a:ext cx="3278726" cy="295136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6D7E4081-7DC6-4AE4-B643-6DE3BFE4ACE2}"/>
                </a:ext>
              </a:extLst>
            </p:cNvPr>
            <p:cNvSpPr/>
            <p:nvPr/>
          </p:nvSpPr>
          <p:spPr>
            <a:xfrm>
              <a:off x="659512" y="5410200"/>
              <a:ext cx="4826888" cy="3048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418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464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Cross-sectional Tests: Monitoring 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382000" cy="47545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Analysts with more industry expertise should have greater monitoring ability (if observed changes are attributable to weakened monitoring).</a:t>
            </a:r>
          </a:p>
          <a:p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We measure industry expertise based on the proportion of firms that analysts cover within the same industry.</a:t>
            </a:r>
          </a:p>
          <a:p>
            <a:pPr marL="0" indent="0">
              <a:buNone/>
            </a:pPr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lvl="2"/>
            <a:endParaRPr lang="en-US" altLang="zh-CN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81302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11" y="390833"/>
            <a:ext cx="9144000" cy="944562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Table 6- Tests Conditional on Analyst Industry Expertise</a:t>
            </a:r>
            <a:endParaRPr lang="en-US" sz="28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657600"/>
            <a:ext cx="6477000" cy="2392363"/>
          </a:xfrm>
        </p:spPr>
        <p:txBody>
          <a:bodyPr>
            <a:noAutofit/>
          </a:bodyPr>
          <a:lstStyle/>
          <a:p>
            <a:pPr lvl="2"/>
            <a:endParaRPr lang="en-US" altLang="zh-CN" sz="2000" dirty="0">
              <a:cs typeface="Arial"/>
            </a:endParaRPr>
          </a:p>
          <a:p>
            <a:pPr marL="457200" lvl="1" indent="0">
              <a:buNone/>
            </a:pPr>
            <a:endParaRPr lang="en-US" altLang="zh-CN" sz="2400" dirty="0">
              <a:cs typeface="Arial"/>
            </a:endParaRPr>
          </a:p>
          <a:p>
            <a:pPr lvl="1"/>
            <a:endParaRPr lang="en-US" altLang="zh-CN" sz="2400" dirty="0">
              <a:cs typeface="Arial"/>
            </a:endParaRPr>
          </a:p>
          <a:p>
            <a:pPr lvl="1"/>
            <a:endParaRPr lang="en-US" altLang="zh-CN" sz="2000" dirty="0">
              <a:latin typeface="+mn-lt"/>
              <a:cs typeface="Arial"/>
            </a:endParaRPr>
          </a:p>
          <a:p>
            <a:pPr lvl="1"/>
            <a:endParaRPr lang="en-US" sz="20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5BD120-2D6E-46EF-9ACF-43B0F2F991FC}"/>
              </a:ext>
            </a:extLst>
          </p:cNvPr>
          <p:cNvGrpSpPr/>
          <p:nvPr/>
        </p:nvGrpSpPr>
        <p:grpSpPr>
          <a:xfrm>
            <a:off x="238880" y="1066800"/>
            <a:ext cx="8600320" cy="4983163"/>
            <a:chOff x="641464" y="807031"/>
            <a:chExt cx="7898512" cy="361256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A24FBB2-E8F3-3442-AD4D-D814532EB7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903"/>
            <a:stretch/>
          </p:blipFill>
          <p:spPr>
            <a:xfrm>
              <a:off x="641464" y="807031"/>
              <a:ext cx="7898512" cy="132657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61372" y="1828800"/>
              <a:ext cx="7796827" cy="3048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83674" y="4124464"/>
              <a:ext cx="3431126" cy="295136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7F31C2-F3A1-450B-ABF6-D9EE4E5B2430}"/>
              </a:ext>
            </a:extLst>
          </p:cNvPr>
          <p:cNvGrpSpPr/>
          <p:nvPr/>
        </p:nvGrpSpPr>
        <p:grpSpPr>
          <a:xfrm>
            <a:off x="211586" y="2988948"/>
            <a:ext cx="8627613" cy="3640452"/>
            <a:chOff x="641464" y="3062869"/>
            <a:chExt cx="7898512" cy="28956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EF6C69C-06BB-448F-9029-503680A68E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76" b="14191"/>
            <a:stretch/>
          </p:blipFill>
          <p:spPr>
            <a:xfrm>
              <a:off x="641464" y="3062869"/>
              <a:ext cx="7898512" cy="2895600"/>
            </a:xfrm>
            <a:prstGeom prst="rect">
              <a:avLst/>
            </a:prstGeom>
          </p:spPr>
        </p:pic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7949FBFC-6389-4B0B-92AA-A7E2E8C4E50C}"/>
                </a:ext>
              </a:extLst>
            </p:cNvPr>
            <p:cNvSpPr/>
            <p:nvPr/>
          </p:nvSpPr>
          <p:spPr>
            <a:xfrm>
              <a:off x="683674" y="4124464"/>
              <a:ext cx="3431126" cy="295136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B5C9AE94-CA07-4666-9EA3-1F8225A058D8}"/>
                </a:ext>
              </a:extLst>
            </p:cNvPr>
            <p:cNvSpPr/>
            <p:nvPr/>
          </p:nvSpPr>
          <p:spPr>
            <a:xfrm>
              <a:off x="659512" y="5410200"/>
              <a:ext cx="4903088" cy="2286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7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charset="0"/>
                <a:ea typeface="Garamond" charset="0"/>
                <a:cs typeface="Garamond" charset="0"/>
              </a:rPr>
              <a:t>Cross-sectional Tests: Corporate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382000" cy="4754563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Strong corporate governance ensures greater monitoring </a:t>
            </a:r>
            <a:r>
              <a:rPr lang="en-US" sz="2400" dirty="0">
                <a:latin typeface="Garamond" charset="0"/>
              </a:rPr>
              <a:t>(e.g., Shleifer and </a:t>
            </a:r>
            <a:r>
              <a:rPr lang="en-US" sz="2400" dirty="0" err="1">
                <a:latin typeface="Garamond" charset="0"/>
              </a:rPr>
              <a:t>Vishny</a:t>
            </a:r>
            <a:r>
              <a:rPr lang="en-US" sz="2400" dirty="0">
                <a:latin typeface="Garamond" charset="0"/>
              </a:rPr>
              <a:t>, 1997; Denis and McConnell, 2003; Armstrong, Core, and </a:t>
            </a:r>
            <a:r>
              <a:rPr lang="en-US" sz="2400" dirty="0" err="1">
                <a:latin typeface="Garamond" charset="0"/>
              </a:rPr>
              <a:t>Guay</a:t>
            </a:r>
            <a:r>
              <a:rPr lang="en-US" sz="2400" dirty="0">
                <a:latin typeface="Garamond" charset="0"/>
              </a:rPr>
              <a:t>, 2014) </a:t>
            </a:r>
          </a:p>
          <a:p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We expect analysts’ monitoring to be more important in firms with weaker corporate governance.</a:t>
            </a:r>
          </a:p>
          <a:p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We capture a firm’s governance effectiveness with two measures: board independence, and auditor tenure.</a:t>
            </a:r>
          </a:p>
          <a:p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lvl="2"/>
            <a:endParaRPr lang="en-US" altLang="zh-CN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8093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412" y="380871"/>
            <a:ext cx="9144000" cy="944562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Garamond" charset="0"/>
                <a:ea typeface="Garamond" charset="0"/>
                <a:cs typeface="Garamond" charset="0"/>
              </a:rPr>
              <a:t>Table 7- Tests Conditional on Board Independence</a:t>
            </a:r>
            <a:endParaRPr lang="en-US" sz="32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657600"/>
            <a:ext cx="6477000" cy="2392363"/>
          </a:xfrm>
        </p:spPr>
        <p:txBody>
          <a:bodyPr>
            <a:noAutofit/>
          </a:bodyPr>
          <a:lstStyle/>
          <a:p>
            <a:pPr lvl="2"/>
            <a:endParaRPr lang="en-US" altLang="zh-CN" sz="2000" dirty="0">
              <a:cs typeface="Arial"/>
            </a:endParaRPr>
          </a:p>
          <a:p>
            <a:pPr marL="457200" lvl="1" indent="0">
              <a:buNone/>
            </a:pPr>
            <a:endParaRPr lang="en-US" altLang="zh-CN" sz="2400" dirty="0">
              <a:cs typeface="Arial"/>
            </a:endParaRPr>
          </a:p>
          <a:p>
            <a:pPr lvl="1"/>
            <a:endParaRPr lang="en-US" altLang="zh-CN" sz="2400" dirty="0">
              <a:cs typeface="Arial"/>
            </a:endParaRPr>
          </a:p>
          <a:p>
            <a:pPr lvl="1"/>
            <a:endParaRPr lang="en-US" altLang="zh-CN" sz="2000" dirty="0">
              <a:latin typeface="+mn-lt"/>
              <a:cs typeface="Arial"/>
            </a:endParaRPr>
          </a:p>
          <a:p>
            <a:pPr lvl="1"/>
            <a:endParaRPr lang="en-US" sz="20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192052-D29C-42B2-8576-4C0188AFEC51}"/>
              </a:ext>
            </a:extLst>
          </p:cNvPr>
          <p:cNvGrpSpPr/>
          <p:nvPr/>
        </p:nvGrpSpPr>
        <p:grpSpPr>
          <a:xfrm>
            <a:off x="228600" y="1112441"/>
            <a:ext cx="8686800" cy="2145655"/>
            <a:chOff x="609600" y="792163"/>
            <a:chExt cx="7689027" cy="134143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A04A02-563F-054D-B3CE-58C1CD4D43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885"/>
            <a:stretch/>
          </p:blipFill>
          <p:spPr>
            <a:xfrm>
              <a:off x="609600" y="792163"/>
              <a:ext cx="7689026" cy="1341437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609601" y="1828800"/>
              <a:ext cx="7689026" cy="3048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9E0065-6ADE-41E3-B0F4-890F6635B95D}"/>
              </a:ext>
            </a:extLst>
          </p:cNvPr>
          <p:cNvGrpSpPr/>
          <p:nvPr/>
        </p:nvGrpSpPr>
        <p:grpSpPr>
          <a:xfrm>
            <a:off x="209549" y="3285362"/>
            <a:ext cx="8705849" cy="3420238"/>
            <a:chOff x="609600" y="3048792"/>
            <a:chExt cx="7689026" cy="28940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65E1FF8-96B3-4BF7-97E0-539CEE0CC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01" b="15089"/>
            <a:stretch/>
          </p:blipFill>
          <p:spPr>
            <a:xfrm>
              <a:off x="609600" y="3048792"/>
              <a:ext cx="7689026" cy="2894018"/>
            </a:xfrm>
            <a:prstGeom prst="rect">
              <a:avLst/>
            </a:prstGeom>
          </p:spPr>
        </p:pic>
        <p:sp>
          <p:nvSpPr>
            <p:cNvPr id="16" name="Rounded Rectangle 9">
              <a:extLst>
                <a:ext uri="{FF2B5EF4-FFF2-40B4-BE49-F238E27FC236}">
                  <a16:creationId xmlns:a16="http://schemas.microsoft.com/office/drawing/2014/main" id="{5315BEDA-A79F-441A-ACB9-FE6E833C01C1}"/>
                </a:ext>
              </a:extLst>
            </p:cNvPr>
            <p:cNvSpPr/>
            <p:nvPr/>
          </p:nvSpPr>
          <p:spPr>
            <a:xfrm>
              <a:off x="609600" y="4114800"/>
              <a:ext cx="3352800" cy="3048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0">
              <a:extLst>
                <a:ext uri="{FF2B5EF4-FFF2-40B4-BE49-F238E27FC236}">
                  <a16:creationId xmlns:a16="http://schemas.microsoft.com/office/drawing/2014/main" id="{BFBB2FE3-355A-4201-BA76-9D26D07FB2D0}"/>
                </a:ext>
              </a:extLst>
            </p:cNvPr>
            <p:cNvSpPr/>
            <p:nvPr/>
          </p:nvSpPr>
          <p:spPr>
            <a:xfrm>
              <a:off x="609600" y="5456236"/>
              <a:ext cx="4800600" cy="258763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475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6858"/>
            <a:ext cx="9144000" cy="944562"/>
          </a:xfrm>
        </p:spPr>
        <p:txBody>
          <a:bodyPr>
            <a:noAutofit/>
          </a:bodyPr>
          <a:lstStyle/>
          <a:p>
            <a:r>
              <a:rPr lang="en-US" altLang="zh-CN" sz="3200" dirty="0">
                <a:latin typeface="Garamond" charset="0"/>
                <a:ea typeface="Garamond" charset="0"/>
                <a:cs typeface="Garamond" charset="0"/>
              </a:rPr>
              <a:t>Table 8- Tests Conditional on Auditor Tenure</a:t>
            </a:r>
            <a:endParaRPr lang="en-US" sz="32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657600"/>
            <a:ext cx="6477000" cy="2392363"/>
          </a:xfrm>
        </p:spPr>
        <p:txBody>
          <a:bodyPr>
            <a:noAutofit/>
          </a:bodyPr>
          <a:lstStyle/>
          <a:p>
            <a:pPr lvl="2"/>
            <a:endParaRPr lang="en-US" altLang="zh-CN" sz="2000" dirty="0">
              <a:cs typeface="Arial"/>
            </a:endParaRPr>
          </a:p>
          <a:p>
            <a:pPr marL="457200" lvl="1" indent="0">
              <a:buNone/>
            </a:pPr>
            <a:endParaRPr lang="en-US" altLang="zh-CN" sz="2400" dirty="0">
              <a:cs typeface="Arial"/>
            </a:endParaRPr>
          </a:p>
          <a:p>
            <a:pPr lvl="1"/>
            <a:endParaRPr lang="en-US" altLang="zh-CN" sz="2400" dirty="0">
              <a:cs typeface="Arial"/>
            </a:endParaRPr>
          </a:p>
          <a:p>
            <a:pPr lvl="1"/>
            <a:endParaRPr lang="en-US" altLang="zh-CN" sz="2000" dirty="0">
              <a:latin typeface="+mn-lt"/>
              <a:cs typeface="Arial"/>
            </a:endParaRPr>
          </a:p>
          <a:p>
            <a:pPr lvl="1"/>
            <a:endParaRPr lang="en-US" sz="20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57FB48-F16E-43DC-B480-C43FC0B0A4D0}"/>
              </a:ext>
            </a:extLst>
          </p:cNvPr>
          <p:cNvGrpSpPr/>
          <p:nvPr/>
        </p:nvGrpSpPr>
        <p:grpSpPr>
          <a:xfrm>
            <a:off x="304800" y="3391773"/>
            <a:ext cx="8610600" cy="3237628"/>
            <a:chOff x="659512" y="3048368"/>
            <a:chExt cx="7790451" cy="28956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5211902-63BD-7947-A453-AA2F2EAC5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17" b="14089"/>
            <a:stretch/>
          </p:blipFill>
          <p:spPr>
            <a:xfrm>
              <a:off x="675437" y="3048368"/>
              <a:ext cx="7774526" cy="289560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83674" y="4124464"/>
              <a:ext cx="3659726" cy="288127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35E24E-CC40-434E-BE9F-68D2AF7A895F}"/>
                </a:ext>
              </a:extLst>
            </p:cNvPr>
            <p:cNvSpPr/>
            <p:nvPr/>
          </p:nvSpPr>
          <p:spPr>
            <a:xfrm>
              <a:off x="659512" y="5410200"/>
              <a:ext cx="5055488" cy="2286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1775F3-BB7F-4C9D-8FEE-4E2E393076D7}"/>
              </a:ext>
            </a:extLst>
          </p:cNvPr>
          <p:cNvGrpSpPr/>
          <p:nvPr/>
        </p:nvGrpSpPr>
        <p:grpSpPr>
          <a:xfrm>
            <a:off x="304800" y="1257861"/>
            <a:ext cx="8610600" cy="2193692"/>
            <a:chOff x="661373" y="835264"/>
            <a:chExt cx="7788590" cy="140213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17FEC0-8202-439D-8FED-3BE706283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421"/>
            <a:stretch/>
          </p:blipFill>
          <p:spPr>
            <a:xfrm>
              <a:off x="675437" y="835264"/>
              <a:ext cx="7774526" cy="1402130"/>
            </a:xfrm>
            <a:prstGeom prst="rect">
              <a:avLst/>
            </a:prstGeom>
          </p:spPr>
        </p:pic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87A44EA9-10A0-40AF-B8FD-6B31049C3E6A}"/>
                </a:ext>
              </a:extLst>
            </p:cNvPr>
            <p:cNvSpPr/>
            <p:nvPr/>
          </p:nvSpPr>
          <p:spPr>
            <a:xfrm>
              <a:off x="661373" y="1828800"/>
              <a:ext cx="7720627" cy="3048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85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26" y="533400"/>
            <a:ext cx="8229600" cy="94456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aramond" charset="0"/>
                <a:ea typeface="Garamond" charset="0"/>
                <a:cs typeface="Garamond" charset="0"/>
              </a:rPr>
              <a:t>Cross-sectional Tests: Past Earnings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382000" cy="4754563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Black et al. (2017) argue that non-GAAP reporting is just one perception management tool used by managers.</a:t>
            </a: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Managers prefer to use real earnings/accruals management.</a:t>
            </a: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They turn to non-GAAP reporting once these have been exhausted.</a:t>
            </a: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We expect that managers of treated firms are more likely to report opportunistically if they have these constraints.</a:t>
            </a: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We use the level of past earnings management (NOA) to proxy for managers’ flexibility to manage accruals (Barton and </a:t>
            </a:r>
            <a:r>
              <a:rPr lang="en-US" sz="2400" dirty="0" err="1">
                <a:latin typeface="Garamond" charset="0"/>
                <a:ea typeface="Garamond" charset="0"/>
                <a:cs typeface="Garamond" charset="0"/>
              </a:rPr>
              <a:t>Simko</a:t>
            </a:r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 2002).</a:t>
            </a:r>
          </a:p>
          <a:p>
            <a:pPr lvl="2"/>
            <a:endParaRPr lang="en-US" altLang="zh-CN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3468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400800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379" y="685799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i="1" dirty="0" smtClean="0">
                <a:solidFill>
                  <a:srgbClr val="C00000"/>
                </a:solidFill>
              </a:rPr>
              <a:t>How does this paper fit into the Non-GAAP Reporting Literature?</a:t>
            </a:r>
            <a:endParaRPr lang="en-US" sz="3200" i="1" dirty="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79" y="830932"/>
            <a:ext cx="8536633" cy="579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03238"/>
            <a:ext cx="9448800" cy="944562"/>
          </a:xfrm>
        </p:spPr>
        <p:txBody>
          <a:bodyPr>
            <a:noAutofit/>
          </a:bodyPr>
          <a:lstStyle/>
          <a:p>
            <a:r>
              <a:rPr lang="en-US" altLang="zh-CN" sz="3100" dirty="0">
                <a:latin typeface="Garamond" charset="0"/>
                <a:ea typeface="Garamond" charset="0"/>
                <a:cs typeface="Garamond" charset="0"/>
              </a:rPr>
              <a:t>Table 9- Tests Conditional on Past Earnings Management</a:t>
            </a:r>
            <a:endParaRPr lang="en-US" sz="3100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3657600"/>
            <a:ext cx="6477000" cy="2392363"/>
          </a:xfrm>
        </p:spPr>
        <p:txBody>
          <a:bodyPr>
            <a:noAutofit/>
          </a:bodyPr>
          <a:lstStyle/>
          <a:p>
            <a:pPr lvl="2"/>
            <a:endParaRPr lang="en-US" altLang="zh-CN" sz="2000" dirty="0">
              <a:cs typeface="Arial"/>
            </a:endParaRPr>
          </a:p>
          <a:p>
            <a:pPr marL="457200" lvl="1" indent="0">
              <a:buNone/>
            </a:pPr>
            <a:endParaRPr lang="en-US" altLang="zh-CN" sz="2400" dirty="0">
              <a:cs typeface="Arial"/>
            </a:endParaRPr>
          </a:p>
          <a:p>
            <a:pPr lvl="1"/>
            <a:endParaRPr lang="en-US" altLang="zh-CN" sz="2400" dirty="0">
              <a:cs typeface="Arial"/>
            </a:endParaRPr>
          </a:p>
          <a:p>
            <a:pPr lvl="1"/>
            <a:endParaRPr lang="en-US" altLang="zh-CN" sz="2000" dirty="0">
              <a:latin typeface="+mn-lt"/>
              <a:cs typeface="Arial"/>
            </a:endParaRPr>
          </a:p>
          <a:p>
            <a:pPr lvl="1"/>
            <a:endParaRPr lang="en-US" sz="20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  <a:p>
            <a:pPr lvl="2"/>
            <a:endParaRPr lang="en-US" sz="1600" dirty="0">
              <a:latin typeface="+mn-lt"/>
              <a:cs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85B17D4-8677-4DC0-9947-D3A1785027E9}"/>
              </a:ext>
            </a:extLst>
          </p:cNvPr>
          <p:cNvGrpSpPr/>
          <p:nvPr/>
        </p:nvGrpSpPr>
        <p:grpSpPr>
          <a:xfrm>
            <a:off x="196727" y="3335158"/>
            <a:ext cx="8669177" cy="3370441"/>
            <a:chOff x="659512" y="2971801"/>
            <a:chExt cx="7766440" cy="29718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D73033D-68FF-0E46-8B5E-6995536952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376" b="14034"/>
            <a:stretch/>
          </p:blipFill>
          <p:spPr>
            <a:xfrm>
              <a:off x="685800" y="2971801"/>
              <a:ext cx="7740152" cy="2971800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683674" y="4055273"/>
              <a:ext cx="3354926" cy="288127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35E24E-CC40-434E-BE9F-68D2AF7A895F}"/>
                </a:ext>
              </a:extLst>
            </p:cNvPr>
            <p:cNvSpPr/>
            <p:nvPr/>
          </p:nvSpPr>
          <p:spPr>
            <a:xfrm>
              <a:off x="659512" y="5334000"/>
              <a:ext cx="4826888" cy="3048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66D084-34E8-403E-AEF2-F57CB4FFF31C}"/>
              </a:ext>
            </a:extLst>
          </p:cNvPr>
          <p:cNvGrpSpPr/>
          <p:nvPr/>
        </p:nvGrpSpPr>
        <p:grpSpPr>
          <a:xfrm>
            <a:off x="196728" y="1266825"/>
            <a:ext cx="8718672" cy="2101056"/>
            <a:chOff x="683673" y="685801"/>
            <a:chExt cx="7742279" cy="13716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1EB204-429A-4688-BBBF-4D4FC1DFA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574"/>
            <a:stretch/>
          </p:blipFill>
          <p:spPr>
            <a:xfrm>
              <a:off x="685800" y="685801"/>
              <a:ext cx="7740152" cy="1371600"/>
            </a:xfrm>
            <a:prstGeom prst="rect">
              <a:avLst/>
            </a:prstGeom>
          </p:spPr>
        </p:pic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9F04E9F7-9E55-4A1B-BA2E-691926CBFB83}"/>
                </a:ext>
              </a:extLst>
            </p:cNvPr>
            <p:cNvSpPr/>
            <p:nvPr/>
          </p:nvSpPr>
          <p:spPr>
            <a:xfrm>
              <a:off x="683673" y="1752600"/>
              <a:ext cx="7698327" cy="228600"/>
            </a:xfrm>
            <a:prstGeom prst="roundRect">
              <a:avLst/>
            </a:prstGeom>
            <a:solidFill>
              <a:srgbClr val="FF0000">
                <a:alpha val="24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07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Conclusion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754563"/>
          </a:xfrm>
        </p:spPr>
        <p:txBody>
          <a:bodyPr>
            <a:noAutofit/>
          </a:bodyPr>
          <a:lstStyle/>
          <a:p>
            <a:pPr marL="457200" lvl="1" indent="0" algn="dist">
              <a:buNone/>
            </a:pPr>
            <a:endParaRPr lang="en-US" sz="1000" dirty="0">
              <a:latin typeface="Garamond" charset="0"/>
              <a:ea typeface="Garamond" charset="0"/>
              <a:cs typeface="Garamond" charset="0"/>
            </a:endParaRPr>
          </a:p>
          <a:p>
            <a:pPr lvl="0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The likelihood of non-GAAP reporting increases following drops in coverage.</a:t>
            </a:r>
          </a:p>
          <a:p>
            <a:pPr lvl="0"/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pPr lvl="0"/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Non-GAAP disclosure quality is lower.</a:t>
            </a:r>
          </a:p>
          <a:p>
            <a:pPr lvl="0"/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Results consistent with some managers exhibiting opportunistic behavior.</a:t>
            </a:r>
          </a:p>
          <a:p>
            <a:endParaRPr lang="en-US" sz="24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400" dirty="0">
                <a:latin typeface="Garamond" charset="0"/>
                <a:ea typeface="Garamond" charset="0"/>
                <a:cs typeface="Garamond" charset="0"/>
              </a:rPr>
              <a:t>Analysts can play a monitoring role.</a:t>
            </a:r>
          </a:p>
        </p:txBody>
      </p:sp>
    </p:spTree>
    <p:extLst>
      <p:ext uri="{BB962C8B-B14F-4D97-AF65-F5344CB8AC3E}">
        <p14:creationId xmlns:p14="http://schemas.microsoft.com/office/powerpoint/2010/main" val="28951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Contribution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47545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altLang="zh-CN" sz="18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Analysts have a substantial influence on managers’ non-GAAP reporting practices</a:t>
            </a:r>
            <a:b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</a:br>
            <a:endParaRPr lang="en-US" sz="28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sz="2800" dirty="0">
                <a:latin typeface="Garamond" charset="0"/>
                <a:ea typeface="Garamond" charset="0"/>
                <a:cs typeface="Garamond" charset="0"/>
              </a:rPr>
              <a:t>Monitoring of non-GAAP disclosures</a:t>
            </a:r>
          </a:p>
          <a:p>
            <a:pPr lvl="1"/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Analysts seem to serve as a monitoring mechanism</a:t>
            </a:r>
          </a:p>
          <a:p>
            <a:pPr lvl="1"/>
            <a:endParaRPr lang="en-US" altLang="zh-CN" sz="2400" dirty="0">
              <a:latin typeface="Garamond" charset="0"/>
              <a:ea typeface="Garamond" charset="0"/>
              <a:cs typeface="Garamond" charset="0"/>
            </a:endParaRPr>
          </a:p>
          <a:p>
            <a:r>
              <a:rPr lang="en-US" altLang="zh-CN" sz="2800" dirty="0">
                <a:latin typeface="Garamond" charset="0"/>
                <a:ea typeface="Garamond" charset="0"/>
                <a:cs typeface="Garamond" charset="0"/>
              </a:rPr>
              <a:t>Informativeness vs. opportunism debate</a:t>
            </a:r>
          </a:p>
          <a:p>
            <a:pPr lvl="1"/>
            <a:r>
              <a:rPr lang="en-US" altLang="zh-CN" sz="2400" dirty="0">
                <a:latin typeface="Garamond" charset="0"/>
                <a:ea typeface="Garamond" charset="0"/>
                <a:cs typeface="Garamond" charset="0"/>
              </a:rPr>
              <a:t>Crafting rules that mitigates opportunism without killing useful information</a:t>
            </a:r>
          </a:p>
          <a:p>
            <a:pPr lvl="1"/>
            <a:endParaRPr lang="en-US" altLang="zh-CN" sz="2400" dirty="0">
              <a:latin typeface="Garamond" charset="0"/>
              <a:ea typeface="Garamond" charset="0"/>
              <a:cs typeface="Garamond" charset="0"/>
            </a:endParaRPr>
          </a:p>
          <a:p>
            <a:endParaRPr lang="en-US" altLang="zh-CN" sz="24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11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2667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600" dirty="0" smtClean="0">
                <a:latin typeface="Garamond" charset="0"/>
                <a:ea typeface="Garamond" charset="0"/>
                <a:cs typeface="Garamond" charset="0"/>
              </a:rPr>
              <a:t>Questions?</a:t>
            </a:r>
            <a:br>
              <a:rPr lang="en-US" altLang="zh-CN" sz="6600" dirty="0" smtClean="0">
                <a:latin typeface="Garamond" charset="0"/>
                <a:ea typeface="Garamond" charset="0"/>
                <a:cs typeface="Garamond" charset="0"/>
              </a:rPr>
            </a:br>
            <a:r>
              <a:rPr lang="en-US" altLang="zh-CN" sz="6600" dirty="0" smtClean="0">
                <a:latin typeface="Garamond" charset="0"/>
                <a:ea typeface="Garamond" charset="0"/>
                <a:cs typeface="Garamond" charset="0"/>
              </a:rPr>
              <a:t/>
            </a:r>
            <a:br>
              <a:rPr lang="en-US" altLang="zh-CN" sz="6600" dirty="0" smtClean="0">
                <a:latin typeface="Garamond" charset="0"/>
                <a:ea typeface="Garamond" charset="0"/>
                <a:cs typeface="Garamond" charset="0"/>
              </a:rPr>
            </a:br>
            <a:r>
              <a:rPr lang="en-US" altLang="zh-CN" sz="6600" dirty="0" smtClean="0">
                <a:latin typeface="Garamond" charset="0"/>
                <a:ea typeface="Garamond" charset="0"/>
                <a:cs typeface="Garamond" charset="0"/>
              </a:rPr>
              <a:t>Comments?</a:t>
            </a:r>
            <a:endParaRPr lang="en-US" sz="6600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9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Thank</a:t>
            </a:r>
            <a:r>
              <a:rPr lang="zh-CN" altLang="en-US" dirty="0">
                <a:latin typeface="Garamond" charset="0"/>
                <a:ea typeface="Garamond" charset="0"/>
                <a:cs typeface="Garamond" charset="0"/>
              </a:rPr>
              <a:t> </a:t>
            </a:r>
            <a:r>
              <a:rPr lang="en-US" altLang="zh-CN" dirty="0">
                <a:latin typeface="Garamond" charset="0"/>
                <a:ea typeface="Garamond" charset="0"/>
                <a:cs typeface="Garamond" charset="0"/>
              </a:rPr>
              <a:t>you!</a:t>
            </a:r>
            <a:endParaRPr lang="en-US" dirty="0">
              <a:latin typeface="Garamond" charset="0"/>
              <a:ea typeface="Garamond" charset="0"/>
              <a:cs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5259" y="6494361"/>
            <a:ext cx="533400" cy="244476"/>
          </a:xfrm>
        </p:spPr>
        <p:txBody>
          <a:bodyPr/>
          <a:lstStyle/>
          <a:p>
            <a:fld id="{3196A044-BD91-484F-AF5D-CC817763A727}" type="slidenum">
              <a:rPr lang="en-US" smtClean="0">
                <a:solidFill>
                  <a:schemeClr val="tx1"/>
                </a:solidFill>
              </a:r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0"/>
            <a:ext cx="8686800" cy="479977"/>
          </a:xfrm>
          <a:prstGeom prst="rect">
            <a:avLst/>
          </a:prstGeom>
        </p:spPr>
      </p:pic>
      <p:sp>
        <p:nvSpPr>
          <p:cNvPr id="4" name="Left Brace 3"/>
          <p:cNvSpPr/>
          <p:nvPr/>
        </p:nvSpPr>
        <p:spPr>
          <a:xfrm rot="16200000">
            <a:off x="1562100" y="2171700"/>
            <a:ext cx="381000" cy="3048000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276601" y="2514600"/>
            <a:ext cx="0" cy="5334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19400" y="2514600"/>
            <a:ext cx="0" cy="5334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47999" y="2250994"/>
            <a:ext cx="1" cy="79700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96000" y="2514600"/>
            <a:ext cx="0" cy="5334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05800" y="2514600"/>
            <a:ext cx="0" cy="53340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752600" y="1897051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SEC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Warning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26155" y="1938753"/>
            <a:ext cx="643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SOX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217577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Reg G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2101107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C&amp;DIs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2114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C&amp;DIs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5245" y="3810000"/>
            <a:ext cx="1811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Unregulated Non-GAAP Disclosure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21" name="Left Brace 20"/>
          <p:cNvSpPr/>
          <p:nvPr/>
        </p:nvSpPr>
        <p:spPr>
          <a:xfrm rot="16200000">
            <a:off x="5905500" y="876300"/>
            <a:ext cx="381000" cy="5638800"/>
          </a:xfrm>
          <a:prstGeom prst="leftBrac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198645" y="3810000"/>
            <a:ext cx="1811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Regulated Non-GAAP Disclosure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47800" y="4917186"/>
            <a:ext cx="3276600" cy="1638990"/>
            <a:chOff x="1447800" y="4917186"/>
            <a:chExt cx="3276600" cy="1638990"/>
          </a:xfrm>
        </p:grpSpPr>
        <p:sp>
          <p:nvSpPr>
            <p:cNvPr id="24" name="Left Brace 23"/>
            <p:cNvSpPr/>
            <p:nvPr/>
          </p:nvSpPr>
          <p:spPr>
            <a:xfrm rot="16200000">
              <a:off x="2895600" y="3469386"/>
              <a:ext cx="381000" cy="3276600"/>
            </a:xfrm>
            <a:prstGeom prst="leftBrac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226845" y="5232737"/>
              <a:ext cx="181175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Early research focused on finding the “Bad Guys”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24399" y="4921477"/>
            <a:ext cx="3505201" cy="1432741"/>
            <a:chOff x="4724399" y="4921477"/>
            <a:chExt cx="3505201" cy="1432741"/>
          </a:xfrm>
        </p:grpSpPr>
        <p:sp>
          <p:nvSpPr>
            <p:cNvPr id="26" name="Left Brace 25"/>
            <p:cNvSpPr/>
            <p:nvPr/>
          </p:nvSpPr>
          <p:spPr>
            <a:xfrm rot="16200000">
              <a:off x="6265445" y="3473677"/>
              <a:ext cx="381000" cy="3276600"/>
            </a:xfrm>
            <a:prstGeom prst="leftBrace">
              <a:avLst/>
            </a:prstGeom>
            <a:ln w="317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24399" y="5338555"/>
              <a:ext cx="350520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C00000"/>
                  </a:solidFill>
                </a:rPr>
                <a:t>Mounting evidence that MOST non-GAAP reporting is now motivated by informativeness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152400" y="634425"/>
            <a:ext cx="8148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i="1" dirty="0" smtClean="0">
                <a:solidFill>
                  <a:srgbClr val="C00000"/>
                </a:solidFill>
              </a:rPr>
              <a:t>Evolution of the Non-GAAP Reporting Literature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649" y="533400"/>
            <a:ext cx="6781800" cy="70397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Questions </a:t>
            </a:r>
            <a:r>
              <a:rPr lang="en-US" dirty="0" smtClean="0"/>
              <a:t>Researchers have addressed: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6839"/>
            <a:ext cx="9144000" cy="5262073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Do Investors Pay Attention to Non-GAAP Performance Metrics? </a:t>
            </a:r>
            <a:endParaRPr lang="en-US" sz="2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Who Uses Non-GAAP Information? </a:t>
            </a:r>
            <a:endParaRPr lang="en-US" sz="2400" dirty="0" smtClean="0"/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What Adjustments Are Commonly Used To Calculate Non-GAAP Earnings?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What Motivates Managers and Analysts to Provide Non-GAAP Performance Metrics?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What Roles Do Managers And Analysts Play in Determining Non-GAAP Earnings</a:t>
            </a:r>
            <a:r>
              <a:rPr lang="en-US" sz="2400" dirty="0" smtClean="0"/>
              <a:t>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Does Measurement Error Cast Doubt On Prior Evidence?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How Has Regulation Influenced Non-GAAP Reporting?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How Do Other Monitoring or Disciplining Mechanisms Influence Non-GAAP Disclosure?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How Does Non-GAAP Reporting Differ Outside of the U.S?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Sources of Non-GAAP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1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65057"/>
            <a:ext cx="9405258" cy="703979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3200" i="1" dirty="0">
                <a:solidFill>
                  <a:srgbClr val="C00000"/>
                </a:solidFill>
              </a:rPr>
              <a:t>Do Investors Pay Attention to Non-GAAP </a:t>
            </a:r>
            <a:r>
              <a:rPr lang="en-US" sz="3200" i="1" dirty="0" smtClean="0">
                <a:solidFill>
                  <a:srgbClr val="C00000"/>
                </a:solidFill>
              </a:rPr>
              <a:t>Metrics</a:t>
            </a:r>
            <a:r>
              <a:rPr lang="en-US" sz="3200" i="1" dirty="0">
                <a:solidFill>
                  <a:srgbClr val="C00000"/>
                </a:solidFill>
              </a:rPr>
              <a:t>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458200" cy="5262073"/>
          </a:xfrm>
        </p:spPr>
        <p:txBody>
          <a:bodyPr/>
          <a:lstStyle/>
          <a:p>
            <a:r>
              <a:rPr lang="en-US" dirty="0" smtClean="0"/>
              <a:t>Skepticism by regulators and the financial press</a:t>
            </a:r>
          </a:p>
          <a:p>
            <a:r>
              <a:rPr lang="en-US" dirty="0" smtClean="0"/>
              <a:t>GAAP versus Non-GAAP Performance Metrics</a:t>
            </a:r>
          </a:p>
          <a:p>
            <a:pPr lvl="1"/>
            <a:r>
              <a:rPr lang="en-US" dirty="0" smtClean="0"/>
              <a:t>What do investors care about most?</a:t>
            </a:r>
          </a:p>
          <a:p>
            <a:pPr lvl="1"/>
            <a:r>
              <a:rPr lang="en-US" dirty="0" smtClean="0"/>
              <a:t>The “horse race” literature (early 2000s)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24F3E-D017-446A-9B17-5FAFCA1EE85F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450652"/>
            <a:ext cx="5193289" cy="325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ear them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ull Acc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clear theme theme.thmx</Template>
  <TotalTime>12992</TotalTime>
  <Words>3170</Words>
  <Application>Microsoft Office PowerPoint</Application>
  <PresentationFormat>On-screen Show (4:3)</PresentationFormat>
  <Paragraphs>587</Paragraphs>
  <Slides>64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宋体</vt:lpstr>
      <vt:lpstr>Arial</vt:lpstr>
      <vt:lpstr>Calibri</vt:lpstr>
      <vt:lpstr>Calibri Light</vt:lpstr>
      <vt:lpstr>Garamond</vt:lpstr>
      <vt:lpstr>NewsGoth Dm BT</vt:lpstr>
      <vt:lpstr>Wingdings</vt:lpstr>
      <vt:lpstr>clear theme theme</vt:lpstr>
      <vt:lpstr>Custom Design</vt:lpstr>
      <vt:lpstr>2_Custom Design</vt:lpstr>
      <vt:lpstr>Tull Acct Theme</vt:lpstr>
      <vt:lpstr>Non-GAAP Reporting:  Evidence from Academia and Current Practice</vt:lpstr>
      <vt:lpstr>What are non-GAAP earnings?</vt:lpstr>
      <vt:lpstr>Overview</vt:lpstr>
      <vt:lpstr>U.S. Regulatory and Standard Setting Events</vt:lpstr>
      <vt:lpstr>PowerPoint Presentation</vt:lpstr>
      <vt:lpstr>PowerPoint Presentation</vt:lpstr>
      <vt:lpstr>PowerPoint Presentation</vt:lpstr>
      <vt:lpstr>Questions Researchers have addressed:</vt:lpstr>
      <vt:lpstr>Do Investors Pay Attention to Non-GAAP Metrics? </vt:lpstr>
      <vt:lpstr>Do Investors Pay Attention to Non-GAAP Metrics? </vt:lpstr>
      <vt:lpstr>PowerPoint Presentation</vt:lpstr>
      <vt:lpstr>Who Uses Non-GAAP Information? </vt:lpstr>
      <vt:lpstr>3. What adjustments are commonly used?</vt:lpstr>
      <vt:lpstr>3. What Adjustments Are Commonly Made?</vt:lpstr>
      <vt:lpstr>PowerPoint Presentation</vt:lpstr>
      <vt:lpstr>PowerPoint Presentation</vt:lpstr>
      <vt:lpstr>PowerPoint Presentation</vt:lpstr>
      <vt:lpstr>Managers and Analysts’ Roles</vt:lpstr>
      <vt:lpstr>Managers and Analysts’ Roles Over Time</vt:lpstr>
      <vt:lpstr>PowerPoint Presentation</vt:lpstr>
      <vt:lpstr>PowerPoint Presentation</vt:lpstr>
      <vt:lpstr>PowerPoint Presentation</vt:lpstr>
      <vt:lpstr>How Do Other Monitoring or Disciplining Mechanisms Influence Non-GAAP Disclosure? </vt:lpstr>
      <vt:lpstr>How Does Non-GAAP Reporting Differ Outside of the U.S?</vt:lpstr>
      <vt:lpstr>Sources of Non-GAAP Data </vt:lpstr>
      <vt:lpstr>Increased Focus on Non-GAAP</vt:lpstr>
      <vt:lpstr>Research and the Current Environment</vt:lpstr>
      <vt:lpstr>PowerPoint Presentation</vt:lpstr>
      <vt:lpstr>PowerPoint Presentation</vt:lpstr>
      <vt:lpstr>Analysts’ Role in Monitoring non-GAAP Reporting: Evidence from a Natural Experiment</vt:lpstr>
      <vt:lpstr>Overview</vt:lpstr>
      <vt:lpstr>Overview</vt:lpstr>
      <vt:lpstr>Motivation</vt:lpstr>
      <vt:lpstr>Managers’ Incentives</vt:lpstr>
      <vt:lpstr>Background</vt:lpstr>
      <vt:lpstr>Analysts’ Monitoring Role</vt:lpstr>
      <vt:lpstr>Big Picture: Figure 1, Panel A</vt:lpstr>
      <vt:lpstr>Big Picture: Figure 1, Panel A</vt:lpstr>
      <vt:lpstr>The Likelihood of Disclosing Non-GAAP Earnings</vt:lpstr>
      <vt:lpstr>Big Picture: Figure 1, Panel B</vt:lpstr>
      <vt:lpstr>The Quality of Non-GAAP Disclosures</vt:lpstr>
      <vt:lpstr>Coverage Terminations</vt:lpstr>
      <vt:lpstr>PowerPoint Presentation</vt:lpstr>
      <vt:lpstr>PowerPoint Presentation</vt:lpstr>
      <vt:lpstr>Coverage Terminations</vt:lpstr>
      <vt:lpstr>Methodology</vt:lpstr>
      <vt:lpstr>Results</vt:lpstr>
      <vt:lpstr>Methodology</vt:lpstr>
      <vt:lpstr>Results</vt:lpstr>
      <vt:lpstr>Methodology</vt:lpstr>
      <vt:lpstr>Results</vt:lpstr>
      <vt:lpstr>Cross-sectional Tests: Level of Coverage</vt:lpstr>
      <vt:lpstr>Table 5- Tests Conditional on Level of Coverage</vt:lpstr>
      <vt:lpstr>Cross-sectional Tests: Monitoring Ability</vt:lpstr>
      <vt:lpstr>Table 6- Tests Conditional on Analyst Industry Expertise</vt:lpstr>
      <vt:lpstr>Cross-sectional Tests: Corporate Governance</vt:lpstr>
      <vt:lpstr>Table 7- Tests Conditional on Board Independence</vt:lpstr>
      <vt:lpstr>Table 8- Tests Conditional on Auditor Tenure</vt:lpstr>
      <vt:lpstr>Cross-sectional Tests: Past Earnings Management</vt:lpstr>
      <vt:lpstr>Table 9- Tests Conditional on Past Earnings Management</vt:lpstr>
      <vt:lpstr>Conclusion</vt:lpstr>
      <vt:lpstr>Contribution</vt:lpstr>
      <vt:lpstr>Questions?  Comments?</vt:lpstr>
      <vt:lpstr>Thank you!</vt:lpstr>
    </vt:vector>
  </TitlesOfParts>
  <Company>Ross School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Ross School of Business</dc:creator>
  <cp:lastModifiedBy>Ted Christensen</cp:lastModifiedBy>
  <cp:revision>443</cp:revision>
  <cp:lastPrinted>2016-08-16T05:01:01Z</cp:lastPrinted>
  <dcterms:created xsi:type="dcterms:W3CDTF">2011-12-05T23:02:27Z</dcterms:created>
  <dcterms:modified xsi:type="dcterms:W3CDTF">2019-09-12T03:28:38Z</dcterms:modified>
</cp:coreProperties>
</file>