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09" r:id="rId3"/>
    <p:sldId id="514" r:id="rId4"/>
    <p:sldId id="515" r:id="rId5"/>
    <p:sldId id="513" r:id="rId6"/>
    <p:sldId id="516" r:id="rId7"/>
    <p:sldId id="525" r:id="rId8"/>
    <p:sldId id="520" r:id="rId9"/>
    <p:sldId id="526" r:id="rId10"/>
    <p:sldId id="527" r:id="rId11"/>
    <p:sldId id="531" r:id="rId12"/>
    <p:sldId id="528" r:id="rId13"/>
    <p:sldId id="529" r:id="rId14"/>
    <p:sldId id="530" r:id="rId15"/>
    <p:sldId id="407" r:id="rId16"/>
    <p:sldId id="522" r:id="rId17"/>
    <p:sldId id="481" r:id="rId1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16089A"/>
    <a:srgbClr val="030565"/>
    <a:srgbClr val="04077A"/>
    <a:srgbClr val="030559"/>
    <a:srgbClr val="150892"/>
    <a:srgbClr val="130783"/>
    <a:srgbClr val="050885"/>
    <a:srgbClr val="1A09B7"/>
    <a:srgbClr val="112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7" autoAdjust="0"/>
  </p:normalViewPr>
  <p:slideViewPr>
    <p:cSldViewPr>
      <p:cViewPr varScale="1">
        <p:scale>
          <a:sx n="69" d="100"/>
          <a:sy n="69" d="100"/>
        </p:scale>
        <p:origin x="15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7466" cy="464502"/>
          </a:xfrm>
          <a:prstGeom prst="rect">
            <a:avLst/>
          </a:prstGeom>
        </p:spPr>
        <p:txBody>
          <a:bodyPr vert="horz" lIns="91220" tIns="45610" rIns="91220" bIns="45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1"/>
            <a:ext cx="3027466" cy="464502"/>
          </a:xfrm>
          <a:prstGeom prst="rect">
            <a:avLst/>
          </a:prstGeom>
        </p:spPr>
        <p:txBody>
          <a:bodyPr vert="horz" lIns="91220" tIns="45610" rIns="91220" bIns="45610" rtlCol="0"/>
          <a:lstStyle>
            <a:lvl1pPr algn="r">
              <a:defRPr sz="1200"/>
            </a:lvl1pPr>
          </a:lstStyle>
          <a:p>
            <a:fld id="{57FF0114-2AFB-4072-999F-1078F11C06B0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614"/>
            <a:ext cx="3027466" cy="464502"/>
          </a:xfrm>
          <a:prstGeom prst="rect">
            <a:avLst/>
          </a:prstGeom>
        </p:spPr>
        <p:txBody>
          <a:bodyPr vert="horz" lIns="91220" tIns="45610" rIns="91220" bIns="45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4"/>
            <a:ext cx="3027466" cy="464502"/>
          </a:xfrm>
          <a:prstGeom prst="rect">
            <a:avLst/>
          </a:prstGeom>
        </p:spPr>
        <p:txBody>
          <a:bodyPr vert="horz" lIns="91220" tIns="45610" rIns="91220" bIns="45610" rtlCol="0" anchor="b"/>
          <a:lstStyle>
            <a:lvl1pPr algn="r">
              <a:defRPr sz="1200"/>
            </a:lvl1pPr>
          </a:lstStyle>
          <a:p>
            <a:fld id="{F6D36E80-FEDC-4255-ADBF-8D92DDA1C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2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35FB51BF-947B-4CA7-BF9A-9E0F95F75B89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13F7B99-3F96-4E07-AA2B-0FF606A7528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58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373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165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998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324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7429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9311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4496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7882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9378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380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93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9811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3857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7552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910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8254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F7B99-3F96-4E07-AA2B-0FF606A7528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59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D855-50D1-405C-8A27-E48732615FC0}" type="datetimeFigureOut">
              <a:rPr lang="en-US" smtClean="0"/>
              <a:pPr/>
              <a:t>9/11/2019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B0DD-8B54-41AC-8D8C-737B9CF6F8C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072494" cy="2422622"/>
          </a:xfrm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CA" sz="4000" dirty="0" smtClean="0">
                <a:solidFill>
                  <a:srgbClr val="FFCC00"/>
                </a:solidFill>
                <a:latin typeface="Century Gothic"/>
              </a:rPr>
              <a:t>The </a:t>
            </a:r>
            <a:r>
              <a:rPr lang="en-CA" sz="4000" dirty="0">
                <a:solidFill>
                  <a:srgbClr val="FFCC00"/>
                </a:solidFill>
                <a:latin typeface="Century Gothic"/>
              </a:rPr>
              <a:t>Relevance of Non-Financial Key Performance Indicators (KPIs)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996952"/>
            <a:ext cx="8136904" cy="18002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Bingxu Fang, Partha Mohanram and Dushyant Vyas</a:t>
            </a:r>
          </a:p>
          <a:p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Accounting Centre</a:t>
            </a:r>
          </a:p>
          <a:p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Toronto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1864" y="5085184"/>
            <a:ext cx="760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 smtClean="0">
                <a:solidFill>
                  <a:srgbClr val="030565"/>
                </a:solidFill>
                <a:latin typeface="Century Gothic"/>
              </a:rPr>
              <a:t>Sept 13, 2019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Concurrent Stock Returns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12776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K-efficiency is 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positively associated with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concurrent stock returns</a:t>
            </a:r>
            <a:endParaRPr lang="en-CA" altLang="en-US" sz="20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0192" y="2492896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30565"/>
                </a:solidFill>
                <a:latin typeface="Century Gothic"/>
              </a:rPr>
              <a:t>As </a:t>
            </a:r>
            <a:r>
              <a:rPr lang="en-US" sz="2000" i="1" dirty="0">
                <a:solidFill>
                  <a:srgbClr val="030565"/>
                </a:solidFill>
                <a:latin typeface="Century Gothic"/>
              </a:rPr>
              <a:t>K-Efficiency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 increases from 0 to 1,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concurrent stock return increases 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by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8.7%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209225"/>
                  </p:ext>
                </p:extLst>
              </p:nvPr>
            </p:nvGraphicFramePr>
            <p:xfrm>
              <a:off x="285720" y="1772816"/>
              <a:ext cx="5942465" cy="48965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48169">
                      <a:extLst>
                        <a:ext uri="{9D8B030D-6E8A-4147-A177-3AD203B41FA5}">
                          <a16:colId xmlns:a16="http://schemas.microsoft.com/office/drawing/2014/main" val="1475632784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1893674763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439410240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124425572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951479364"/>
                        </a:ext>
                      </a:extLst>
                    </a:gridCol>
                  </a:tblGrid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363815060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VARIABLES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gridSpan="4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zh-CN" sz="1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Concurrent </a:t>
                          </a: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CA" sz="1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Stock Returns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7300390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14786693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Earnings/Lag Stock Price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798692173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(0.41)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(1.29)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24010943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CA" sz="1200">
                                  <a:effectLst/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Earnings/Lag Stock Price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066992963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(2.63)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(3.58)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238410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K-Growth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-0.025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674666641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(-0.88)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89127403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K-Efficiency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0.087**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336212416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(2.50)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973137662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K-Total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-0.003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0492146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(-0.11)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89275973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Constant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0.103***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0.030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0.093***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04212742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(7.56)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(5.25)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(1.15)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(4.64)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59791107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158102437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Observations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1,933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1,907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1,933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994926124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Fixed Effects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45085748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Clustering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88305566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Adj. R-squared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0.00381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0.00342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0.0276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0.00330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8230393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209225"/>
                  </p:ext>
                </p:extLst>
              </p:nvPr>
            </p:nvGraphicFramePr>
            <p:xfrm>
              <a:off x="285720" y="1772816"/>
              <a:ext cx="5942465" cy="48965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48169">
                      <a:extLst>
                        <a:ext uri="{9D8B030D-6E8A-4147-A177-3AD203B41FA5}">
                          <a16:colId xmlns:a16="http://schemas.microsoft.com/office/drawing/2014/main" val="1475632784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1893674763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439410240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124425572"/>
                        </a:ext>
                      </a:extLst>
                    </a:gridCol>
                    <a:gridCol w="848574">
                      <a:extLst>
                        <a:ext uri="{9D8B030D-6E8A-4147-A177-3AD203B41FA5}">
                          <a16:colId xmlns:a16="http://schemas.microsoft.com/office/drawing/2014/main" val="2951479364"/>
                        </a:ext>
                      </a:extLst>
                    </a:gridCol>
                  </a:tblGrid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363815060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VARIABLES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gridSpan="4"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zh-CN" sz="1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Concurrent </a:t>
                          </a: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CA" sz="1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Stock Returns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7300390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14786693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Earnings/Lag Stock Price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798692173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(0.41)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(1.29)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(0.43)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24010943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>
                          <a:blip r:embed="rId3"/>
                          <a:stretch>
                            <a:fillRect l="-239" t="-492683" r="-133890" b="-14097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066992963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(2.63)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(3.58)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(2.71)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238410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K-Growth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-0.025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674666641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(-0.88)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89127403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K-Efficiency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0.087**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336212416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(2.50)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973137662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K-Total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-0.003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410492146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(-0.11)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89275973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Constant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0.091***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0.103***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0.030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0.093***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04212742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(7.56)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(5.25)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(1.15)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(4.64)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597911078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 sz="120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158102437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Observations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1,933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1,907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1,933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994926124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Fixed Effects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Industry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450857489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Clustering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Firm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1488305566"/>
                      </a:ext>
                    </a:extLst>
                  </a:tr>
                  <a:tr h="2448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Adj. R-squared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0.00381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0.00342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0.0276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0.00330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DengXian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82303934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6300192" y="4398496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Value implications immediately impounded in current returns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720" y="3501008"/>
            <a:ext cx="5942464" cy="14401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Stock Returns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12776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On average, K-scores are not related to future stock returns</a:t>
            </a:r>
            <a:endParaRPr lang="en-CA" altLang="en-US" sz="20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3140968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Value implications immediately impounded in current returns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30178"/>
              </p:ext>
            </p:extLst>
          </p:nvPr>
        </p:nvGraphicFramePr>
        <p:xfrm>
          <a:off x="457200" y="1844824"/>
          <a:ext cx="5842991" cy="5143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305">
                  <a:extLst>
                    <a:ext uri="{9D8B030D-6E8A-4147-A177-3AD203B41FA5}">
                      <a16:colId xmlns:a16="http://schemas.microsoft.com/office/drawing/2014/main" val="2099998271"/>
                    </a:ext>
                  </a:extLst>
                </a:gridCol>
                <a:gridCol w="858562">
                  <a:extLst>
                    <a:ext uri="{9D8B030D-6E8A-4147-A177-3AD203B41FA5}">
                      <a16:colId xmlns:a16="http://schemas.microsoft.com/office/drawing/2014/main" val="2216142491"/>
                    </a:ext>
                  </a:extLst>
                </a:gridCol>
                <a:gridCol w="858562">
                  <a:extLst>
                    <a:ext uri="{9D8B030D-6E8A-4147-A177-3AD203B41FA5}">
                      <a16:colId xmlns:a16="http://schemas.microsoft.com/office/drawing/2014/main" val="3345622448"/>
                    </a:ext>
                  </a:extLst>
                </a:gridCol>
                <a:gridCol w="858562">
                  <a:extLst>
                    <a:ext uri="{9D8B030D-6E8A-4147-A177-3AD203B41FA5}">
                      <a16:colId xmlns:a16="http://schemas.microsoft.com/office/drawing/2014/main" val="2512371936"/>
                    </a:ext>
                  </a:extLst>
                </a:gridCol>
              </a:tblGrid>
              <a:tr h="175471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6: One-Year-Ahead Returns and KPI Indices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963422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372231881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One-Year-Ahead Return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871868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4097129552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991083988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(-1.70)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(-1.19)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(-1.76)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084704401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0.114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-0.351*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0.114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127076116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(-1.93)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900497488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0.044**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0.029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0.045*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3313729488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(1.97)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(1.96)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435379094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Momentum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0.046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0.032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3184464477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(1.56)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(0.89)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(1.48)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177441471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070855690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(1.43)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498005418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780340936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(0.60)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589465659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262347874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(1.26)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344389206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-0.017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77272364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(-0.44)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(0.10)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(-0.34)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217449185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3270590876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1,908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285136875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54369823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272653405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0.0251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0.0563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0.0248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4243874196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Robust t-statistics in parentheses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1725489237"/>
                  </a:ext>
                </a:extLst>
              </a:tr>
              <a:tr h="175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 p&lt;0.01, ** p&lt;0.05, * p&lt;0.1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tc>
                  <a:txBody>
                    <a:bodyPr/>
                    <a:lstStyle/>
                    <a:p>
                      <a:endParaRPr lang="en-US" sz="12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35" marR="60235" marT="0" marB="0" anchor="b"/>
                </a:tc>
                <a:extLst>
                  <a:ext uri="{0D108BD9-81ED-4DB2-BD59-A6C34878D82A}">
                    <a16:rowId xmlns:a16="http://schemas.microsoft.com/office/drawing/2014/main" val="279830138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199" y="4077072"/>
            <a:ext cx="5842991" cy="12241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Stock Returns: Cross-sectional Analyses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12776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Potential mispricing for small firms</a:t>
            </a:r>
            <a:endParaRPr lang="en-CA" altLang="en-US" sz="20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1182" y="2564904"/>
            <a:ext cx="2520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Value implications not immediately impounded in current returns for small firms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 reflected in future returns</a:t>
            </a:r>
          </a:p>
          <a:p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Increasing </a:t>
            </a:r>
            <a:r>
              <a:rPr lang="en-US" sz="2000" i="1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K-Total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 from 0 to 1 leads to 22% one-year ahead excess returns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826928"/>
              </p:ext>
            </p:extLst>
          </p:nvPr>
        </p:nvGraphicFramePr>
        <p:xfrm>
          <a:off x="395536" y="1834239"/>
          <a:ext cx="5987008" cy="4979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1597">
                  <a:extLst>
                    <a:ext uri="{9D8B030D-6E8A-4147-A177-3AD203B41FA5}">
                      <a16:colId xmlns:a16="http://schemas.microsoft.com/office/drawing/2014/main" val="4105997764"/>
                    </a:ext>
                  </a:extLst>
                </a:gridCol>
                <a:gridCol w="931214">
                  <a:extLst>
                    <a:ext uri="{9D8B030D-6E8A-4147-A177-3AD203B41FA5}">
                      <a16:colId xmlns:a16="http://schemas.microsoft.com/office/drawing/2014/main" val="784270763"/>
                    </a:ext>
                  </a:extLst>
                </a:gridCol>
                <a:gridCol w="931214">
                  <a:extLst>
                    <a:ext uri="{9D8B030D-6E8A-4147-A177-3AD203B41FA5}">
                      <a16:colId xmlns:a16="http://schemas.microsoft.com/office/drawing/2014/main" val="2877562558"/>
                    </a:ext>
                  </a:extLst>
                </a:gridCol>
                <a:gridCol w="932983">
                  <a:extLst>
                    <a:ext uri="{9D8B030D-6E8A-4147-A177-3AD203B41FA5}">
                      <a16:colId xmlns:a16="http://schemas.microsoft.com/office/drawing/2014/main" val="3259555447"/>
                    </a:ext>
                  </a:extLst>
                </a:gridCol>
              </a:tblGrid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534775677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One-Year</a:t>
                      </a:r>
                      <a:r>
                        <a:rPr lang="en-US" sz="125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-Ahead Abnormal Returns</a:t>
                      </a:r>
                      <a:endParaRPr lang="en-US" sz="1250" dirty="0" smtClean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01392"/>
                  </a:ext>
                </a:extLst>
              </a:tr>
              <a:tr h="216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dirty="0" smtClean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Firms</a:t>
                      </a:r>
                      <a:endParaRPr lang="en-US" sz="1250" dirty="0" smtClean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019090494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0.043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-0.095**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0.041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18736143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(1.17)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(-2.23)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(1.15)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37723807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0.139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-0.359*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0.136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968944710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(1.07)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(-1.94)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96047195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0.071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544140744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(0.95)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(1.06)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926666420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Momentum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0.054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3189439882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(1.02)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(0.49)</a:t>
                      </a:r>
                      <a:endParaRPr lang="en-US" sz="125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(0.99)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4018613728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0.183*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339658507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(1.80)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315289710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0.404**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989651418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(2.45)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201344322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0.220**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686077719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(2.20)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96465062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-0.225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0.102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-0.232*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3996725443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(-1.64)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(0.57)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(-1.71)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3077075927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30341913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61910829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117201194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3337631124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0.0137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0.0691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0.0168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205945685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Robust t-statistics in parentheses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841631261"/>
                  </a:ext>
                </a:extLst>
              </a:tr>
              <a:tr h="1883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 p&lt;0.01, ** p&lt;0.05, * p&lt;0.1</a:t>
                      </a:r>
                      <a:endParaRPr lang="en-US" sz="125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tc>
                  <a:txBody>
                    <a:bodyPr/>
                    <a:lstStyle/>
                    <a:p>
                      <a:endParaRPr lang="en-US" sz="12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67" marR="62667" marT="0" marB="0" anchor="b"/>
                </a:tc>
                <a:extLst>
                  <a:ext uri="{0D108BD9-81ED-4DB2-BD59-A6C34878D82A}">
                    <a16:rowId xmlns:a16="http://schemas.microsoft.com/office/drawing/2014/main" val="219086869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95537" y="3933056"/>
            <a:ext cx="5954628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Stock Returns: Cross-sectional Analyses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05841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Potential mispricing for firms with no analyst coverage</a:t>
            </a:r>
            <a:endParaRPr lang="en-CA" altLang="en-US" sz="20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1182" y="2564904"/>
            <a:ext cx="2520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Value implications not immediately impounded in current returns for no-coverage firms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 reflected in future returns</a:t>
            </a:r>
          </a:p>
          <a:p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Increasing </a:t>
            </a:r>
            <a:r>
              <a:rPr lang="en-US" sz="2000" i="1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K-Total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from 0 to 1 leads to 15.5% one-year </a:t>
            </a:r>
            <a:r>
              <a:rPr lang="en-US" sz="2000" dirty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ahead excess returns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941642"/>
              </p:ext>
            </p:extLst>
          </p:nvPr>
        </p:nvGraphicFramePr>
        <p:xfrm>
          <a:off x="285719" y="1916840"/>
          <a:ext cx="5798448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137">
                  <a:extLst>
                    <a:ext uri="{9D8B030D-6E8A-4147-A177-3AD203B41FA5}">
                      <a16:colId xmlns:a16="http://schemas.microsoft.com/office/drawing/2014/main" val="1305661742"/>
                    </a:ext>
                  </a:extLst>
                </a:gridCol>
                <a:gridCol w="915816">
                  <a:extLst>
                    <a:ext uri="{9D8B030D-6E8A-4147-A177-3AD203B41FA5}">
                      <a16:colId xmlns:a16="http://schemas.microsoft.com/office/drawing/2014/main" val="3074625840"/>
                    </a:ext>
                  </a:extLst>
                </a:gridCol>
                <a:gridCol w="915816">
                  <a:extLst>
                    <a:ext uri="{9D8B030D-6E8A-4147-A177-3AD203B41FA5}">
                      <a16:colId xmlns:a16="http://schemas.microsoft.com/office/drawing/2014/main" val="593767167"/>
                    </a:ext>
                  </a:extLst>
                </a:gridCol>
                <a:gridCol w="916679">
                  <a:extLst>
                    <a:ext uri="{9D8B030D-6E8A-4147-A177-3AD203B41FA5}">
                      <a16:colId xmlns:a16="http://schemas.microsoft.com/office/drawing/2014/main" val="1897795310"/>
                    </a:ext>
                  </a:extLst>
                </a:gridCol>
              </a:tblGrid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14139445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One-Year-Ahead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Abnormal Returns</a:t>
                      </a:r>
                      <a:endParaRPr lang="en-US" sz="1300" dirty="0" smtClean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5243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CA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Coverage</a:t>
                      </a: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CA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Firms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233332518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-0.018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42878772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(-0.51)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(-1.41)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(-0.71)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98479096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-0.292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-0.040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96969389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(-0.12)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(-1.43)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(-0.27)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98084057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0.078*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0.085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0.089**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84639410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(1.91)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(1.12)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(2.10)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54219106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Momentum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0.015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-0.001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1257037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(0.20)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(-0.44)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(-0.01)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96005029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406821483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21035745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0.309*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96997748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(1.92)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38372559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0.155*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70584848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(1.75)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06438920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-0.067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5257370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(-0.32)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(0.09)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(-0.51)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72356883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43328954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62329378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22860444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313950914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0.0244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0.0400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0.0417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0451" marR="60451" marT="0" marB="0" anchor="b"/>
                </a:tc>
                <a:extLst>
                  <a:ext uri="{0D108BD9-81ED-4DB2-BD59-A6C34878D82A}">
                    <a16:rowId xmlns:a16="http://schemas.microsoft.com/office/drawing/2014/main" val="10507368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5720" y="4077072"/>
            <a:ext cx="5798448" cy="12241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Stock Returns: Cross-sectional Analyses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05841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Potential mispricing for firms with low institutional ownership</a:t>
            </a:r>
            <a:endParaRPr lang="en-CA" altLang="en-US" sz="20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61182" y="2564904"/>
            <a:ext cx="2520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Value implications not immediately impounded in current returns for no-coverage firms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 reflected in future returns</a:t>
            </a:r>
          </a:p>
          <a:p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Increasing </a:t>
            </a:r>
            <a:r>
              <a:rPr lang="en-US" sz="2000" i="1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K-Total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  <a:sym typeface="Wingdings" panose="05000000000000000000" pitchFamily="2" charset="2"/>
              </a:rPr>
              <a:t> from 0 to 1 leads to 13.3% one-year ahead excess returns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16472"/>
              </p:ext>
            </p:extLst>
          </p:nvPr>
        </p:nvGraphicFramePr>
        <p:xfrm>
          <a:off x="285720" y="1916839"/>
          <a:ext cx="6064444" cy="460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7337">
                  <a:extLst>
                    <a:ext uri="{9D8B030D-6E8A-4147-A177-3AD203B41FA5}">
                      <a16:colId xmlns:a16="http://schemas.microsoft.com/office/drawing/2014/main" val="3389068505"/>
                    </a:ext>
                  </a:extLst>
                </a:gridCol>
                <a:gridCol w="912297">
                  <a:extLst>
                    <a:ext uri="{9D8B030D-6E8A-4147-A177-3AD203B41FA5}">
                      <a16:colId xmlns:a16="http://schemas.microsoft.com/office/drawing/2014/main" val="1138457314"/>
                    </a:ext>
                  </a:extLst>
                </a:gridCol>
                <a:gridCol w="1005423">
                  <a:extLst>
                    <a:ext uri="{9D8B030D-6E8A-4147-A177-3AD203B41FA5}">
                      <a16:colId xmlns:a16="http://schemas.microsoft.com/office/drawing/2014/main" val="1049398926"/>
                    </a:ext>
                  </a:extLst>
                </a:gridCol>
                <a:gridCol w="999387">
                  <a:extLst>
                    <a:ext uri="{9D8B030D-6E8A-4147-A177-3AD203B41FA5}">
                      <a16:colId xmlns:a16="http://schemas.microsoft.com/office/drawing/2014/main" val="3236021005"/>
                    </a:ext>
                  </a:extLst>
                </a:gridCol>
              </a:tblGrid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353423300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One-Year-Ahead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Returns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40809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IO Firms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419230708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-0.035**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-0.057***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-0.035**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68095272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(-2.28)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(-2.75)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(-2.36)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67799132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31885033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(1.12)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(-1.28)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(1.15)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354062554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0.073**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0.079***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97286689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(2.51)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(0.60)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(2.68)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87183008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Momentum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10035597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(-0.45)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347243605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0.119**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33934152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(2.17)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401315360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196925538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130442301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0.133**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517438066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(2.09)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125063203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0.279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414468460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(-0.02)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(1.65)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(-0.05)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138756094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308801702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41511274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59576043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84169360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0.0452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3946" marR="63946" marT="0" marB="0" anchor="b"/>
                </a:tc>
                <a:extLst>
                  <a:ext uri="{0D108BD9-81ED-4DB2-BD59-A6C34878D82A}">
                    <a16:rowId xmlns:a16="http://schemas.microsoft.com/office/drawing/2014/main" val="29593897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5720" y="4005064"/>
            <a:ext cx="6064444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KPI-based Trading Strategy?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71612"/>
            <a:ext cx="8606760" cy="502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Positive abnormal returns on-average during 2011-2016; positive returns in 5 out of 6 years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CA" altLang="en-US" sz="2400" dirty="0" smtClean="0">
                <a:solidFill>
                  <a:srgbClr val="030565"/>
                </a:solidFill>
                <a:latin typeface="Century Gothic"/>
              </a:rPr>
              <a:t>Caveat: Results subject to sample size and time-period restrictions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84910"/>
              </p:ext>
            </p:extLst>
          </p:nvPr>
        </p:nvGraphicFramePr>
        <p:xfrm>
          <a:off x="671520" y="3212980"/>
          <a:ext cx="6060720" cy="3240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4210">
                  <a:extLst>
                    <a:ext uri="{9D8B030D-6E8A-4147-A177-3AD203B41FA5}">
                      <a16:colId xmlns:a16="http://schemas.microsoft.com/office/drawing/2014/main" val="3646413316"/>
                    </a:ext>
                  </a:extLst>
                </a:gridCol>
                <a:gridCol w="1091546">
                  <a:extLst>
                    <a:ext uri="{9D8B030D-6E8A-4147-A177-3AD203B41FA5}">
                      <a16:colId xmlns:a16="http://schemas.microsoft.com/office/drawing/2014/main" val="3265074021"/>
                    </a:ext>
                  </a:extLst>
                </a:gridCol>
                <a:gridCol w="555309">
                  <a:extLst>
                    <a:ext uri="{9D8B030D-6E8A-4147-A177-3AD203B41FA5}">
                      <a16:colId xmlns:a16="http://schemas.microsoft.com/office/drawing/2014/main" val="2257799456"/>
                    </a:ext>
                  </a:extLst>
                </a:gridCol>
                <a:gridCol w="1091546">
                  <a:extLst>
                    <a:ext uri="{9D8B030D-6E8A-4147-A177-3AD203B41FA5}">
                      <a16:colId xmlns:a16="http://schemas.microsoft.com/office/drawing/2014/main" val="705791884"/>
                    </a:ext>
                  </a:extLst>
                </a:gridCol>
                <a:gridCol w="555309">
                  <a:extLst>
                    <a:ext uri="{9D8B030D-6E8A-4147-A177-3AD203B41FA5}">
                      <a16:colId xmlns:a16="http://schemas.microsoft.com/office/drawing/2014/main" val="2535877695"/>
                    </a:ext>
                  </a:extLst>
                </a:gridCol>
                <a:gridCol w="1127491">
                  <a:extLst>
                    <a:ext uri="{9D8B030D-6E8A-4147-A177-3AD203B41FA5}">
                      <a16:colId xmlns:a16="http://schemas.microsoft.com/office/drawing/2014/main" val="443965440"/>
                    </a:ext>
                  </a:extLst>
                </a:gridCol>
                <a:gridCol w="555309">
                  <a:extLst>
                    <a:ext uri="{9D8B030D-6E8A-4147-A177-3AD203B41FA5}">
                      <a16:colId xmlns:a16="http://schemas.microsoft.com/office/drawing/2014/main" val="1715149564"/>
                    </a:ext>
                  </a:extLst>
                </a:gridCol>
              </a:tblGrid>
              <a:tr h="307907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Panel A: Returns to Hedge Strategy based on K-Total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868291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Firms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Coverage Firms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IO Firms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430404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Portfolios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32525298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0289966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-7.69%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-6.37%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-13.96%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72031317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13.00%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-5.46%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-9.55%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5149868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-1.75%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17277279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3477641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14.56%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12.21%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6025977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t-stat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32474718"/>
                  </a:ext>
                </a:extLst>
              </a:tr>
              <a:tr h="2932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0.0768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0.0195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0646702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71520" y="5589240"/>
            <a:ext cx="6060720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Conclusion and Policy Implications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84784"/>
            <a:ext cx="8606760" cy="5025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Evidence on large sample relevance of KPIs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Leading indicators of future accounting performance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On-average, relevant to equity investors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Market seems to understand the importance of KPIs, but less so for small firms with low analyst coverage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Policy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q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uestion: Would standardization of KPIs help investors better understand the value implications of KPIs?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Ongoing/future research: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Variation in standardization of existing KPIs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Relevance in other settings (e.g., debt markets, M&amp;A, compensation contracts)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4005064"/>
            <a:ext cx="8568952" cy="280831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Thank you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390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Motivation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71612"/>
            <a:ext cx="8606760" cy="502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30565"/>
                </a:solidFill>
                <a:latin typeface="Century Gothic"/>
              </a:rPr>
              <a:t>Markets increasingly rely on KPIs outside the scope of traditional financial statements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01" y="2708920"/>
            <a:ext cx="7846820" cy="11289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5517232"/>
            <a:ext cx="7915322" cy="936104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361" y="4005064"/>
            <a:ext cx="7627047" cy="122089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5720" y="2564904"/>
            <a:ext cx="8462744" cy="403244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Need for Nonfinancial KPIs?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71612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KPIs are leading indicators of future financial performance: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Traditional financial statement metrics (GAAP and non-GAAP) may not reflect underlying business developments on a timely basis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KPIs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are customizable: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Value drivers vary not only across, but within industries. Disclosure and use of nonfinancial KPIs can be contextualized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For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example,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same-store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sales growth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for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retailers,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passenger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load factor and cost per seat mile for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airlines, the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value of new orders and value of order backlog for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homebuilders, </a:t>
            </a:r>
            <a:r>
              <a:rPr lang="en-US" sz="2200" dirty="0">
                <a:solidFill>
                  <a:srgbClr val="030565"/>
                </a:solidFill>
                <a:latin typeface="Century Gothic"/>
              </a:rPr>
              <a:t>and the number of restaurants opened/closed for restaurant </a:t>
            </a:r>
            <a:r>
              <a:rPr lang="en-US" sz="2200" dirty="0" smtClean="0">
                <a:solidFill>
                  <a:srgbClr val="030565"/>
                </a:solidFill>
                <a:latin typeface="Century Gothic"/>
              </a:rPr>
              <a:t>chains</a:t>
            </a:r>
            <a:endParaRPr lang="en-US" sz="2200" dirty="0">
              <a:solidFill>
                <a:srgbClr val="030565"/>
              </a:solidFill>
              <a:latin typeface="Century Gothic"/>
            </a:endParaRPr>
          </a:p>
          <a:p>
            <a:pPr lvl="0">
              <a:spcBef>
                <a:spcPct val="20000"/>
              </a:spcBef>
            </a:pPr>
            <a:endParaRPr lang="en-CA" altLang="en-US" sz="2400" dirty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175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Our Objectives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71612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To examine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the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value relevance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of a large set of industry specific non-financial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KPIs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To study the efficacy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of a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fundamental analysis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strategy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using KPIs to screen firms in multiple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industries</a:t>
            </a:r>
            <a:endParaRPr lang="en-US" sz="2400" dirty="0">
              <a:solidFill>
                <a:srgbClr val="030565"/>
              </a:solidFill>
              <a:latin typeface="Century Gothic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 smtClean="0">
                <a:solidFill>
                  <a:srgbClr val="030565"/>
                </a:solidFill>
                <a:latin typeface="Century Gothic"/>
              </a:rPr>
              <a:t>To study </a:t>
            </a:r>
            <a:r>
              <a:rPr lang="en-US" altLang="en-US" sz="24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cross-sectional and inter-temporal variation </a:t>
            </a:r>
            <a:r>
              <a:rPr lang="en-US" altLang="en-US" sz="2400" dirty="0" smtClean="0">
                <a:solidFill>
                  <a:srgbClr val="030565"/>
                </a:solidFill>
                <a:latin typeface="Century Gothic"/>
              </a:rPr>
              <a:t>in (1) and (2) based on firm- and KPI characteristics</a:t>
            </a:r>
            <a:endParaRPr lang="en-CA" altLang="en-US" sz="2400" dirty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021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Measurement Approach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71612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We assemble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a dataset of industry-specific KPIs from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S&amp;P Capital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IQ, which has a broad coverage over ten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industries (airlines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, retail, homebuilding, hotel, internet, oil and gas, restaurant, semiconductor, telecom, and pharmaceutical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industries)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The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resultant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firm-year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level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sample focusses on U.S. firms from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2011 to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Allocate all the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KPIs into two broad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categories: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Efficiency</a:t>
            </a:r>
            <a:r>
              <a:rPr lang="en-US" sz="2100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: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considering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whether they are associated with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cost or asset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deployment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Growth: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 Indicating growth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in sales and/or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assets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We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then construct KPI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scores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for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each firm and each category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, denoted as </a:t>
            </a:r>
            <a:r>
              <a:rPr lang="en-US" sz="2100" b="1" i="1" dirty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K-Efficiency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 and </a:t>
            </a:r>
            <a:r>
              <a:rPr lang="en-US" sz="21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K-Growth</a:t>
            </a:r>
            <a:endParaRPr lang="en-CA" altLang="en-US" sz="2100" b="1" i="1" dirty="0">
              <a:solidFill>
                <a:schemeClr val="accent6">
                  <a:lumMod val="50000"/>
                </a:scheme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168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Measurement Approach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556792"/>
            <a:ext cx="8606760" cy="528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Primary measurement challenge: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Lack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of standardization in measurement and disclosure of KPIs even within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the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same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industry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Our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We select up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to five KPIs with maximum available observations for each KPI category and industry, and then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calculate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the change in each variable relative to the prior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year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We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next create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a binary variable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for each KPI that equals one (zero) if the corresponding KPI increases (decreases or remains constant)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year-on-year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Create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the KPI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scores </a:t>
            </a:r>
            <a:r>
              <a:rPr lang="en-US" sz="2100" dirty="0">
                <a:solidFill>
                  <a:srgbClr val="030565"/>
                </a:solidFill>
                <a:latin typeface="Century Gothic"/>
              </a:rPr>
              <a:t>as the average value of the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indicators for each firm-year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b="1" i="1" dirty="0" smtClean="0">
                <a:solidFill>
                  <a:schemeClr val="accent6">
                    <a:lumMod val="50000"/>
                  </a:schemeClr>
                </a:solidFill>
                <a:latin typeface="Century Gothic"/>
              </a:rPr>
              <a:t>Tradeoff: </a:t>
            </a:r>
            <a:r>
              <a:rPr lang="en-US" sz="2100" dirty="0" smtClean="0">
                <a:solidFill>
                  <a:srgbClr val="030565"/>
                </a:solidFill>
                <a:latin typeface="Century Gothic"/>
              </a:rPr>
              <a:t>Collapsing each KPI into a 0/1 binary variable forces standardization, but loss of relevant continuous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100" dirty="0" smtClean="0">
              <a:solidFill>
                <a:srgbClr val="030565"/>
              </a:solidFill>
              <a:latin typeface="Century Gothic"/>
            </a:endParaRPr>
          </a:p>
          <a:p>
            <a:pPr lvl="0">
              <a:spcBef>
                <a:spcPct val="20000"/>
              </a:spcBef>
            </a:pPr>
            <a:endParaRPr lang="en-CA" altLang="en-US" sz="21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</a:pPr>
            <a:endParaRPr lang="en-CA" altLang="en-US" sz="32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32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5733256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2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Empirical Analyses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96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Accounting Performance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12776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K-efficiency is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positively associated with future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ROA</a:t>
            </a: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782283"/>
              </p:ext>
            </p:extLst>
          </p:nvPr>
        </p:nvGraphicFramePr>
        <p:xfrm>
          <a:off x="395536" y="1844824"/>
          <a:ext cx="5832647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7891">
                  <a:extLst>
                    <a:ext uri="{9D8B030D-6E8A-4147-A177-3AD203B41FA5}">
                      <a16:colId xmlns:a16="http://schemas.microsoft.com/office/drawing/2014/main" val="643509543"/>
                    </a:ext>
                  </a:extLst>
                </a:gridCol>
                <a:gridCol w="866189">
                  <a:extLst>
                    <a:ext uri="{9D8B030D-6E8A-4147-A177-3AD203B41FA5}">
                      <a16:colId xmlns:a16="http://schemas.microsoft.com/office/drawing/2014/main" val="1036131035"/>
                    </a:ext>
                  </a:extLst>
                </a:gridCol>
                <a:gridCol w="866189">
                  <a:extLst>
                    <a:ext uri="{9D8B030D-6E8A-4147-A177-3AD203B41FA5}">
                      <a16:colId xmlns:a16="http://schemas.microsoft.com/office/drawing/2014/main" val="3048399013"/>
                    </a:ext>
                  </a:extLst>
                </a:gridCol>
                <a:gridCol w="866189">
                  <a:extLst>
                    <a:ext uri="{9D8B030D-6E8A-4147-A177-3AD203B41FA5}">
                      <a16:colId xmlns:a16="http://schemas.microsoft.com/office/drawing/2014/main" val="58357213"/>
                    </a:ext>
                  </a:extLst>
                </a:gridCol>
                <a:gridCol w="866189">
                  <a:extLst>
                    <a:ext uri="{9D8B030D-6E8A-4147-A177-3AD203B41FA5}">
                      <a16:colId xmlns:a16="http://schemas.microsoft.com/office/drawing/2014/main" val="1787105415"/>
                    </a:ext>
                  </a:extLst>
                </a:gridCol>
              </a:tblGrid>
              <a:tr h="189990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3: One-Year-Ahead ROA and KPI Indices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5766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2850979762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One-Year-Ahead ROA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85122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057475272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329294912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(4.24)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(4.34)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(1.47)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(4.15)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182989073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0.008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949235927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(0.79)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(0.81)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641704961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1.025***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1.027***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1.005***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1.024***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197127516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(25.48)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(25.45)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(12.25)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(25.36)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63401450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ROA*Loss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-0.456***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-0.458***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-0.739***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-0.455***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343484283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(-6.45)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(-6.46)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(-6.39)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(-6.44)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211658080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2706513376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(-0.93)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2233480455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0.026***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482192515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(3.64)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983139301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0.006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517579920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(0.71)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168303799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-0.094***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-0.092***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-0.074***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-0.096***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538559635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(-6.00)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(-5.63)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(-2.87)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(-5.91)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481900507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448449262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1,908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1615352783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575384600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4291352268"/>
                  </a:ext>
                </a:extLst>
              </a:tr>
              <a:tr h="189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0.705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0.705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0.705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 anchor="b"/>
                </a:tc>
                <a:extLst>
                  <a:ext uri="{0D108BD9-81ED-4DB2-BD59-A6C34878D82A}">
                    <a16:rowId xmlns:a16="http://schemas.microsoft.com/office/drawing/2014/main" val="37692643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03032" y="3257689"/>
            <a:ext cx="2314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30565"/>
                </a:solidFill>
                <a:latin typeface="Century Gothic"/>
              </a:rPr>
              <a:t>As </a:t>
            </a:r>
            <a:r>
              <a:rPr lang="en-US" sz="2000" i="1" dirty="0">
                <a:solidFill>
                  <a:srgbClr val="030565"/>
                </a:solidFill>
                <a:latin typeface="Century Gothic"/>
              </a:rPr>
              <a:t>K-Efficiency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 increases from 0 to 1, ROA increases by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2.6%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4221088"/>
            <a:ext cx="5832647" cy="11521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5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030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n-CA" dirty="0" smtClean="0">
                <a:solidFill>
                  <a:srgbClr val="FFCC00"/>
                </a:solidFill>
                <a:latin typeface="Century Gothic"/>
              </a:rPr>
              <a:t>Association with Future Accounting Performance</a:t>
            </a:r>
            <a:endParaRPr lang="en-CA" dirty="0">
              <a:solidFill>
                <a:srgbClr val="FFCC00"/>
              </a:solidFill>
              <a:latin typeface="Century Gothic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5720" y="1484784"/>
            <a:ext cx="8606760" cy="516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K-efficiency is </a:t>
            </a:r>
            <a:r>
              <a:rPr lang="en-US" sz="2400" dirty="0">
                <a:solidFill>
                  <a:srgbClr val="030565"/>
                </a:solidFill>
                <a:latin typeface="Century Gothic"/>
              </a:rPr>
              <a:t>positively associated with </a:t>
            </a:r>
            <a:r>
              <a:rPr lang="en-US" sz="2400" dirty="0" smtClean="0">
                <a:solidFill>
                  <a:srgbClr val="030565"/>
                </a:solidFill>
                <a:latin typeface="Century Gothic"/>
              </a:rPr>
              <a:t>sales growth</a:t>
            </a: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CA" altLang="en-US" sz="2400" dirty="0" smtClean="0">
              <a:solidFill>
                <a:srgbClr val="030565"/>
              </a:solidFill>
              <a:latin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36197" y="3401705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30565"/>
                </a:solidFill>
                <a:latin typeface="Century Gothic"/>
              </a:rPr>
              <a:t>As </a:t>
            </a:r>
            <a:r>
              <a:rPr lang="en-US" sz="2000" i="1" dirty="0">
                <a:solidFill>
                  <a:srgbClr val="030565"/>
                </a:solidFill>
                <a:latin typeface="Century Gothic"/>
              </a:rPr>
              <a:t>K-Efficiency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 increases from 0 to 1,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Sales Growth increases </a:t>
            </a:r>
            <a:r>
              <a:rPr lang="en-US" sz="2000" dirty="0">
                <a:solidFill>
                  <a:srgbClr val="030565"/>
                </a:solidFill>
                <a:latin typeface="Century Gothic"/>
              </a:rPr>
              <a:t>by </a:t>
            </a:r>
            <a:r>
              <a:rPr lang="en-US" sz="2000" dirty="0" smtClean="0">
                <a:solidFill>
                  <a:srgbClr val="030565"/>
                </a:solidFill>
                <a:latin typeface="Century Gothic"/>
              </a:rPr>
              <a:t>6.7%</a:t>
            </a:r>
            <a:endParaRPr lang="en-US" sz="2000" dirty="0">
              <a:solidFill>
                <a:srgbClr val="030565"/>
              </a:solidFill>
              <a:latin typeface="Century Gothic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83853"/>
              </p:ext>
            </p:extLst>
          </p:nvPr>
        </p:nvGraphicFramePr>
        <p:xfrm>
          <a:off x="285720" y="1988840"/>
          <a:ext cx="6014474" cy="4536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482">
                  <a:extLst>
                    <a:ext uri="{9D8B030D-6E8A-4147-A177-3AD203B41FA5}">
                      <a16:colId xmlns:a16="http://schemas.microsoft.com/office/drawing/2014/main" val="136510631"/>
                    </a:ext>
                  </a:extLst>
                </a:gridCol>
                <a:gridCol w="960748">
                  <a:extLst>
                    <a:ext uri="{9D8B030D-6E8A-4147-A177-3AD203B41FA5}">
                      <a16:colId xmlns:a16="http://schemas.microsoft.com/office/drawing/2014/main" val="703247019"/>
                    </a:ext>
                  </a:extLst>
                </a:gridCol>
                <a:gridCol w="960748">
                  <a:extLst>
                    <a:ext uri="{9D8B030D-6E8A-4147-A177-3AD203B41FA5}">
                      <a16:colId xmlns:a16="http://schemas.microsoft.com/office/drawing/2014/main" val="1752281071"/>
                    </a:ext>
                  </a:extLst>
                </a:gridCol>
                <a:gridCol w="960748">
                  <a:extLst>
                    <a:ext uri="{9D8B030D-6E8A-4147-A177-3AD203B41FA5}">
                      <a16:colId xmlns:a16="http://schemas.microsoft.com/office/drawing/2014/main" val="3872626891"/>
                    </a:ext>
                  </a:extLst>
                </a:gridCol>
                <a:gridCol w="960748">
                  <a:extLst>
                    <a:ext uri="{9D8B030D-6E8A-4147-A177-3AD203B41FA5}">
                      <a16:colId xmlns:a16="http://schemas.microsoft.com/office/drawing/2014/main" val="361325668"/>
                    </a:ext>
                  </a:extLst>
                </a:gridCol>
              </a:tblGrid>
              <a:tr h="218631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4: Future Sales Growth and KPI Indices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606514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943256829"/>
                  </a:ext>
                </a:extLst>
              </a:tr>
              <a:tr h="2359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</a:t>
                      </a: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ear-Ahead </a:t>
                      </a:r>
                      <a:r>
                        <a:rPr lang="en-CA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Sales Growth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3878144861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760649264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0.007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319557405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(0.92)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(0.40)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(-0.88)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(0.42)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695767469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-0.000***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-0.000**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-0.000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-0.000**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317741749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(-2.63)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(-1.99)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(-0.78)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(-2.06)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882914233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K-Growth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714087735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(1.63)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895944685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K-Efficiency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0.067***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948313370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(2.86)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110622616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K-Total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0.091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780251053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(1.42)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3586938157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0.016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-0.012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-0.010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3915142975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(0.27)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(-0.21)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(1.08)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(-0.19)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616062954"/>
                  </a:ext>
                </a:extLst>
              </a:tr>
              <a:tr h="218631"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endParaRPr lang="en-US" sz="13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3687133411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1,908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070427004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 Effects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646752201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450289363"/>
                  </a:ext>
                </a:extLst>
              </a:tr>
              <a:tr h="211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 R-squared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-0.00143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0.000209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0.0383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-0.000426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235487353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85720" y="3717032"/>
            <a:ext cx="6014474" cy="12961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10922</TotalTime>
  <Words>1815</Words>
  <Application>Microsoft Office PowerPoint</Application>
  <PresentationFormat>On-screen Show (4:3)</PresentationFormat>
  <Paragraphs>639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Century Gothic</vt:lpstr>
      <vt:lpstr>DengXian</vt:lpstr>
      <vt:lpstr>Times New Roman</vt:lpstr>
      <vt:lpstr>Wingdings</vt:lpstr>
      <vt:lpstr>Office Theme</vt:lpstr>
      <vt:lpstr>The Relevance of Non-Financial Key Performance Indicators (KPIs)</vt:lpstr>
      <vt:lpstr>Motivation</vt:lpstr>
      <vt:lpstr>Need for Nonfinancial KPIs?</vt:lpstr>
      <vt:lpstr>Our Objectives</vt:lpstr>
      <vt:lpstr>Measurement Approach</vt:lpstr>
      <vt:lpstr>Measurement Approach</vt:lpstr>
      <vt:lpstr>Empirical Analyses</vt:lpstr>
      <vt:lpstr>Association with Future Accounting Performance</vt:lpstr>
      <vt:lpstr>Association with Future Accounting Performance</vt:lpstr>
      <vt:lpstr>Association with Concurrent Stock Returns</vt:lpstr>
      <vt:lpstr>Association with Future Stock Returns</vt:lpstr>
      <vt:lpstr>Association with Future Stock Returns: Cross-sectional Analyses</vt:lpstr>
      <vt:lpstr>Association with Future Stock Returns: Cross-sectional Analyses</vt:lpstr>
      <vt:lpstr>Association with Future Stock Returns: Cross-sectional Analyses</vt:lpstr>
      <vt:lpstr>KPI-based Trading Strategy?</vt:lpstr>
      <vt:lpstr>Conclusion and Policy Implications</vt:lpstr>
      <vt:lpstr>Thank you</vt:lpstr>
    </vt:vector>
  </TitlesOfParts>
  <Company>Joseph L. Rotman School of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Stock-Market Reaction, Determinants, and Timeliness of Privacy Breach Disclosures</dc:title>
  <dc:creator>Administrator</dc:creator>
  <cp:lastModifiedBy>Dushyant Vyas</cp:lastModifiedBy>
  <cp:revision>679</cp:revision>
  <cp:lastPrinted>2019-09-11T14:23:21Z</cp:lastPrinted>
  <dcterms:created xsi:type="dcterms:W3CDTF">2010-01-05T16:51:10Z</dcterms:created>
  <dcterms:modified xsi:type="dcterms:W3CDTF">2019-09-11T16:41:34Z</dcterms:modified>
</cp:coreProperties>
</file>