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513" r:id="rId2"/>
    <p:sldId id="748" r:id="rId3"/>
    <p:sldId id="552" r:id="rId4"/>
    <p:sldId id="590" r:id="rId5"/>
    <p:sldId id="1059" r:id="rId6"/>
    <p:sldId id="1108" r:id="rId7"/>
    <p:sldId id="1060" r:id="rId8"/>
    <p:sldId id="763" r:id="rId9"/>
    <p:sldId id="1058" r:id="rId10"/>
    <p:sldId id="752" r:id="rId11"/>
    <p:sldId id="615" r:id="rId12"/>
    <p:sldId id="614"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0023"/>
    <a:srgbClr val="F2F2F2"/>
    <a:srgbClr val="C8B37D"/>
    <a:srgbClr val="CBCB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34587" autoAdjust="0"/>
    <p:restoredTop sz="95226" autoAdjust="0"/>
  </p:normalViewPr>
  <p:slideViewPr>
    <p:cSldViewPr>
      <p:cViewPr varScale="1">
        <p:scale>
          <a:sx n="86" d="100"/>
          <a:sy n="86" d="100"/>
        </p:scale>
        <p:origin x="773"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3" d="100"/>
          <a:sy n="83" d="100"/>
        </p:scale>
        <p:origin x="381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F63FAF-D777-4B6E-9702-CAE686040A3E}" type="doc">
      <dgm:prSet loTypeId="urn:microsoft.com/office/officeart/2005/8/layout/radial6" loCatId="cycle" qsTypeId="urn:microsoft.com/office/officeart/2005/8/quickstyle/simple2" qsCatId="simple" csTypeId="urn:microsoft.com/office/officeart/2005/8/colors/accent1_3" csCatId="accent1" phldr="1"/>
      <dgm:spPr/>
      <dgm:t>
        <a:bodyPr/>
        <a:lstStyle/>
        <a:p>
          <a:endParaRPr lang="en-CA"/>
        </a:p>
      </dgm:t>
    </dgm:pt>
    <dgm:pt modelId="{55A8C82F-EF1E-4A2F-87FE-62E2047595A2}">
      <dgm:prSet phldrT="[Text]" custT="1"/>
      <dgm:spPr>
        <a:solidFill>
          <a:srgbClr val="460023"/>
        </a:solidFill>
      </dgm:spPr>
      <dgm:t>
        <a:bodyPr/>
        <a:lstStyle/>
        <a:p>
          <a:r>
            <a:rPr lang="en-US" sz="1550" b="1" dirty="0">
              <a:solidFill>
                <a:srgbClr val="C8B37D"/>
              </a:solidFill>
              <a:latin typeface="Avenir LT Std 45 Book" panose="020B0502020203020204" pitchFamily="34" charset="0"/>
            </a:rPr>
            <a:t>Forensic-Based Research Approach</a:t>
          </a:r>
          <a:endParaRPr lang="en-CA" sz="1550" b="1" dirty="0">
            <a:solidFill>
              <a:srgbClr val="C8B37D"/>
            </a:solidFill>
            <a:latin typeface="Avenir LT Std 45 Book" panose="020B0502020203020204" pitchFamily="34" charset="0"/>
          </a:endParaRPr>
        </a:p>
      </dgm:t>
    </dgm:pt>
    <dgm:pt modelId="{2F9C068A-76AD-4D08-B646-80EB2BC77B50}" type="parTrans" cxnId="{851DCBD4-6663-45E9-85AF-F59AC4F8D2AC}">
      <dgm:prSet/>
      <dgm:spPr/>
      <dgm:t>
        <a:bodyPr/>
        <a:lstStyle/>
        <a:p>
          <a:endParaRPr lang="en-CA"/>
        </a:p>
      </dgm:t>
    </dgm:pt>
    <dgm:pt modelId="{1BABFB81-184F-40E1-A123-D7C8DA8A2E96}" type="sibTrans" cxnId="{851DCBD4-6663-45E9-85AF-F59AC4F8D2AC}">
      <dgm:prSet/>
      <dgm:spPr/>
      <dgm:t>
        <a:bodyPr/>
        <a:lstStyle/>
        <a:p>
          <a:endParaRPr lang="en-CA"/>
        </a:p>
      </dgm:t>
    </dgm:pt>
    <dgm:pt modelId="{D94AA629-6BF9-4002-A197-DA0C736E4F56}">
      <dgm:prSet phldrT="[Text]"/>
      <dgm:spPr>
        <a:solidFill>
          <a:srgbClr val="460023"/>
        </a:solidFill>
      </dgm:spPr>
      <dgm:t>
        <a:bodyPr/>
        <a:lstStyle/>
        <a:p>
          <a:r>
            <a:rPr lang="en-US" dirty="0">
              <a:latin typeface="Avenir LT Std 45 Book" panose="020B0502020203020204" pitchFamily="34" charset="0"/>
            </a:rPr>
            <a:t>Investor Advocacy</a:t>
          </a:r>
          <a:endParaRPr lang="en-CA" dirty="0">
            <a:latin typeface="Avenir LT Std 45 Book" panose="020B0502020203020204" pitchFamily="34" charset="0"/>
          </a:endParaRPr>
        </a:p>
      </dgm:t>
    </dgm:pt>
    <dgm:pt modelId="{B6131E40-D234-4FCB-8210-EFF4EA56934E}" type="parTrans" cxnId="{E2D1F810-2C1C-4C4F-9615-3A3BDC6C12DD}">
      <dgm:prSet/>
      <dgm:spPr/>
      <dgm:t>
        <a:bodyPr/>
        <a:lstStyle/>
        <a:p>
          <a:endParaRPr lang="en-CA"/>
        </a:p>
      </dgm:t>
    </dgm:pt>
    <dgm:pt modelId="{232D62BE-765F-402B-943A-33AE0D554BD0}" type="sibTrans" cxnId="{E2D1F810-2C1C-4C4F-9615-3A3BDC6C12DD}">
      <dgm:prSet/>
      <dgm:spPr>
        <a:solidFill>
          <a:srgbClr val="460023"/>
        </a:solidFill>
      </dgm:spPr>
      <dgm:t>
        <a:bodyPr/>
        <a:lstStyle/>
        <a:p>
          <a:endParaRPr lang="en-CA"/>
        </a:p>
      </dgm:t>
    </dgm:pt>
    <dgm:pt modelId="{2465A354-72EB-4DD3-89A8-F1AC02282624}">
      <dgm:prSet phldrT="[Text]"/>
      <dgm:spPr>
        <a:solidFill>
          <a:srgbClr val="460023"/>
        </a:solidFill>
      </dgm:spPr>
      <dgm:t>
        <a:bodyPr/>
        <a:lstStyle/>
        <a:p>
          <a:r>
            <a:rPr lang="en-US" dirty="0">
              <a:latin typeface="Avenir LT Std 45 Book" panose="020B0502020203020204" pitchFamily="34" charset="0"/>
            </a:rPr>
            <a:t>Hosting Events &amp; Conferences</a:t>
          </a:r>
          <a:endParaRPr lang="en-CA" dirty="0">
            <a:latin typeface="Avenir LT Std 45 Book" panose="020B0502020203020204" pitchFamily="34" charset="0"/>
          </a:endParaRPr>
        </a:p>
      </dgm:t>
    </dgm:pt>
    <dgm:pt modelId="{43A05C04-4C36-41D0-B9F9-04E5A669C023}" type="parTrans" cxnId="{948F584A-677C-457D-B1CD-B84C9F911C79}">
      <dgm:prSet/>
      <dgm:spPr/>
      <dgm:t>
        <a:bodyPr/>
        <a:lstStyle/>
        <a:p>
          <a:endParaRPr lang="en-CA"/>
        </a:p>
      </dgm:t>
    </dgm:pt>
    <dgm:pt modelId="{D3ED7AC0-A810-4A8D-9BD7-D0AE4EBA25E8}" type="sibTrans" cxnId="{948F584A-677C-457D-B1CD-B84C9F911C79}">
      <dgm:prSet/>
      <dgm:spPr>
        <a:solidFill>
          <a:srgbClr val="460023"/>
        </a:solidFill>
      </dgm:spPr>
      <dgm:t>
        <a:bodyPr/>
        <a:lstStyle/>
        <a:p>
          <a:endParaRPr lang="en-CA"/>
        </a:p>
      </dgm:t>
    </dgm:pt>
    <dgm:pt modelId="{36A5AA81-6A5B-4833-B1ED-C85C97E73259}">
      <dgm:prSet phldrT="[Text]"/>
      <dgm:spPr>
        <a:solidFill>
          <a:srgbClr val="460023"/>
        </a:solidFill>
      </dgm:spPr>
      <dgm:t>
        <a:bodyPr/>
        <a:lstStyle/>
        <a:p>
          <a:r>
            <a:rPr lang="en-US" dirty="0">
              <a:latin typeface="Avenir LT Std 45 Book" panose="020B0502020203020204" pitchFamily="34" charset="0"/>
            </a:rPr>
            <a:t>Due Diligence; Public &amp; Private Companies</a:t>
          </a:r>
          <a:endParaRPr lang="en-CA" dirty="0">
            <a:latin typeface="Avenir LT Std 45 Book" panose="020B0502020203020204" pitchFamily="34" charset="0"/>
          </a:endParaRPr>
        </a:p>
      </dgm:t>
    </dgm:pt>
    <dgm:pt modelId="{CB1D8D3A-9A75-407C-A3A3-E29B9333E2F5}" type="parTrans" cxnId="{952FB1EC-68C7-4C43-8DCD-20CABC6CFFA2}">
      <dgm:prSet/>
      <dgm:spPr/>
      <dgm:t>
        <a:bodyPr/>
        <a:lstStyle/>
        <a:p>
          <a:endParaRPr lang="en-CA"/>
        </a:p>
      </dgm:t>
    </dgm:pt>
    <dgm:pt modelId="{7C0FB627-88B6-4D78-8C40-F4EC8FC9345F}" type="sibTrans" cxnId="{952FB1EC-68C7-4C43-8DCD-20CABC6CFFA2}">
      <dgm:prSet/>
      <dgm:spPr>
        <a:solidFill>
          <a:srgbClr val="460023"/>
        </a:solidFill>
      </dgm:spPr>
      <dgm:t>
        <a:bodyPr/>
        <a:lstStyle/>
        <a:p>
          <a:endParaRPr lang="en-CA"/>
        </a:p>
      </dgm:t>
    </dgm:pt>
    <dgm:pt modelId="{D4406769-CAD4-46DD-804D-CCE3F37AB17B}">
      <dgm:prSet phldrT="[Text]"/>
      <dgm:spPr>
        <a:solidFill>
          <a:srgbClr val="460023"/>
        </a:solidFill>
      </dgm:spPr>
      <dgm:t>
        <a:bodyPr/>
        <a:lstStyle/>
        <a:p>
          <a:r>
            <a:rPr lang="en-US" dirty="0">
              <a:latin typeface="Avenir LT Std 45 Book" panose="020B0502020203020204" pitchFamily="34" charset="0"/>
            </a:rPr>
            <a:t>Independent Research; CDN Companies</a:t>
          </a:r>
          <a:endParaRPr lang="en-CA" dirty="0">
            <a:latin typeface="Avenir LT Std 45 Book" panose="020B0502020203020204" pitchFamily="34" charset="0"/>
          </a:endParaRPr>
        </a:p>
      </dgm:t>
    </dgm:pt>
    <dgm:pt modelId="{5D036CF3-9C03-48A2-AEFB-A28AB65E3803}" type="parTrans" cxnId="{C0AECA88-60A9-4E50-8272-047F1A902E40}">
      <dgm:prSet/>
      <dgm:spPr/>
      <dgm:t>
        <a:bodyPr/>
        <a:lstStyle/>
        <a:p>
          <a:endParaRPr lang="en-US"/>
        </a:p>
      </dgm:t>
    </dgm:pt>
    <dgm:pt modelId="{8B6C15B9-B885-485B-AD54-BAC491AC16DA}" type="sibTrans" cxnId="{C0AECA88-60A9-4E50-8272-047F1A902E40}">
      <dgm:prSet/>
      <dgm:spPr>
        <a:solidFill>
          <a:srgbClr val="460023"/>
        </a:solidFill>
      </dgm:spPr>
      <dgm:t>
        <a:bodyPr/>
        <a:lstStyle/>
        <a:p>
          <a:endParaRPr lang="en-US"/>
        </a:p>
      </dgm:t>
    </dgm:pt>
    <dgm:pt modelId="{19F52658-95BD-4B7C-9FEA-A808E3385377}">
      <dgm:prSet phldrT="[Text]"/>
      <dgm:spPr>
        <a:solidFill>
          <a:srgbClr val="460023"/>
        </a:solidFill>
      </dgm:spPr>
      <dgm:t>
        <a:bodyPr/>
        <a:lstStyle/>
        <a:p>
          <a:r>
            <a:rPr lang="en-US" dirty="0">
              <a:latin typeface="Avenir LT Std 45 Book" panose="020B0502020203020204" pitchFamily="34" charset="0"/>
            </a:rPr>
            <a:t>Training and Knowledge Centre</a:t>
          </a:r>
          <a:endParaRPr lang="en-CA" dirty="0">
            <a:latin typeface="Avenir LT Std 45 Book" panose="020B0502020203020204" pitchFamily="34" charset="0"/>
          </a:endParaRPr>
        </a:p>
      </dgm:t>
    </dgm:pt>
    <dgm:pt modelId="{69721011-1871-49CF-98E6-F576FEC4F43C}" type="parTrans" cxnId="{5C49E1C4-4CE9-41CC-A5E8-EFEBC04130C9}">
      <dgm:prSet/>
      <dgm:spPr/>
      <dgm:t>
        <a:bodyPr/>
        <a:lstStyle/>
        <a:p>
          <a:endParaRPr lang="en-US"/>
        </a:p>
      </dgm:t>
    </dgm:pt>
    <dgm:pt modelId="{8A11F251-45D4-464C-900E-D354A1B51B33}" type="sibTrans" cxnId="{5C49E1C4-4CE9-41CC-A5E8-EFEBC04130C9}">
      <dgm:prSet/>
      <dgm:spPr>
        <a:solidFill>
          <a:srgbClr val="460023"/>
        </a:solidFill>
      </dgm:spPr>
      <dgm:t>
        <a:bodyPr/>
        <a:lstStyle/>
        <a:p>
          <a:endParaRPr lang="en-US"/>
        </a:p>
      </dgm:t>
    </dgm:pt>
    <dgm:pt modelId="{9FE79886-E096-42B6-A963-58B02C8A20A5}">
      <dgm:prSet phldrT="[Text]"/>
      <dgm:spPr>
        <a:solidFill>
          <a:srgbClr val="460023"/>
        </a:solidFill>
      </dgm:spPr>
      <dgm:t>
        <a:bodyPr/>
        <a:lstStyle/>
        <a:p>
          <a:r>
            <a:rPr lang="en-US" dirty="0">
              <a:latin typeface="Avenir LT Std 45 Book" panose="020B0502020203020204" pitchFamily="34" charset="0"/>
            </a:rPr>
            <a:t>Active Asset Management</a:t>
          </a:r>
          <a:endParaRPr lang="en-CA" dirty="0">
            <a:latin typeface="Avenir LT Std 45 Book" panose="020B0502020203020204" pitchFamily="34" charset="0"/>
          </a:endParaRPr>
        </a:p>
      </dgm:t>
    </dgm:pt>
    <dgm:pt modelId="{AD3F672A-38DF-4723-BE0B-186948124506}" type="parTrans" cxnId="{90835825-BF88-49A9-8442-13FBFBC09623}">
      <dgm:prSet/>
      <dgm:spPr/>
      <dgm:t>
        <a:bodyPr/>
        <a:lstStyle/>
        <a:p>
          <a:endParaRPr lang="en-US"/>
        </a:p>
      </dgm:t>
    </dgm:pt>
    <dgm:pt modelId="{FEF75127-4C98-4D2A-B44D-46DEF092EAC6}" type="sibTrans" cxnId="{90835825-BF88-49A9-8442-13FBFBC09623}">
      <dgm:prSet/>
      <dgm:spPr>
        <a:solidFill>
          <a:srgbClr val="460023"/>
        </a:solidFill>
      </dgm:spPr>
      <dgm:t>
        <a:bodyPr/>
        <a:lstStyle/>
        <a:p>
          <a:endParaRPr lang="en-US"/>
        </a:p>
      </dgm:t>
    </dgm:pt>
    <dgm:pt modelId="{7D542620-AFF4-4190-82FB-8DAE495F4A74}" type="pres">
      <dgm:prSet presAssocID="{75F63FAF-D777-4B6E-9702-CAE686040A3E}" presName="Name0" presStyleCnt="0">
        <dgm:presLayoutVars>
          <dgm:chMax val="1"/>
          <dgm:dir/>
          <dgm:animLvl val="ctr"/>
          <dgm:resizeHandles val="exact"/>
        </dgm:presLayoutVars>
      </dgm:prSet>
      <dgm:spPr/>
      <dgm:t>
        <a:bodyPr/>
        <a:lstStyle/>
        <a:p>
          <a:endParaRPr lang="en-US"/>
        </a:p>
      </dgm:t>
    </dgm:pt>
    <dgm:pt modelId="{04EF230D-E14D-44A4-B014-6E491ECB02FB}" type="pres">
      <dgm:prSet presAssocID="{55A8C82F-EF1E-4A2F-87FE-62E2047595A2}" presName="centerShape" presStyleLbl="node0" presStyleIdx="0" presStyleCnt="1" custScaleX="118363" custScaleY="118363" custLinFactNeighborX="0" custLinFactNeighborY="-462"/>
      <dgm:spPr/>
      <dgm:t>
        <a:bodyPr/>
        <a:lstStyle/>
        <a:p>
          <a:endParaRPr lang="en-US"/>
        </a:p>
      </dgm:t>
    </dgm:pt>
    <dgm:pt modelId="{15EB9780-139E-412B-B810-27B7DB3B33DE}" type="pres">
      <dgm:prSet presAssocID="{36A5AA81-6A5B-4833-B1ED-C85C97E73259}" presName="node" presStyleLbl="node1" presStyleIdx="0" presStyleCnt="6" custScaleX="137185" custScaleY="137185">
        <dgm:presLayoutVars>
          <dgm:bulletEnabled val="1"/>
        </dgm:presLayoutVars>
      </dgm:prSet>
      <dgm:spPr/>
      <dgm:t>
        <a:bodyPr/>
        <a:lstStyle/>
        <a:p>
          <a:endParaRPr lang="en-US"/>
        </a:p>
      </dgm:t>
    </dgm:pt>
    <dgm:pt modelId="{1DA816F7-04BD-4048-A460-895D1244ED13}" type="pres">
      <dgm:prSet presAssocID="{36A5AA81-6A5B-4833-B1ED-C85C97E73259}" presName="dummy" presStyleCnt="0"/>
      <dgm:spPr/>
    </dgm:pt>
    <dgm:pt modelId="{189611C6-BA5F-4041-B615-C938ECB3E015}" type="pres">
      <dgm:prSet presAssocID="{7C0FB627-88B6-4D78-8C40-F4EC8FC9345F}" presName="sibTrans" presStyleLbl="sibTrans2D1" presStyleIdx="0" presStyleCnt="6"/>
      <dgm:spPr/>
      <dgm:t>
        <a:bodyPr/>
        <a:lstStyle/>
        <a:p>
          <a:endParaRPr lang="en-US"/>
        </a:p>
      </dgm:t>
    </dgm:pt>
    <dgm:pt modelId="{57DA7F68-ED65-496F-8190-72D551E1CC7B}" type="pres">
      <dgm:prSet presAssocID="{D4406769-CAD4-46DD-804D-CCE3F37AB17B}" presName="node" presStyleLbl="node1" presStyleIdx="1" presStyleCnt="6" custScaleX="137185" custScaleY="137185">
        <dgm:presLayoutVars>
          <dgm:bulletEnabled val="1"/>
        </dgm:presLayoutVars>
      </dgm:prSet>
      <dgm:spPr/>
      <dgm:t>
        <a:bodyPr/>
        <a:lstStyle/>
        <a:p>
          <a:endParaRPr lang="en-US"/>
        </a:p>
      </dgm:t>
    </dgm:pt>
    <dgm:pt modelId="{D32FB57E-4A54-4521-A880-4496D2CE6009}" type="pres">
      <dgm:prSet presAssocID="{D4406769-CAD4-46DD-804D-CCE3F37AB17B}" presName="dummy" presStyleCnt="0"/>
      <dgm:spPr/>
    </dgm:pt>
    <dgm:pt modelId="{8027C3B7-2FC6-4A84-93DC-6EA60534A633}" type="pres">
      <dgm:prSet presAssocID="{8B6C15B9-B885-485B-AD54-BAC491AC16DA}" presName="sibTrans" presStyleLbl="sibTrans2D1" presStyleIdx="1" presStyleCnt="6"/>
      <dgm:spPr/>
      <dgm:t>
        <a:bodyPr/>
        <a:lstStyle/>
        <a:p>
          <a:endParaRPr lang="en-US"/>
        </a:p>
      </dgm:t>
    </dgm:pt>
    <dgm:pt modelId="{DC67B3E6-9089-48D3-9FE9-67B0961D5E7E}" type="pres">
      <dgm:prSet presAssocID="{D94AA629-6BF9-4002-A197-DA0C736E4F56}" presName="node" presStyleLbl="node1" presStyleIdx="2" presStyleCnt="6" custScaleX="137185" custScaleY="137185" custRadScaleRad="98576" custRadScaleInc="2732">
        <dgm:presLayoutVars>
          <dgm:bulletEnabled val="1"/>
        </dgm:presLayoutVars>
      </dgm:prSet>
      <dgm:spPr/>
      <dgm:t>
        <a:bodyPr/>
        <a:lstStyle/>
        <a:p>
          <a:endParaRPr lang="en-US"/>
        </a:p>
      </dgm:t>
    </dgm:pt>
    <dgm:pt modelId="{79ABC872-A238-4518-BE82-81886F1FC29F}" type="pres">
      <dgm:prSet presAssocID="{D94AA629-6BF9-4002-A197-DA0C736E4F56}" presName="dummy" presStyleCnt="0"/>
      <dgm:spPr/>
    </dgm:pt>
    <dgm:pt modelId="{9501F97D-0FCC-4467-BF18-0BA6DB1FE76D}" type="pres">
      <dgm:prSet presAssocID="{232D62BE-765F-402B-943A-33AE0D554BD0}" presName="sibTrans" presStyleLbl="sibTrans2D1" presStyleIdx="2" presStyleCnt="6"/>
      <dgm:spPr/>
      <dgm:t>
        <a:bodyPr/>
        <a:lstStyle/>
        <a:p>
          <a:endParaRPr lang="en-US"/>
        </a:p>
      </dgm:t>
    </dgm:pt>
    <dgm:pt modelId="{9DE0AB4E-2D24-4A45-BFF4-7756E9810D93}" type="pres">
      <dgm:prSet presAssocID="{2465A354-72EB-4DD3-89A8-F1AC02282624}" presName="node" presStyleLbl="node1" presStyleIdx="3" presStyleCnt="6" custScaleX="137185" custScaleY="137185">
        <dgm:presLayoutVars>
          <dgm:bulletEnabled val="1"/>
        </dgm:presLayoutVars>
      </dgm:prSet>
      <dgm:spPr/>
      <dgm:t>
        <a:bodyPr/>
        <a:lstStyle/>
        <a:p>
          <a:endParaRPr lang="en-US"/>
        </a:p>
      </dgm:t>
    </dgm:pt>
    <dgm:pt modelId="{AB05036C-6B18-41E2-A708-B14321A72935}" type="pres">
      <dgm:prSet presAssocID="{2465A354-72EB-4DD3-89A8-F1AC02282624}" presName="dummy" presStyleCnt="0"/>
      <dgm:spPr/>
    </dgm:pt>
    <dgm:pt modelId="{CE17B0FB-62E1-4DE4-A28E-E0C4E1051EE0}" type="pres">
      <dgm:prSet presAssocID="{D3ED7AC0-A810-4A8D-9BD7-D0AE4EBA25E8}" presName="sibTrans" presStyleLbl="sibTrans2D1" presStyleIdx="3" presStyleCnt="6"/>
      <dgm:spPr/>
      <dgm:t>
        <a:bodyPr/>
        <a:lstStyle/>
        <a:p>
          <a:endParaRPr lang="en-US"/>
        </a:p>
      </dgm:t>
    </dgm:pt>
    <dgm:pt modelId="{9A429B54-8E1D-4EBF-9C6B-5A587342D0D6}" type="pres">
      <dgm:prSet presAssocID="{9FE79886-E096-42B6-A963-58B02C8A20A5}" presName="node" presStyleLbl="node1" presStyleIdx="4" presStyleCnt="6" custScaleX="137185" custScaleY="137185">
        <dgm:presLayoutVars>
          <dgm:bulletEnabled val="1"/>
        </dgm:presLayoutVars>
      </dgm:prSet>
      <dgm:spPr/>
      <dgm:t>
        <a:bodyPr/>
        <a:lstStyle/>
        <a:p>
          <a:endParaRPr lang="en-US"/>
        </a:p>
      </dgm:t>
    </dgm:pt>
    <dgm:pt modelId="{03B4366C-FCB1-4BF8-A84B-E4C12F52B9F3}" type="pres">
      <dgm:prSet presAssocID="{9FE79886-E096-42B6-A963-58B02C8A20A5}" presName="dummy" presStyleCnt="0"/>
      <dgm:spPr/>
    </dgm:pt>
    <dgm:pt modelId="{7B273350-3B84-4629-BC86-058090B0FBE5}" type="pres">
      <dgm:prSet presAssocID="{FEF75127-4C98-4D2A-B44D-46DEF092EAC6}" presName="sibTrans" presStyleLbl="sibTrans2D1" presStyleIdx="4" presStyleCnt="6"/>
      <dgm:spPr/>
      <dgm:t>
        <a:bodyPr/>
        <a:lstStyle/>
        <a:p>
          <a:endParaRPr lang="en-US"/>
        </a:p>
      </dgm:t>
    </dgm:pt>
    <dgm:pt modelId="{83FA94E4-B064-40EE-B250-85084345C96A}" type="pres">
      <dgm:prSet presAssocID="{19F52658-95BD-4B7C-9FEA-A808E3385377}" presName="node" presStyleLbl="node1" presStyleIdx="5" presStyleCnt="6" custScaleX="135272" custScaleY="135272">
        <dgm:presLayoutVars>
          <dgm:bulletEnabled val="1"/>
        </dgm:presLayoutVars>
      </dgm:prSet>
      <dgm:spPr/>
      <dgm:t>
        <a:bodyPr/>
        <a:lstStyle/>
        <a:p>
          <a:endParaRPr lang="en-US"/>
        </a:p>
      </dgm:t>
    </dgm:pt>
    <dgm:pt modelId="{2836ABCE-C2EF-4372-BFB9-5D99661AD8BC}" type="pres">
      <dgm:prSet presAssocID="{19F52658-95BD-4B7C-9FEA-A808E3385377}" presName="dummy" presStyleCnt="0"/>
      <dgm:spPr/>
    </dgm:pt>
    <dgm:pt modelId="{3E90254F-B49F-43EB-9ACF-B08F3FF3C9AE}" type="pres">
      <dgm:prSet presAssocID="{8A11F251-45D4-464C-900E-D354A1B51B33}" presName="sibTrans" presStyleLbl="sibTrans2D1" presStyleIdx="5" presStyleCnt="6"/>
      <dgm:spPr/>
      <dgm:t>
        <a:bodyPr/>
        <a:lstStyle/>
        <a:p>
          <a:endParaRPr lang="en-US"/>
        </a:p>
      </dgm:t>
    </dgm:pt>
  </dgm:ptLst>
  <dgm:cxnLst>
    <dgm:cxn modelId="{6F6EF320-FFDF-469A-8D30-7626E7063277}" type="presOf" srcId="{8B6C15B9-B885-485B-AD54-BAC491AC16DA}" destId="{8027C3B7-2FC6-4A84-93DC-6EA60534A633}" srcOrd="0" destOrd="0" presId="urn:microsoft.com/office/officeart/2005/8/layout/radial6"/>
    <dgm:cxn modelId="{D14FF2D1-1A85-4FB3-A70B-5DAEB31C3999}" type="presOf" srcId="{FEF75127-4C98-4D2A-B44D-46DEF092EAC6}" destId="{7B273350-3B84-4629-BC86-058090B0FBE5}" srcOrd="0" destOrd="0" presId="urn:microsoft.com/office/officeart/2005/8/layout/radial6"/>
    <dgm:cxn modelId="{90835825-BF88-49A9-8442-13FBFBC09623}" srcId="{55A8C82F-EF1E-4A2F-87FE-62E2047595A2}" destId="{9FE79886-E096-42B6-A963-58B02C8A20A5}" srcOrd="4" destOrd="0" parTransId="{AD3F672A-38DF-4723-BE0B-186948124506}" sibTransId="{FEF75127-4C98-4D2A-B44D-46DEF092EAC6}"/>
    <dgm:cxn modelId="{B0E23611-F290-4551-82C7-73FB046108C2}" type="presOf" srcId="{8A11F251-45D4-464C-900E-D354A1B51B33}" destId="{3E90254F-B49F-43EB-9ACF-B08F3FF3C9AE}" srcOrd="0" destOrd="0" presId="urn:microsoft.com/office/officeart/2005/8/layout/radial6"/>
    <dgm:cxn modelId="{C0AECA88-60A9-4E50-8272-047F1A902E40}" srcId="{55A8C82F-EF1E-4A2F-87FE-62E2047595A2}" destId="{D4406769-CAD4-46DD-804D-CCE3F37AB17B}" srcOrd="1" destOrd="0" parTransId="{5D036CF3-9C03-48A2-AEFB-A28AB65E3803}" sibTransId="{8B6C15B9-B885-485B-AD54-BAC491AC16DA}"/>
    <dgm:cxn modelId="{E2D1F810-2C1C-4C4F-9615-3A3BDC6C12DD}" srcId="{55A8C82F-EF1E-4A2F-87FE-62E2047595A2}" destId="{D94AA629-6BF9-4002-A197-DA0C736E4F56}" srcOrd="2" destOrd="0" parTransId="{B6131E40-D234-4FCB-8210-EFF4EA56934E}" sibTransId="{232D62BE-765F-402B-943A-33AE0D554BD0}"/>
    <dgm:cxn modelId="{948F584A-677C-457D-B1CD-B84C9F911C79}" srcId="{55A8C82F-EF1E-4A2F-87FE-62E2047595A2}" destId="{2465A354-72EB-4DD3-89A8-F1AC02282624}" srcOrd="3" destOrd="0" parTransId="{43A05C04-4C36-41D0-B9F9-04E5A669C023}" sibTransId="{D3ED7AC0-A810-4A8D-9BD7-D0AE4EBA25E8}"/>
    <dgm:cxn modelId="{B34AC3D4-8C33-46A0-BA7E-3908CFF24445}" type="presOf" srcId="{D94AA629-6BF9-4002-A197-DA0C736E4F56}" destId="{DC67B3E6-9089-48D3-9FE9-67B0961D5E7E}" srcOrd="0" destOrd="0" presId="urn:microsoft.com/office/officeart/2005/8/layout/radial6"/>
    <dgm:cxn modelId="{851DCBD4-6663-45E9-85AF-F59AC4F8D2AC}" srcId="{75F63FAF-D777-4B6E-9702-CAE686040A3E}" destId="{55A8C82F-EF1E-4A2F-87FE-62E2047595A2}" srcOrd="0" destOrd="0" parTransId="{2F9C068A-76AD-4D08-B646-80EB2BC77B50}" sibTransId="{1BABFB81-184F-40E1-A123-D7C8DA8A2E96}"/>
    <dgm:cxn modelId="{B0224612-0CFA-4654-AD82-8A6AC85DE5C1}" type="presOf" srcId="{232D62BE-765F-402B-943A-33AE0D554BD0}" destId="{9501F97D-0FCC-4467-BF18-0BA6DB1FE76D}" srcOrd="0" destOrd="0" presId="urn:microsoft.com/office/officeart/2005/8/layout/radial6"/>
    <dgm:cxn modelId="{C0D126C7-A59E-44A1-9808-B931210F6081}" type="presOf" srcId="{7C0FB627-88B6-4D78-8C40-F4EC8FC9345F}" destId="{189611C6-BA5F-4041-B615-C938ECB3E015}" srcOrd="0" destOrd="0" presId="urn:microsoft.com/office/officeart/2005/8/layout/radial6"/>
    <dgm:cxn modelId="{C286B878-CC71-4B21-A59E-D243B16BE5AB}" type="presOf" srcId="{D3ED7AC0-A810-4A8D-9BD7-D0AE4EBA25E8}" destId="{CE17B0FB-62E1-4DE4-A28E-E0C4E1051EE0}" srcOrd="0" destOrd="0" presId="urn:microsoft.com/office/officeart/2005/8/layout/radial6"/>
    <dgm:cxn modelId="{9033414C-53E0-430E-9626-4074D457C306}" type="presOf" srcId="{D4406769-CAD4-46DD-804D-CCE3F37AB17B}" destId="{57DA7F68-ED65-496F-8190-72D551E1CC7B}" srcOrd="0" destOrd="0" presId="urn:microsoft.com/office/officeart/2005/8/layout/radial6"/>
    <dgm:cxn modelId="{A964E699-3D35-4F7E-8290-4300A42524D1}" type="presOf" srcId="{75F63FAF-D777-4B6E-9702-CAE686040A3E}" destId="{7D542620-AFF4-4190-82FB-8DAE495F4A74}" srcOrd="0" destOrd="0" presId="urn:microsoft.com/office/officeart/2005/8/layout/radial6"/>
    <dgm:cxn modelId="{FA6929E7-85F9-4A46-92E9-56B7B2EC7994}" type="presOf" srcId="{2465A354-72EB-4DD3-89A8-F1AC02282624}" destId="{9DE0AB4E-2D24-4A45-BFF4-7756E9810D93}" srcOrd="0" destOrd="0" presId="urn:microsoft.com/office/officeart/2005/8/layout/radial6"/>
    <dgm:cxn modelId="{5C49E1C4-4CE9-41CC-A5E8-EFEBC04130C9}" srcId="{55A8C82F-EF1E-4A2F-87FE-62E2047595A2}" destId="{19F52658-95BD-4B7C-9FEA-A808E3385377}" srcOrd="5" destOrd="0" parTransId="{69721011-1871-49CF-98E6-F576FEC4F43C}" sibTransId="{8A11F251-45D4-464C-900E-D354A1B51B33}"/>
    <dgm:cxn modelId="{1B960631-AFEC-4241-858E-C8AB9951E2A7}" type="presOf" srcId="{19F52658-95BD-4B7C-9FEA-A808E3385377}" destId="{83FA94E4-B064-40EE-B250-85084345C96A}" srcOrd="0" destOrd="0" presId="urn:microsoft.com/office/officeart/2005/8/layout/radial6"/>
    <dgm:cxn modelId="{AADF48B1-7B10-454F-ABAA-BD85FC9A1A1D}" type="presOf" srcId="{9FE79886-E096-42B6-A963-58B02C8A20A5}" destId="{9A429B54-8E1D-4EBF-9C6B-5A587342D0D6}" srcOrd="0" destOrd="0" presId="urn:microsoft.com/office/officeart/2005/8/layout/radial6"/>
    <dgm:cxn modelId="{355220C6-7701-4E60-A48E-B106A6C25008}" type="presOf" srcId="{36A5AA81-6A5B-4833-B1ED-C85C97E73259}" destId="{15EB9780-139E-412B-B810-27B7DB3B33DE}" srcOrd="0" destOrd="0" presId="urn:microsoft.com/office/officeart/2005/8/layout/radial6"/>
    <dgm:cxn modelId="{952FB1EC-68C7-4C43-8DCD-20CABC6CFFA2}" srcId="{55A8C82F-EF1E-4A2F-87FE-62E2047595A2}" destId="{36A5AA81-6A5B-4833-B1ED-C85C97E73259}" srcOrd="0" destOrd="0" parTransId="{CB1D8D3A-9A75-407C-A3A3-E29B9333E2F5}" sibTransId="{7C0FB627-88B6-4D78-8C40-F4EC8FC9345F}"/>
    <dgm:cxn modelId="{8A2983D3-AEC9-4AB6-A256-7950AA288334}" type="presOf" srcId="{55A8C82F-EF1E-4A2F-87FE-62E2047595A2}" destId="{04EF230D-E14D-44A4-B014-6E491ECB02FB}" srcOrd="0" destOrd="0" presId="urn:microsoft.com/office/officeart/2005/8/layout/radial6"/>
    <dgm:cxn modelId="{8A145FA0-47C9-4C28-A767-646337EC27B6}" type="presParOf" srcId="{7D542620-AFF4-4190-82FB-8DAE495F4A74}" destId="{04EF230D-E14D-44A4-B014-6E491ECB02FB}" srcOrd="0" destOrd="0" presId="urn:microsoft.com/office/officeart/2005/8/layout/radial6"/>
    <dgm:cxn modelId="{726D42DF-C99D-4DD2-BADD-A884A10DFDD8}" type="presParOf" srcId="{7D542620-AFF4-4190-82FB-8DAE495F4A74}" destId="{15EB9780-139E-412B-B810-27B7DB3B33DE}" srcOrd="1" destOrd="0" presId="urn:microsoft.com/office/officeart/2005/8/layout/radial6"/>
    <dgm:cxn modelId="{CD114F79-54A4-42CD-8BC9-2F78442A2089}" type="presParOf" srcId="{7D542620-AFF4-4190-82FB-8DAE495F4A74}" destId="{1DA816F7-04BD-4048-A460-895D1244ED13}" srcOrd="2" destOrd="0" presId="urn:microsoft.com/office/officeart/2005/8/layout/radial6"/>
    <dgm:cxn modelId="{641BF10B-89DE-47C7-8E06-9F2F73CDF447}" type="presParOf" srcId="{7D542620-AFF4-4190-82FB-8DAE495F4A74}" destId="{189611C6-BA5F-4041-B615-C938ECB3E015}" srcOrd="3" destOrd="0" presId="urn:microsoft.com/office/officeart/2005/8/layout/radial6"/>
    <dgm:cxn modelId="{C15BB0CC-9B92-4C02-976A-AFB21160FD48}" type="presParOf" srcId="{7D542620-AFF4-4190-82FB-8DAE495F4A74}" destId="{57DA7F68-ED65-496F-8190-72D551E1CC7B}" srcOrd="4" destOrd="0" presId="urn:microsoft.com/office/officeart/2005/8/layout/radial6"/>
    <dgm:cxn modelId="{31AE9014-5F0E-46FD-9706-2D03C299EE5C}" type="presParOf" srcId="{7D542620-AFF4-4190-82FB-8DAE495F4A74}" destId="{D32FB57E-4A54-4521-A880-4496D2CE6009}" srcOrd="5" destOrd="0" presId="urn:microsoft.com/office/officeart/2005/8/layout/radial6"/>
    <dgm:cxn modelId="{031E077E-ED36-44C3-836E-FFB2D6267951}" type="presParOf" srcId="{7D542620-AFF4-4190-82FB-8DAE495F4A74}" destId="{8027C3B7-2FC6-4A84-93DC-6EA60534A633}" srcOrd="6" destOrd="0" presId="urn:microsoft.com/office/officeart/2005/8/layout/radial6"/>
    <dgm:cxn modelId="{99847AB7-F6C7-4126-9EF4-F745B8027FD3}" type="presParOf" srcId="{7D542620-AFF4-4190-82FB-8DAE495F4A74}" destId="{DC67B3E6-9089-48D3-9FE9-67B0961D5E7E}" srcOrd="7" destOrd="0" presId="urn:microsoft.com/office/officeart/2005/8/layout/radial6"/>
    <dgm:cxn modelId="{E3BDC1B4-EB2A-4368-BF87-6FB776E48B55}" type="presParOf" srcId="{7D542620-AFF4-4190-82FB-8DAE495F4A74}" destId="{79ABC872-A238-4518-BE82-81886F1FC29F}" srcOrd="8" destOrd="0" presId="urn:microsoft.com/office/officeart/2005/8/layout/radial6"/>
    <dgm:cxn modelId="{C376A443-FAA6-4D3D-BFFE-EAC8CBC09599}" type="presParOf" srcId="{7D542620-AFF4-4190-82FB-8DAE495F4A74}" destId="{9501F97D-0FCC-4467-BF18-0BA6DB1FE76D}" srcOrd="9" destOrd="0" presId="urn:microsoft.com/office/officeart/2005/8/layout/radial6"/>
    <dgm:cxn modelId="{16FBDA90-FA23-457E-A062-AEDD099E7D88}" type="presParOf" srcId="{7D542620-AFF4-4190-82FB-8DAE495F4A74}" destId="{9DE0AB4E-2D24-4A45-BFF4-7756E9810D93}" srcOrd="10" destOrd="0" presId="urn:microsoft.com/office/officeart/2005/8/layout/radial6"/>
    <dgm:cxn modelId="{DF43A0B5-E43B-42CA-BEE9-198286E2BE4B}" type="presParOf" srcId="{7D542620-AFF4-4190-82FB-8DAE495F4A74}" destId="{AB05036C-6B18-41E2-A708-B14321A72935}" srcOrd="11" destOrd="0" presId="urn:microsoft.com/office/officeart/2005/8/layout/radial6"/>
    <dgm:cxn modelId="{1A5ED3A9-01C0-43C0-B03C-D56CE0F5A2FC}" type="presParOf" srcId="{7D542620-AFF4-4190-82FB-8DAE495F4A74}" destId="{CE17B0FB-62E1-4DE4-A28E-E0C4E1051EE0}" srcOrd="12" destOrd="0" presId="urn:microsoft.com/office/officeart/2005/8/layout/radial6"/>
    <dgm:cxn modelId="{D79F25CB-2F7A-4237-92A0-A2A4C7500D5E}" type="presParOf" srcId="{7D542620-AFF4-4190-82FB-8DAE495F4A74}" destId="{9A429B54-8E1D-4EBF-9C6B-5A587342D0D6}" srcOrd="13" destOrd="0" presId="urn:microsoft.com/office/officeart/2005/8/layout/radial6"/>
    <dgm:cxn modelId="{4DEAC340-C165-4AFF-BE71-D0948C81150F}" type="presParOf" srcId="{7D542620-AFF4-4190-82FB-8DAE495F4A74}" destId="{03B4366C-FCB1-4BF8-A84B-E4C12F52B9F3}" srcOrd="14" destOrd="0" presId="urn:microsoft.com/office/officeart/2005/8/layout/radial6"/>
    <dgm:cxn modelId="{C2D06F28-44BD-4F9A-9237-A822C2798D6D}" type="presParOf" srcId="{7D542620-AFF4-4190-82FB-8DAE495F4A74}" destId="{7B273350-3B84-4629-BC86-058090B0FBE5}" srcOrd="15" destOrd="0" presId="urn:microsoft.com/office/officeart/2005/8/layout/radial6"/>
    <dgm:cxn modelId="{6F049A21-98BD-455F-BFDF-022DAF2E1312}" type="presParOf" srcId="{7D542620-AFF4-4190-82FB-8DAE495F4A74}" destId="{83FA94E4-B064-40EE-B250-85084345C96A}" srcOrd="16" destOrd="0" presId="urn:microsoft.com/office/officeart/2005/8/layout/radial6"/>
    <dgm:cxn modelId="{353FF177-C983-49F6-9738-3456DAF87EDB}" type="presParOf" srcId="{7D542620-AFF4-4190-82FB-8DAE495F4A74}" destId="{2836ABCE-C2EF-4372-BFB9-5D99661AD8BC}" srcOrd="17" destOrd="0" presId="urn:microsoft.com/office/officeart/2005/8/layout/radial6"/>
    <dgm:cxn modelId="{465FD9F7-A59F-4DEC-98CD-F4E4950BE0DA}" type="presParOf" srcId="{7D542620-AFF4-4190-82FB-8DAE495F4A74}" destId="{3E90254F-B49F-43EB-9ACF-B08F3FF3C9AE}" srcOrd="18"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90254F-B49F-43EB-9ACF-B08F3FF3C9AE}">
      <dsp:nvSpPr>
        <dsp:cNvPr id="0" name=""/>
        <dsp:cNvSpPr/>
      </dsp:nvSpPr>
      <dsp:spPr>
        <a:xfrm>
          <a:off x="1440948" y="416565"/>
          <a:ext cx="2851485" cy="2851485"/>
        </a:xfrm>
        <a:prstGeom prst="blockArc">
          <a:avLst>
            <a:gd name="adj1" fmla="val 12600000"/>
            <a:gd name="adj2" fmla="val 16200000"/>
            <a:gd name="adj3" fmla="val 4518"/>
          </a:avLst>
        </a:prstGeom>
        <a:solidFill>
          <a:srgbClr val="460023"/>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7B273350-3B84-4629-BC86-058090B0FBE5}">
      <dsp:nvSpPr>
        <dsp:cNvPr id="0" name=""/>
        <dsp:cNvSpPr/>
      </dsp:nvSpPr>
      <dsp:spPr>
        <a:xfrm>
          <a:off x="1440948" y="416565"/>
          <a:ext cx="2851485" cy="2851485"/>
        </a:xfrm>
        <a:prstGeom prst="blockArc">
          <a:avLst>
            <a:gd name="adj1" fmla="val 9000000"/>
            <a:gd name="adj2" fmla="val 12600000"/>
            <a:gd name="adj3" fmla="val 4518"/>
          </a:avLst>
        </a:prstGeom>
        <a:solidFill>
          <a:srgbClr val="460023"/>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CE17B0FB-62E1-4DE4-A28E-E0C4E1051EE0}">
      <dsp:nvSpPr>
        <dsp:cNvPr id="0" name=""/>
        <dsp:cNvSpPr/>
      </dsp:nvSpPr>
      <dsp:spPr>
        <a:xfrm>
          <a:off x="1440948" y="416565"/>
          <a:ext cx="2851485" cy="2851485"/>
        </a:xfrm>
        <a:prstGeom prst="blockArc">
          <a:avLst>
            <a:gd name="adj1" fmla="val 5400000"/>
            <a:gd name="adj2" fmla="val 9000000"/>
            <a:gd name="adj3" fmla="val 4518"/>
          </a:avLst>
        </a:prstGeom>
        <a:solidFill>
          <a:srgbClr val="460023"/>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9501F97D-0FCC-4467-BF18-0BA6DB1FE76D}">
      <dsp:nvSpPr>
        <dsp:cNvPr id="0" name=""/>
        <dsp:cNvSpPr/>
      </dsp:nvSpPr>
      <dsp:spPr>
        <a:xfrm>
          <a:off x="1417852" y="416756"/>
          <a:ext cx="2851485" cy="2851485"/>
        </a:xfrm>
        <a:prstGeom prst="blockArc">
          <a:avLst>
            <a:gd name="adj1" fmla="val 1803420"/>
            <a:gd name="adj2" fmla="val 5343022"/>
            <a:gd name="adj3" fmla="val 4518"/>
          </a:avLst>
        </a:prstGeom>
        <a:solidFill>
          <a:srgbClr val="460023"/>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8027C3B7-2FC6-4A84-93DC-6EA60534A633}">
      <dsp:nvSpPr>
        <dsp:cNvPr id="0" name=""/>
        <dsp:cNvSpPr/>
      </dsp:nvSpPr>
      <dsp:spPr>
        <a:xfrm>
          <a:off x="1429689" y="396689"/>
          <a:ext cx="2851485" cy="2851485"/>
        </a:xfrm>
        <a:prstGeom prst="blockArc">
          <a:avLst>
            <a:gd name="adj1" fmla="val 19856351"/>
            <a:gd name="adj2" fmla="val 1860894"/>
            <a:gd name="adj3" fmla="val 4518"/>
          </a:avLst>
        </a:prstGeom>
        <a:solidFill>
          <a:srgbClr val="460023"/>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189611C6-BA5F-4041-B615-C938ECB3E015}">
      <dsp:nvSpPr>
        <dsp:cNvPr id="0" name=""/>
        <dsp:cNvSpPr/>
      </dsp:nvSpPr>
      <dsp:spPr>
        <a:xfrm>
          <a:off x="1440948" y="416565"/>
          <a:ext cx="2851485" cy="2851485"/>
        </a:xfrm>
        <a:prstGeom prst="blockArc">
          <a:avLst>
            <a:gd name="adj1" fmla="val 16200000"/>
            <a:gd name="adj2" fmla="val 19800000"/>
            <a:gd name="adj3" fmla="val 4518"/>
          </a:avLst>
        </a:prstGeom>
        <a:solidFill>
          <a:srgbClr val="460023"/>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04EF230D-E14D-44A4-B014-6E491ECB02FB}">
      <dsp:nvSpPr>
        <dsp:cNvPr id="0" name=""/>
        <dsp:cNvSpPr/>
      </dsp:nvSpPr>
      <dsp:spPr>
        <a:xfrm>
          <a:off x="2110367" y="1073108"/>
          <a:ext cx="1512647" cy="1512647"/>
        </a:xfrm>
        <a:prstGeom prst="ellipse">
          <a:avLst/>
        </a:prstGeom>
        <a:solidFill>
          <a:srgbClr val="460023"/>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688975">
            <a:lnSpc>
              <a:spcPct val="90000"/>
            </a:lnSpc>
            <a:spcBef>
              <a:spcPct val="0"/>
            </a:spcBef>
            <a:spcAft>
              <a:spcPct val="35000"/>
            </a:spcAft>
          </a:pPr>
          <a:r>
            <a:rPr lang="en-US" sz="1550" b="1" kern="1200" dirty="0">
              <a:solidFill>
                <a:srgbClr val="C8B37D"/>
              </a:solidFill>
              <a:latin typeface="Avenir LT Std 45 Book" panose="020B0502020203020204" pitchFamily="34" charset="0"/>
            </a:rPr>
            <a:t>Forensic-Based Research Approach</a:t>
          </a:r>
          <a:endParaRPr lang="en-CA" sz="1550" b="1" kern="1200" dirty="0">
            <a:solidFill>
              <a:srgbClr val="C8B37D"/>
            </a:solidFill>
            <a:latin typeface="Avenir LT Std 45 Book" panose="020B0502020203020204" pitchFamily="34" charset="0"/>
          </a:endParaRPr>
        </a:p>
      </dsp:txBody>
      <dsp:txXfrm>
        <a:off x="2331889" y="1294630"/>
        <a:ext cx="1069603" cy="1069603"/>
      </dsp:txXfrm>
    </dsp:sp>
    <dsp:sp modelId="{15EB9780-139E-412B-B810-27B7DB3B33DE}">
      <dsp:nvSpPr>
        <dsp:cNvPr id="0" name=""/>
        <dsp:cNvSpPr/>
      </dsp:nvSpPr>
      <dsp:spPr>
        <a:xfrm>
          <a:off x="2253075" y="-164845"/>
          <a:ext cx="1227231" cy="1227231"/>
        </a:xfrm>
        <a:prstGeom prst="ellipse">
          <a:avLst/>
        </a:prstGeom>
        <a:solidFill>
          <a:srgbClr val="460023"/>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a:latin typeface="Avenir LT Std 45 Book" panose="020B0502020203020204" pitchFamily="34" charset="0"/>
            </a:rPr>
            <a:t>Due Diligence; Public &amp; Private Companies</a:t>
          </a:r>
          <a:endParaRPr lang="en-CA" sz="1200" kern="1200" dirty="0">
            <a:latin typeface="Avenir LT Std 45 Book" panose="020B0502020203020204" pitchFamily="34" charset="0"/>
          </a:endParaRPr>
        </a:p>
      </dsp:txBody>
      <dsp:txXfrm>
        <a:off x="2432799" y="14879"/>
        <a:ext cx="867783" cy="867783"/>
      </dsp:txXfrm>
    </dsp:sp>
    <dsp:sp modelId="{57DA7F68-ED65-496F-8190-72D551E1CC7B}">
      <dsp:nvSpPr>
        <dsp:cNvPr id="0" name=""/>
        <dsp:cNvSpPr/>
      </dsp:nvSpPr>
      <dsp:spPr>
        <a:xfrm>
          <a:off x="3459914" y="531923"/>
          <a:ext cx="1227231" cy="1227231"/>
        </a:xfrm>
        <a:prstGeom prst="ellipse">
          <a:avLst/>
        </a:prstGeom>
        <a:solidFill>
          <a:srgbClr val="460023"/>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a:latin typeface="Avenir LT Std 45 Book" panose="020B0502020203020204" pitchFamily="34" charset="0"/>
            </a:rPr>
            <a:t>Independent Research; CDN Companies</a:t>
          </a:r>
          <a:endParaRPr lang="en-CA" sz="1200" kern="1200" dirty="0">
            <a:latin typeface="Avenir LT Std 45 Book" panose="020B0502020203020204" pitchFamily="34" charset="0"/>
          </a:endParaRPr>
        </a:p>
      </dsp:txBody>
      <dsp:txXfrm>
        <a:off x="3639638" y="711647"/>
        <a:ext cx="867783" cy="867783"/>
      </dsp:txXfrm>
    </dsp:sp>
    <dsp:sp modelId="{DC67B3E6-9089-48D3-9FE9-67B0961D5E7E}">
      <dsp:nvSpPr>
        <dsp:cNvPr id="0" name=""/>
        <dsp:cNvSpPr/>
      </dsp:nvSpPr>
      <dsp:spPr>
        <a:xfrm>
          <a:off x="3436125" y="1926853"/>
          <a:ext cx="1227231" cy="1227231"/>
        </a:xfrm>
        <a:prstGeom prst="ellipse">
          <a:avLst/>
        </a:prstGeom>
        <a:solidFill>
          <a:srgbClr val="460023"/>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a:latin typeface="Avenir LT Std 45 Book" panose="020B0502020203020204" pitchFamily="34" charset="0"/>
            </a:rPr>
            <a:t>Investor Advocacy</a:t>
          </a:r>
          <a:endParaRPr lang="en-CA" sz="1200" kern="1200" dirty="0">
            <a:latin typeface="Avenir LT Std 45 Book" panose="020B0502020203020204" pitchFamily="34" charset="0"/>
          </a:endParaRPr>
        </a:p>
      </dsp:txBody>
      <dsp:txXfrm>
        <a:off x="3615849" y="2106577"/>
        <a:ext cx="867783" cy="867783"/>
      </dsp:txXfrm>
    </dsp:sp>
    <dsp:sp modelId="{9DE0AB4E-2D24-4A45-BFF4-7756E9810D93}">
      <dsp:nvSpPr>
        <dsp:cNvPr id="0" name=""/>
        <dsp:cNvSpPr/>
      </dsp:nvSpPr>
      <dsp:spPr>
        <a:xfrm>
          <a:off x="2253075" y="2622230"/>
          <a:ext cx="1227231" cy="1227231"/>
        </a:xfrm>
        <a:prstGeom prst="ellipse">
          <a:avLst/>
        </a:prstGeom>
        <a:solidFill>
          <a:srgbClr val="460023"/>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a:latin typeface="Avenir LT Std 45 Book" panose="020B0502020203020204" pitchFamily="34" charset="0"/>
            </a:rPr>
            <a:t>Hosting Events &amp; Conferences</a:t>
          </a:r>
          <a:endParaRPr lang="en-CA" sz="1200" kern="1200" dirty="0">
            <a:latin typeface="Avenir LT Std 45 Book" panose="020B0502020203020204" pitchFamily="34" charset="0"/>
          </a:endParaRPr>
        </a:p>
      </dsp:txBody>
      <dsp:txXfrm>
        <a:off x="2432799" y="2801954"/>
        <a:ext cx="867783" cy="867783"/>
      </dsp:txXfrm>
    </dsp:sp>
    <dsp:sp modelId="{9A429B54-8E1D-4EBF-9C6B-5A587342D0D6}">
      <dsp:nvSpPr>
        <dsp:cNvPr id="0" name=""/>
        <dsp:cNvSpPr/>
      </dsp:nvSpPr>
      <dsp:spPr>
        <a:xfrm>
          <a:off x="1046236" y="1925461"/>
          <a:ext cx="1227231" cy="1227231"/>
        </a:xfrm>
        <a:prstGeom prst="ellipse">
          <a:avLst/>
        </a:prstGeom>
        <a:solidFill>
          <a:srgbClr val="460023"/>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a:latin typeface="Avenir LT Std 45 Book" panose="020B0502020203020204" pitchFamily="34" charset="0"/>
            </a:rPr>
            <a:t>Active Asset Management</a:t>
          </a:r>
          <a:endParaRPr lang="en-CA" sz="1200" kern="1200" dirty="0">
            <a:latin typeface="Avenir LT Std 45 Book" panose="020B0502020203020204" pitchFamily="34" charset="0"/>
          </a:endParaRPr>
        </a:p>
      </dsp:txBody>
      <dsp:txXfrm>
        <a:off x="1225960" y="2105185"/>
        <a:ext cx="867783" cy="867783"/>
      </dsp:txXfrm>
    </dsp:sp>
    <dsp:sp modelId="{83FA94E4-B064-40EE-B250-85084345C96A}">
      <dsp:nvSpPr>
        <dsp:cNvPr id="0" name=""/>
        <dsp:cNvSpPr/>
      </dsp:nvSpPr>
      <dsp:spPr>
        <a:xfrm>
          <a:off x="1054792" y="540480"/>
          <a:ext cx="1210117" cy="1210117"/>
        </a:xfrm>
        <a:prstGeom prst="ellipse">
          <a:avLst/>
        </a:prstGeom>
        <a:solidFill>
          <a:srgbClr val="460023"/>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a:latin typeface="Avenir LT Std 45 Book" panose="020B0502020203020204" pitchFamily="34" charset="0"/>
            </a:rPr>
            <a:t>Training and Knowledge Centre</a:t>
          </a:r>
          <a:endParaRPr lang="en-CA" sz="1200" kern="1200" dirty="0">
            <a:latin typeface="Avenir LT Std 45 Book" panose="020B0502020203020204" pitchFamily="34" charset="0"/>
          </a:endParaRPr>
        </a:p>
      </dsp:txBody>
      <dsp:txXfrm>
        <a:off x="1232010" y="717698"/>
        <a:ext cx="855681" cy="855681"/>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63758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7840" cy="464820"/>
          </a:xfrm>
          <a:prstGeom prst="rect">
            <a:avLst/>
          </a:prstGeom>
        </p:spPr>
        <p:txBody>
          <a:bodyPr vert="horz" lIns="93147" tIns="46573" rIns="93147" bIns="46573" rtlCol="0"/>
          <a:lstStyle>
            <a:lvl1pPr algn="l">
              <a:defRPr sz="1200"/>
            </a:lvl1pPr>
          </a:lstStyle>
          <a:p>
            <a:endParaRPr lang="en-CA"/>
          </a:p>
        </p:txBody>
      </p:sp>
      <p:sp>
        <p:nvSpPr>
          <p:cNvPr id="3" name="Date Placeholder 2"/>
          <p:cNvSpPr>
            <a:spLocks noGrp="1"/>
          </p:cNvSpPr>
          <p:nvPr>
            <p:ph type="dt" idx="1"/>
          </p:nvPr>
        </p:nvSpPr>
        <p:spPr>
          <a:xfrm>
            <a:off x="3970940" y="0"/>
            <a:ext cx="3037840" cy="464820"/>
          </a:xfrm>
          <a:prstGeom prst="rect">
            <a:avLst/>
          </a:prstGeom>
        </p:spPr>
        <p:txBody>
          <a:bodyPr vert="horz" lIns="93147" tIns="46573" rIns="93147" bIns="46573" rtlCol="0"/>
          <a:lstStyle>
            <a:lvl1pPr algn="r">
              <a:defRPr sz="1200"/>
            </a:lvl1pPr>
          </a:lstStyle>
          <a:p>
            <a:fld id="{FDB88AEC-D93D-4453-B22B-EC191B10F3AD}" type="datetimeFigureOut">
              <a:rPr lang="en-CA" smtClean="0"/>
              <a:t>13/09/2019</a:t>
            </a:fld>
            <a:endParaRPr lang="en-CA"/>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47" tIns="46573" rIns="93147" bIns="46573" rtlCol="0" anchor="ctr"/>
          <a:lstStyle/>
          <a:p>
            <a:endParaRPr lang="en-CA"/>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47" tIns="46573" rIns="93147" bIns="4657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2" y="8829967"/>
            <a:ext cx="3037840" cy="464820"/>
          </a:xfrm>
          <a:prstGeom prst="rect">
            <a:avLst/>
          </a:prstGeom>
        </p:spPr>
        <p:txBody>
          <a:bodyPr vert="horz" lIns="93147" tIns="46573" rIns="93147" bIns="46573" rtlCol="0" anchor="b"/>
          <a:lstStyle>
            <a:lvl1pPr algn="l">
              <a:defRPr sz="1200"/>
            </a:lvl1pPr>
          </a:lstStyle>
          <a:p>
            <a:endParaRPr lang="en-CA"/>
          </a:p>
        </p:txBody>
      </p:sp>
      <p:sp>
        <p:nvSpPr>
          <p:cNvPr id="7" name="Slide Number Placeholder 6"/>
          <p:cNvSpPr>
            <a:spLocks noGrp="1"/>
          </p:cNvSpPr>
          <p:nvPr>
            <p:ph type="sldNum" sz="quarter" idx="5"/>
          </p:nvPr>
        </p:nvSpPr>
        <p:spPr>
          <a:xfrm>
            <a:off x="3970940" y="8829967"/>
            <a:ext cx="3037840" cy="464820"/>
          </a:xfrm>
          <a:prstGeom prst="rect">
            <a:avLst/>
          </a:prstGeom>
        </p:spPr>
        <p:txBody>
          <a:bodyPr vert="horz" lIns="93147" tIns="46573" rIns="93147" bIns="46573" rtlCol="0" anchor="b"/>
          <a:lstStyle>
            <a:lvl1pPr algn="r">
              <a:defRPr sz="1200"/>
            </a:lvl1pPr>
          </a:lstStyle>
          <a:p>
            <a:fld id="{40ED637D-07D6-48CE-9733-A3B19AEFE1FF}" type="slidenum">
              <a:rPr lang="en-CA" smtClean="0"/>
              <a:t>‹#›</a:t>
            </a:fld>
            <a:endParaRPr lang="en-CA"/>
          </a:p>
        </p:txBody>
      </p:sp>
    </p:spTree>
    <p:extLst>
      <p:ext uri="{BB962C8B-B14F-4D97-AF65-F5344CB8AC3E}">
        <p14:creationId xmlns:p14="http://schemas.microsoft.com/office/powerpoint/2010/main" val="2919577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13075" y="869950"/>
            <a:ext cx="3133725" cy="2349500"/>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214694C-0000-4DEA-9C44-9124FCC84BFF}" type="slidenum">
              <a:rPr lang="en-CA" smtClean="0"/>
              <a:t>2</a:t>
            </a:fld>
            <a:endParaRPr lang="en-CA"/>
          </a:p>
        </p:txBody>
      </p:sp>
    </p:spTree>
    <p:extLst>
      <p:ext uri="{BB962C8B-B14F-4D97-AF65-F5344CB8AC3E}">
        <p14:creationId xmlns:p14="http://schemas.microsoft.com/office/powerpoint/2010/main" val="3728985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6"/>
          <p:cNvSpPr>
            <a:spLocks noGrp="1" noChangeArrowheads="1"/>
          </p:cNvSpPr>
          <p:nvPr>
            <p:ph type="ftr" sz="quarter" idx="4294967295"/>
          </p:nvPr>
        </p:nvSpPr>
        <p:spPr bwMode="auto">
          <a:xfrm>
            <a:off x="8" y="8829675"/>
            <a:ext cx="3038474" cy="4651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026" eaLnBrk="0" hangingPunct="0">
              <a:spcBef>
                <a:spcPct val="30000"/>
              </a:spcBef>
              <a:defRPr sz="1200">
                <a:solidFill>
                  <a:schemeClr val="tx1"/>
                </a:solidFill>
                <a:latin typeface="Calibri" pitchFamily="34" charset="0"/>
              </a:defRPr>
            </a:lvl1pPr>
            <a:lvl2pPr marL="742286" indent="-285494" defTabSz="931026" eaLnBrk="0" hangingPunct="0">
              <a:spcBef>
                <a:spcPct val="30000"/>
              </a:spcBef>
              <a:defRPr sz="1200">
                <a:solidFill>
                  <a:schemeClr val="tx1"/>
                </a:solidFill>
                <a:latin typeface="Calibri" pitchFamily="34" charset="0"/>
              </a:defRPr>
            </a:lvl2pPr>
            <a:lvl3pPr marL="1141975" indent="-228394" defTabSz="931026" eaLnBrk="0" hangingPunct="0">
              <a:spcBef>
                <a:spcPct val="30000"/>
              </a:spcBef>
              <a:defRPr sz="1200">
                <a:solidFill>
                  <a:schemeClr val="tx1"/>
                </a:solidFill>
                <a:latin typeface="Calibri" pitchFamily="34" charset="0"/>
              </a:defRPr>
            </a:lvl3pPr>
            <a:lvl4pPr marL="1598763" indent="-228394" defTabSz="931026" eaLnBrk="0" hangingPunct="0">
              <a:spcBef>
                <a:spcPct val="30000"/>
              </a:spcBef>
              <a:defRPr sz="1200">
                <a:solidFill>
                  <a:schemeClr val="tx1"/>
                </a:solidFill>
                <a:latin typeface="Calibri" pitchFamily="34" charset="0"/>
              </a:defRPr>
            </a:lvl4pPr>
            <a:lvl5pPr marL="2055555" indent="-228394" defTabSz="931026" eaLnBrk="0" hangingPunct="0">
              <a:spcBef>
                <a:spcPct val="30000"/>
              </a:spcBef>
              <a:defRPr sz="1200">
                <a:solidFill>
                  <a:schemeClr val="tx1"/>
                </a:solidFill>
                <a:latin typeface="Calibri" pitchFamily="34" charset="0"/>
              </a:defRPr>
            </a:lvl5pPr>
            <a:lvl6pPr marL="2512344" indent="-228394" defTabSz="931026" eaLnBrk="0" fontAlgn="base" hangingPunct="0">
              <a:spcBef>
                <a:spcPct val="30000"/>
              </a:spcBef>
              <a:spcAft>
                <a:spcPct val="0"/>
              </a:spcAft>
              <a:defRPr sz="1200">
                <a:solidFill>
                  <a:schemeClr val="tx1"/>
                </a:solidFill>
                <a:latin typeface="Calibri" pitchFamily="34" charset="0"/>
              </a:defRPr>
            </a:lvl6pPr>
            <a:lvl7pPr marL="2969133" indent="-228394" defTabSz="931026" eaLnBrk="0" fontAlgn="base" hangingPunct="0">
              <a:spcBef>
                <a:spcPct val="30000"/>
              </a:spcBef>
              <a:spcAft>
                <a:spcPct val="0"/>
              </a:spcAft>
              <a:defRPr sz="1200">
                <a:solidFill>
                  <a:schemeClr val="tx1"/>
                </a:solidFill>
                <a:latin typeface="Calibri" pitchFamily="34" charset="0"/>
              </a:defRPr>
            </a:lvl7pPr>
            <a:lvl8pPr marL="3425922" indent="-228394" defTabSz="931026" eaLnBrk="0" fontAlgn="base" hangingPunct="0">
              <a:spcBef>
                <a:spcPct val="30000"/>
              </a:spcBef>
              <a:spcAft>
                <a:spcPct val="0"/>
              </a:spcAft>
              <a:defRPr sz="1200">
                <a:solidFill>
                  <a:schemeClr val="tx1"/>
                </a:solidFill>
                <a:latin typeface="Calibri" pitchFamily="34" charset="0"/>
              </a:defRPr>
            </a:lvl8pPr>
            <a:lvl9pPr marL="3882712" indent="-228394" defTabSz="931026"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fr-FR" altLang="en-US" sz="1300">
                <a:latin typeface="Arial" pitchFamily="34" charset="0"/>
              </a:rPr>
              <a:t>© Veritas Investment Research Corp.</a:t>
            </a:r>
          </a:p>
        </p:txBody>
      </p:sp>
      <p:sp>
        <p:nvSpPr>
          <p:cNvPr id="80899" name="Rectangle 7"/>
          <p:cNvSpPr>
            <a:spLocks noGrp="1" noChangeArrowheads="1"/>
          </p:cNvSpPr>
          <p:nvPr>
            <p:ph type="sldNum" sz="quarter" idx="4294967295"/>
          </p:nvPr>
        </p:nvSpPr>
        <p:spPr bwMode="auto">
          <a:xfrm>
            <a:off x="3970341" y="8829675"/>
            <a:ext cx="3038474" cy="4651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026" eaLnBrk="0" hangingPunct="0">
              <a:spcBef>
                <a:spcPct val="30000"/>
              </a:spcBef>
              <a:defRPr sz="1200">
                <a:solidFill>
                  <a:schemeClr val="tx1"/>
                </a:solidFill>
                <a:latin typeface="Calibri" pitchFamily="34" charset="0"/>
              </a:defRPr>
            </a:lvl1pPr>
            <a:lvl2pPr marL="742286" indent="-285494" defTabSz="931026" eaLnBrk="0" hangingPunct="0">
              <a:spcBef>
                <a:spcPct val="30000"/>
              </a:spcBef>
              <a:defRPr sz="1200">
                <a:solidFill>
                  <a:schemeClr val="tx1"/>
                </a:solidFill>
                <a:latin typeface="Calibri" pitchFamily="34" charset="0"/>
              </a:defRPr>
            </a:lvl2pPr>
            <a:lvl3pPr marL="1141975" indent="-228394" defTabSz="931026" eaLnBrk="0" hangingPunct="0">
              <a:spcBef>
                <a:spcPct val="30000"/>
              </a:spcBef>
              <a:defRPr sz="1200">
                <a:solidFill>
                  <a:schemeClr val="tx1"/>
                </a:solidFill>
                <a:latin typeface="Calibri" pitchFamily="34" charset="0"/>
              </a:defRPr>
            </a:lvl3pPr>
            <a:lvl4pPr marL="1598763" indent="-228394" defTabSz="931026" eaLnBrk="0" hangingPunct="0">
              <a:spcBef>
                <a:spcPct val="30000"/>
              </a:spcBef>
              <a:defRPr sz="1200">
                <a:solidFill>
                  <a:schemeClr val="tx1"/>
                </a:solidFill>
                <a:latin typeface="Calibri" pitchFamily="34" charset="0"/>
              </a:defRPr>
            </a:lvl4pPr>
            <a:lvl5pPr marL="2055555" indent="-228394" defTabSz="931026" eaLnBrk="0" hangingPunct="0">
              <a:spcBef>
                <a:spcPct val="30000"/>
              </a:spcBef>
              <a:defRPr sz="1200">
                <a:solidFill>
                  <a:schemeClr val="tx1"/>
                </a:solidFill>
                <a:latin typeface="Calibri" pitchFamily="34" charset="0"/>
              </a:defRPr>
            </a:lvl5pPr>
            <a:lvl6pPr marL="2512344" indent="-228394" defTabSz="931026" eaLnBrk="0" fontAlgn="base" hangingPunct="0">
              <a:spcBef>
                <a:spcPct val="30000"/>
              </a:spcBef>
              <a:spcAft>
                <a:spcPct val="0"/>
              </a:spcAft>
              <a:defRPr sz="1200">
                <a:solidFill>
                  <a:schemeClr val="tx1"/>
                </a:solidFill>
                <a:latin typeface="Calibri" pitchFamily="34" charset="0"/>
              </a:defRPr>
            </a:lvl6pPr>
            <a:lvl7pPr marL="2969133" indent="-228394" defTabSz="931026" eaLnBrk="0" fontAlgn="base" hangingPunct="0">
              <a:spcBef>
                <a:spcPct val="30000"/>
              </a:spcBef>
              <a:spcAft>
                <a:spcPct val="0"/>
              </a:spcAft>
              <a:defRPr sz="1200">
                <a:solidFill>
                  <a:schemeClr val="tx1"/>
                </a:solidFill>
                <a:latin typeface="Calibri" pitchFamily="34" charset="0"/>
              </a:defRPr>
            </a:lvl7pPr>
            <a:lvl8pPr marL="3425922" indent="-228394" defTabSz="931026" eaLnBrk="0" fontAlgn="base" hangingPunct="0">
              <a:spcBef>
                <a:spcPct val="30000"/>
              </a:spcBef>
              <a:spcAft>
                <a:spcPct val="0"/>
              </a:spcAft>
              <a:defRPr sz="1200">
                <a:solidFill>
                  <a:schemeClr val="tx1"/>
                </a:solidFill>
                <a:latin typeface="Calibri" pitchFamily="34" charset="0"/>
              </a:defRPr>
            </a:lvl8pPr>
            <a:lvl9pPr marL="3882712" indent="-228394" defTabSz="931026"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9E208B4-2206-4FC8-A0DA-99A6B4D47FFB}" type="slidenum">
              <a:rPr lang="en-US" altLang="en-US" sz="1300">
                <a:latin typeface="Arial" pitchFamily="34" charset="0"/>
              </a:rPr>
              <a:pPr eaLnBrk="1" hangingPunct="1">
                <a:spcBef>
                  <a:spcPct val="0"/>
                </a:spcBef>
              </a:pPr>
              <a:t>3</a:t>
            </a:fld>
            <a:endParaRPr lang="en-US" altLang="en-US" sz="1300">
              <a:latin typeface="Arial" pitchFamily="34" charset="0"/>
            </a:endParaRPr>
          </a:p>
        </p:txBody>
      </p:sp>
      <p:sp>
        <p:nvSpPr>
          <p:cNvPr id="8090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90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latin typeface="Arial" pitchFamily="34" charset="0"/>
            </a:endParaRPr>
          </a:p>
        </p:txBody>
      </p:sp>
    </p:spTree>
    <p:extLst>
      <p:ext uri="{BB962C8B-B14F-4D97-AF65-F5344CB8AC3E}">
        <p14:creationId xmlns:p14="http://schemas.microsoft.com/office/powerpoint/2010/main" val="32271371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slide 6, Freedom Mobile is inevitably a factor and it has been taking more share, with 16% share of net additions in its footprint compared to about 9% a year ago. What we previously thought was that the incumbents would be willing to cede market share of price conscious customers to Freedom while maintaining their pricing power. </a:t>
            </a:r>
          </a:p>
        </p:txBody>
      </p:sp>
      <p:sp>
        <p:nvSpPr>
          <p:cNvPr id="4" name="Slide Number Placeholder 3"/>
          <p:cNvSpPr>
            <a:spLocks noGrp="1"/>
          </p:cNvSpPr>
          <p:nvPr>
            <p:ph type="sldNum" sz="quarter" idx="10"/>
          </p:nvPr>
        </p:nvSpPr>
        <p:spPr/>
        <p:txBody>
          <a:bodyPr/>
          <a:lstStyle/>
          <a:p>
            <a:fld id="{FC861001-6807-4335-86D8-38652B92D323}" type="slidenum">
              <a:rPr lang="en-CA" smtClean="0"/>
              <a:pPr/>
              <a:t>8</a:t>
            </a:fld>
            <a:endParaRPr lang="en-CA"/>
          </a:p>
        </p:txBody>
      </p:sp>
    </p:spTree>
    <p:extLst>
      <p:ext uri="{BB962C8B-B14F-4D97-AF65-F5344CB8AC3E}">
        <p14:creationId xmlns:p14="http://schemas.microsoft.com/office/powerpoint/2010/main" val="1844202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27048">
              <a:defRPr>
                <a:solidFill>
                  <a:schemeClr val="tx1"/>
                </a:solidFill>
                <a:latin typeface="Calibri" pitchFamily="34" charset="0"/>
              </a:defRPr>
            </a:lvl1pPr>
            <a:lvl2pPr marL="741323" indent="-284147" defTabSz="927048">
              <a:defRPr>
                <a:solidFill>
                  <a:schemeClr val="tx1"/>
                </a:solidFill>
                <a:latin typeface="Calibri" pitchFamily="34" charset="0"/>
              </a:defRPr>
            </a:lvl2pPr>
            <a:lvl3pPr marL="1141350" indent="-227001" defTabSz="927048">
              <a:defRPr>
                <a:solidFill>
                  <a:schemeClr val="tx1"/>
                </a:solidFill>
                <a:latin typeface="Calibri" pitchFamily="34" charset="0"/>
              </a:defRPr>
            </a:lvl3pPr>
            <a:lvl4pPr marL="1598525" indent="-227001" defTabSz="927048">
              <a:defRPr>
                <a:solidFill>
                  <a:schemeClr val="tx1"/>
                </a:solidFill>
                <a:latin typeface="Calibri" pitchFamily="34" charset="0"/>
              </a:defRPr>
            </a:lvl4pPr>
            <a:lvl5pPr marL="2055699" indent="-227001" defTabSz="927048">
              <a:defRPr>
                <a:solidFill>
                  <a:schemeClr val="tx1"/>
                </a:solidFill>
                <a:latin typeface="Calibri" pitchFamily="34" charset="0"/>
              </a:defRPr>
            </a:lvl5pPr>
            <a:lvl6pPr marL="2512874" indent="-227001" defTabSz="927048" fontAlgn="base">
              <a:spcBef>
                <a:spcPct val="0"/>
              </a:spcBef>
              <a:spcAft>
                <a:spcPct val="0"/>
              </a:spcAft>
              <a:defRPr>
                <a:solidFill>
                  <a:schemeClr val="tx1"/>
                </a:solidFill>
                <a:latin typeface="Calibri" pitchFamily="34" charset="0"/>
              </a:defRPr>
            </a:lvl6pPr>
            <a:lvl7pPr marL="2970049" indent="-227001" defTabSz="927048" fontAlgn="base">
              <a:spcBef>
                <a:spcPct val="0"/>
              </a:spcBef>
              <a:spcAft>
                <a:spcPct val="0"/>
              </a:spcAft>
              <a:defRPr>
                <a:solidFill>
                  <a:schemeClr val="tx1"/>
                </a:solidFill>
                <a:latin typeface="Calibri" pitchFamily="34" charset="0"/>
              </a:defRPr>
            </a:lvl7pPr>
            <a:lvl8pPr marL="3427223" indent="-227001" defTabSz="927048" fontAlgn="base">
              <a:spcBef>
                <a:spcPct val="0"/>
              </a:spcBef>
              <a:spcAft>
                <a:spcPct val="0"/>
              </a:spcAft>
              <a:defRPr>
                <a:solidFill>
                  <a:schemeClr val="tx1"/>
                </a:solidFill>
                <a:latin typeface="Calibri" pitchFamily="34" charset="0"/>
              </a:defRPr>
            </a:lvl8pPr>
            <a:lvl9pPr marL="3884398" indent="-227001" defTabSz="927048"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altLang="en-US" sz="1300">
                <a:latin typeface="Arial" charset="0"/>
              </a:rPr>
              <a:t>Veritas Investment Research Corporation © 2011</a:t>
            </a:r>
          </a:p>
        </p:txBody>
      </p:sp>
      <p:sp>
        <p:nvSpPr>
          <p:cNvPr id="15364" name="Rectangle 2"/>
          <p:cNvSpPr>
            <a:spLocks noGrp="1" noRot="1" noChangeAspect="1" noChangeArrowheads="1" noTextEdit="1"/>
          </p:cNvSpPr>
          <p:nvPr>
            <p:ph type="sldImg"/>
          </p:nvPr>
        </p:nvSpPr>
        <p:spPr bwMode="auto">
          <a:xfrm>
            <a:off x="2895600" y="525463"/>
            <a:ext cx="3505200" cy="2628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21756056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itchFamily="34" charset="0"/>
            </a:endParaRPr>
          </a:p>
        </p:txBody>
      </p:sp>
      <p:sp>
        <p:nvSpPr>
          <p:cNvPr id="3" name="Slide Number Placeholder 2"/>
          <p:cNvSpPr>
            <a:spLocks noGrp="1"/>
          </p:cNvSpPr>
          <p:nvPr>
            <p:ph type="sldNum" sz="quarter" idx="10"/>
          </p:nvPr>
        </p:nvSpPr>
        <p:spPr/>
        <p:txBody>
          <a:bodyPr/>
          <a:lstStyle/>
          <a:p>
            <a:fld id="{C440C59A-5637-49D2-90E3-547CCC190BE8}" type="slidenum">
              <a:rPr lang="en-CA" smtClean="0"/>
              <a:pPr/>
              <a:t>11</a:t>
            </a:fld>
            <a:endParaRPr lang="en-CA" dirty="0"/>
          </a:p>
        </p:txBody>
      </p:sp>
    </p:spTree>
    <p:extLst>
      <p:ext uri="{BB962C8B-B14F-4D97-AF65-F5344CB8AC3E}">
        <p14:creationId xmlns:p14="http://schemas.microsoft.com/office/powerpoint/2010/main" val="423514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93310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9/13/2019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64343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9/13/2019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17609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84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9/13/2019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45045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9/13/2019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80305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9/13/2019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71916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9/13/2019</a:t>
            </a:fld>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94960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9/13/2019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36068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9/13/2019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21399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9/13/2019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55320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09320"/>
            <a:ext cx="2133600" cy="365125"/>
          </a:xfrm>
          <a:prstGeom prst="rect">
            <a:avLst/>
          </a:prstGeom>
        </p:spPr>
        <p:txBody>
          <a:bodyPr vert="horz" lIns="91440" tIns="45720" rIns="91440" bIns="45720" rtlCol="0" anchor="ctr"/>
          <a:lstStyle>
            <a:lvl1pPr algn="r">
              <a:defRPr sz="1200">
                <a:solidFill>
                  <a:srgbClr val="460023"/>
                </a:solidFill>
              </a:defRPr>
            </a:lvl1pPr>
          </a:lstStyle>
          <a:p>
            <a:fld id="{B6F15528-21DE-4FAA-801E-634DDDAF4B2B}" type="slidenum">
              <a:rPr lang="en-US" smtClean="0"/>
              <a:pPr/>
              <a:t>‹#›</a:t>
            </a:fld>
            <a:endParaRPr lang="en-US"/>
          </a:p>
        </p:txBody>
      </p:sp>
      <p:cxnSp>
        <p:nvCxnSpPr>
          <p:cNvPr id="8" name="Straight Connector 7"/>
          <p:cNvCxnSpPr/>
          <p:nvPr/>
        </p:nvCxnSpPr>
        <p:spPr>
          <a:xfrm>
            <a:off x="395536" y="6093296"/>
            <a:ext cx="8416552" cy="0"/>
          </a:xfrm>
          <a:prstGeom prst="line">
            <a:avLst/>
          </a:prstGeom>
          <a:ln w="25400">
            <a:solidFill>
              <a:srgbClr val="460023"/>
            </a:solidFill>
          </a:ln>
        </p:spPr>
        <p:style>
          <a:lnRef idx="1">
            <a:schemeClr val="accent1"/>
          </a:lnRef>
          <a:fillRef idx="0">
            <a:schemeClr val="accent1"/>
          </a:fillRef>
          <a:effectRef idx="0">
            <a:schemeClr val="accent1"/>
          </a:effectRef>
          <a:fontRef idx="minor">
            <a:schemeClr val="tx1"/>
          </a:fontRef>
        </p:style>
      </p:cxnSp>
      <p:pic>
        <p:nvPicPr>
          <p:cNvPr id="9" name="Picture 8" descr="A close up of a sign&#10;&#10;Description generated with very high confidence">
            <a:extLst>
              <a:ext uri="{FF2B5EF4-FFF2-40B4-BE49-F238E27FC236}">
                <a16:creationId xmlns:a16="http://schemas.microsoft.com/office/drawing/2014/main" id="{FEB6291E-0302-46A0-B118-63875445CF53}"/>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57200" y="6189467"/>
            <a:ext cx="1477888" cy="604830"/>
          </a:xfrm>
          <a:prstGeom prst="rect">
            <a:avLst/>
          </a:prstGeom>
        </p:spPr>
      </p:pic>
    </p:spTree>
    <p:extLst>
      <p:ext uri="{BB962C8B-B14F-4D97-AF65-F5344CB8AC3E}">
        <p14:creationId xmlns:p14="http://schemas.microsoft.com/office/powerpoint/2010/main" val="34416779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google.com/url?sa=i&amp;rct=j&amp;q=&amp;esrc=s&amp;source=images&amp;cd=&amp;ved=2ahUKEwjmm5L-vMnkAhUs1eAKHftIB8kQjRx6BAgBEAQ&amp;url=https%3A%2F%2Fen.wikipedia.org%2Fwiki%2FStick_figure&amp;psig=AOvVaw2EjiktipvmdRKVHVLnYv8P&amp;ust=156831548285837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google.com/url?sa=i&amp;rct=j&amp;q=&amp;esrc=s&amp;source=images&amp;cd=&amp;ved=2ahUKEwjmm5L-vMnkAhUs1eAKHftIB8kQjRx6BAgBEAQ&amp;url=https%3A%2F%2Fen.wikipedia.org%2Fwiki%2FStick_figure&amp;psig=AOvVaw2EjiktipvmdRKVHVLnYv8P&amp;ust=1568315482858372" TargetMode="Externa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hyperlink" Target="https://www.google.com/url?sa=i&amp;rct=j&amp;q=&amp;esrc=s&amp;source=images&amp;cd=&amp;ved=2ahUKEwjIx5vsvcnkAhWE3OAKHRddDw4QjRx6BAgBEAQ&amp;url=https%3A%2F%2Fwww.vectorstock.com%2Froyalty-free-vectors%2Fstick-figure-cheers-vectors&amp;psig=AOvVaw1VZcYx87zgjGVBH35-qW8D&amp;ust=1568315815947089" TargetMode="Externa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3"/>
          <p:cNvSpPr txBox="1">
            <a:spLocks/>
          </p:cNvSpPr>
          <p:nvPr/>
        </p:nvSpPr>
        <p:spPr>
          <a:xfrm>
            <a:off x="685800" y="1988840"/>
            <a:ext cx="7772400" cy="2448272"/>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CA" sz="3000" b="1" dirty="0">
                <a:solidFill>
                  <a:srgbClr val="460023"/>
                </a:solidFill>
                <a:latin typeface="Avenir LT Std 45 Book" panose="020B0502020203020204" pitchFamily="34" charset="0"/>
              </a:rPr>
              <a:t>Some Truths About Financial Reporting </a:t>
            </a:r>
          </a:p>
          <a:p>
            <a:pPr algn="l"/>
            <a:r>
              <a:rPr lang="en-CA" sz="3000" b="1" dirty="0">
                <a:solidFill>
                  <a:srgbClr val="460023"/>
                </a:solidFill>
                <a:latin typeface="Avenir LT Std 45 Book" panose="020B0502020203020204" pitchFamily="34" charset="0"/>
              </a:rPr>
              <a:t>Complexity &amp; Relevance</a:t>
            </a:r>
          </a:p>
        </p:txBody>
      </p:sp>
      <p:cxnSp>
        <p:nvCxnSpPr>
          <p:cNvPr id="6" name="Straight Connector 5"/>
          <p:cNvCxnSpPr/>
          <p:nvPr/>
        </p:nvCxnSpPr>
        <p:spPr>
          <a:xfrm>
            <a:off x="395536" y="6093296"/>
            <a:ext cx="8416552" cy="0"/>
          </a:xfrm>
          <a:prstGeom prst="line">
            <a:avLst/>
          </a:prstGeom>
          <a:ln w="25400">
            <a:solidFill>
              <a:srgbClr val="460023"/>
            </a:solidFill>
          </a:ln>
        </p:spPr>
        <p:style>
          <a:lnRef idx="1">
            <a:schemeClr val="accent1"/>
          </a:lnRef>
          <a:fillRef idx="0">
            <a:schemeClr val="accent1"/>
          </a:fillRef>
          <a:effectRef idx="0">
            <a:schemeClr val="accent1"/>
          </a:effectRef>
          <a:fontRef idx="minor">
            <a:schemeClr val="tx1"/>
          </a:fontRef>
        </p:style>
      </p:cxnSp>
      <p:sp>
        <p:nvSpPr>
          <p:cNvPr id="8" name="Title 13"/>
          <p:cNvSpPr txBox="1">
            <a:spLocks/>
          </p:cNvSpPr>
          <p:nvPr/>
        </p:nvSpPr>
        <p:spPr>
          <a:xfrm>
            <a:off x="685800" y="5105400"/>
            <a:ext cx="3822576" cy="72008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CA" sz="1400">
                <a:solidFill>
                  <a:srgbClr val="460023"/>
                </a:solidFill>
                <a:latin typeface="Avenir LT Std 45 Book" panose="020B0502020203020204" pitchFamily="34" charset="0"/>
              </a:rPr>
              <a:t>PAC Conference - Toronto</a:t>
            </a:r>
            <a:endParaRPr lang="en-CA" sz="1400" dirty="0">
              <a:solidFill>
                <a:srgbClr val="460023"/>
              </a:solidFill>
              <a:latin typeface="Avenir LT Std 45 Book" panose="020B0502020203020204" pitchFamily="34" charset="0"/>
            </a:endParaRPr>
          </a:p>
          <a:p>
            <a:pPr algn="l"/>
            <a:r>
              <a:rPr lang="en-CA" sz="1400">
                <a:solidFill>
                  <a:srgbClr val="460023"/>
                </a:solidFill>
                <a:latin typeface="Avenir LT Std 45 Book" panose="020B0502020203020204" pitchFamily="34" charset="0"/>
              </a:rPr>
              <a:t>September 13, </a:t>
            </a:r>
            <a:r>
              <a:rPr lang="en-CA" sz="1400" dirty="0">
                <a:solidFill>
                  <a:srgbClr val="460023"/>
                </a:solidFill>
                <a:latin typeface="Avenir LT Std 45 Book" panose="020B0502020203020204" pitchFamily="34" charset="0"/>
              </a:rPr>
              <a:t>2019</a:t>
            </a:r>
          </a:p>
        </p:txBody>
      </p:sp>
      <p:sp>
        <p:nvSpPr>
          <p:cNvPr id="7" name="Title 13">
            <a:extLst>
              <a:ext uri="{FF2B5EF4-FFF2-40B4-BE49-F238E27FC236}">
                <a16:creationId xmlns:a16="http://schemas.microsoft.com/office/drawing/2014/main" id="{18347B04-6B3C-4798-B864-83D5862039FD}"/>
              </a:ext>
            </a:extLst>
          </p:cNvPr>
          <p:cNvSpPr txBox="1">
            <a:spLocks/>
          </p:cNvSpPr>
          <p:nvPr/>
        </p:nvSpPr>
        <p:spPr>
          <a:xfrm>
            <a:off x="4724400" y="5085184"/>
            <a:ext cx="3822576" cy="72008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CA" sz="1400">
                <a:solidFill>
                  <a:srgbClr val="460023"/>
                </a:solidFill>
                <a:latin typeface="Avenir LT Std 45 Book" panose="020B0502020203020204" pitchFamily="34" charset="0"/>
              </a:rPr>
              <a:t>Anthony Scilipoti, FCPA, FCA, CPA (Illinois)</a:t>
            </a:r>
          </a:p>
          <a:p>
            <a:pPr algn="r"/>
            <a:r>
              <a:rPr lang="en-CA" sz="1400" i="1">
                <a:solidFill>
                  <a:srgbClr val="460023"/>
                </a:solidFill>
                <a:latin typeface="Avenir LT Std 45 Book" panose="020B0502020203020204" pitchFamily="34" charset="0"/>
              </a:rPr>
              <a:t>President &amp; CEO</a:t>
            </a:r>
            <a:endParaRPr lang="en-CA" sz="1400" i="1" dirty="0">
              <a:solidFill>
                <a:srgbClr val="460023"/>
              </a:solidFill>
              <a:latin typeface="Avenir LT Std 45 Book" panose="020B0502020203020204" pitchFamily="34" charset="0"/>
            </a:endParaRPr>
          </a:p>
        </p:txBody>
      </p:sp>
    </p:spTree>
    <p:extLst>
      <p:ext uri="{BB962C8B-B14F-4D97-AF65-F5344CB8AC3E}">
        <p14:creationId xmlns:p14="http://schemas.microsoft.com/office/powerpoint/2010/main" val="3441663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54EEA35-DE6E-4185-A19A-FC851F1D9D8F}"/>
              </a:ext>
            </a:extLst>
          </p:cNvPr>
          <p:cNvSpPr>
            <a:spLocks noGrp="1"/>
          </p:cNvSpPr>
          <p:nvPr>
            <p:ph type="title"/>
          </p:nvPr>
        </p:nvSpPr>
        <p:spPr>
          <a:xfrm>
            <a:off x="228600" y="20615"/>
            <a:ext cx="8915400" cy="1143000"/>
          </a:xfrm>
        </p:spPr>
        <p:txBody>
          <a:bodyPr>
            <a:normAutofit/>
          </a:bodyPr>
          <a:lstStyle/>
          <a:p>
            <a:pPr algn="l"/>
            <a:r>
              <a:rPr lang="en-CA" sz="3000" b="1" dirty="0">
                <a:solidFill>
                  <a:srgbClr val="460023"/>
                </a:solidFill>
                <a:latin typeface="Avenir LT Std 45 Book" panose="020B0502020203020204" pitchFamily="34" charset="0"/>
              </a:rPr>
              <a:t>Recommendation: </a:t>
            </a:r>
            <a:r>
              <a:rPr lang="en-CA" sz="2400" b="1" dirty="0">
                <a:solidFill>
                  <a:srgbClr val="460023"/>
                </a:solidFill>
                <a:latin typeface="Avenir LT Std 45 Book" panose="020B0502020203020204" pitchFamily="34" charset="0"/>
              </a:rPr>
              <a:t>Audit Compliance with Non-GAAP:SN52-306</a:t>
            </a:r>
            <a:endParaRPr lang="en-CA" sz="3000" b="1" dirty="0">
              <a:solidFill>
                <a:srgbClr val="460023"/>
              </a:solidFill>
              <a:latin typeface="Avenir LT Std 45 Book" panose="020B0502020203020204" pitchFamily="34" charset="0"/>
            </a:endParaRPr>
          </a:p>
        </p:txBody>
      </p:sp>
      <p:sp>
        <p:nvSpPr>
          <p:cNvPr id="6" name="TextBox 5">
            <a:extLst>
              <a:ext uri="{FF2B5EF4-FFF2-40B4-BE49-F238E27FC236}">
                <a16:creationId xmlns:a16="http://schemas.microsoft.com/office/drawing/2014/main" id="{58D5220A-0D15-4726-B611-FBA98278FE12}"/>
              </a:ext>
            </a:extLst>
          </p:cNvPr>
          <p:cNvSpPr txBox="1"/>
          <p:nvPr/>
        </p:nvSpPr>
        <p:spPr>
          <a:xfrm>
            <a:off x="381000" y="5830432"/>
            <a:ext cx="8077200" cy="261610"/>
          </a:xfrm>
          <a:prstGeom prst="rect">
            <a:avLst/>
          </a:prstGeom>
          <a:noFill/>
        </p:spPr>
        <p:txBody>
          <a:bodyPr wrap="square" rtlCol="0">
            <a:spAutoFit/>
          </a:bodyPr>
          <a:lstStyle/>
          <a:p>
            <a:r>
              <a:rPr lang="en-CA" sz="1100" i="1" dirty="0">
                <a:latin typeface="Avenir LT Std 45 Book" panose="020B0502020203020204" pitchFamily="34" charset="0"/>
              </a:rPr>
              <a:t>Source: Veritas estimates, Company information, Ontario Securities Commission, Canadian Securities Administrators</a:t>
            </a:r>
          </a:p>
        </p:txBody>
      </p:sp>
      <p:graphicFrame>
        <p:nvGraphicFramePr>
          <p:cNvPr id="4" name="Table 3">
            <a:extLst>
              <a:ext uri="{FF2B5EF4-FFF2-40B4-BE49-F238E27FC236}">
                <a16:creationId xmlns:a16="http://schemas.microsoft.com/office/drawing/2014/main" id="{021701BB-6407-48A5-9FD1-CEA410F3C545}"/>
              </a:ext>
            </a:extLst>
          </p:cNvPr>
          <p:cNvGraphicFramePr>
            <a:graphicFrameLocks noGrp="1"/>
          </p:cNvGraphicFramePr>
          <p:nvPr/>
        </p:nvGraphicFramePr>
        <p:xfrm>
          <a:off x="533400" y="990600"/>
          <a:ext cx="8229600" cy="4724399"/>
        </p:xfrm>
        <a:graphic>
          <a:graphicData uri="http://schemas.openxmlformats.org/drawingml/2006/table">
            <a:tbl>
              <a:tblPr firstRow="1" firstCol="1" bandRow="1"/>
              <a:tblGrid>
                <a:gridCol w="267831">
                  <a:extLst>
                    <a:ext uri="{9D8B030D-6E8A-4147-A177-3AD203B41FA5}">
                      <a16:colId xmlns:a16="http://schemas.microsoft.com/office/drawing/2014/main" val="4278356506"/>
                    </a:ext>
                  </a:extLst>
                </a:gridCol>
                <a:gridCol w="6314850">
                  <a:extLst>
                    <a:ext uri="{9D8B030D-6E8A-4147-A177-3AD203B41FA5}">
                      <a16:colId xmlns:a16="http://schemas.microsoft.com/office/drawing/2014/main" val="3756230546"/>
                    </a:ext>
                  </a:extLst>
                </a:gridCol>
                <a:gridCol w="548973">
                  <a:extLst>
                    <a:ext uri="{9D8B030D-6E8A-4147-A177-3AD203B41FA5}">
                      <a16:colId xmlns:a16="http://schemas.microsoft.com/office/drawing/2014/main" val="187228245"/>
                    </a:ext>
                  </a:extLst>
                </a:gridCol>
                <a:gridCol w="548973">
                  <a:extLst>
                    <a:ext uri="{9D8B030D-6E8A-4147-A177-3AD203B41FA5}">
                      <a16:colId xmlns:a16="http://schemas.microsoft.com/office/drawing/2014/main" val="2586304328"/>
                    </a:ext>
                  </a:extLst>
                </a:gridCol>
                <a:gridCol w="548973">
                  <a:extLst>
                    <a:ext uri="{9D8B030D-6E8A-4147-A177-3AD203B41FA5}">
                      <a16:colId xmlns:a16="http://schemas.microsoft.com/office/drawing/2014/main" val="2525796355"/>
                    </a:ext>
                  </a:extLst>
                </a:gridCol>
              </a:tblGrid>
              <a:tr h="203608">
                <a:tc>
                  <a:txBody>
                    <a:bodyPr/>
                    <a:lstStyle/>
                    <a:p>
                      <a:pPr algn="ctr">
                        <a:spcAft>
                          <a:spcPts val="0"/>
                        </a:spcAft>
                      </a:pPr>
                      <a:r>
                        <a:rPr lang="en-CA" sz="1050" dirty="0">
                          <a:effectLst/>
                          <a:latin typeface="Avenir LT Std 45 Book" panose="020B0502020203020204" pitchFamily="34" charset="0"/>
                          <a:ea typeface="Times New Roman" panose="02020603050405020304" pitchFamily="18" charset="0"/>
                          <a:cs typeface="Times New Roman" panose="02020603050405020304" pitchFamily="18" charset="0"/>
                        </a:rPr>
                        <a:t> </a:t>
                      </a:r>
                      <a:endParaRPr lang="en-CA" sz="1050" dirty="0">
                        <a:effectLst/>
                        <a:latin typeface="Avenir LT Std 45 Book" panose="020B0502020203020204" pitchFamily="34" charset="0"/>
                        <a:ea typeface="Calibri" panose="020F0502020204030204" pitchFamily="34" charset="0"/>
                      </a:endParaRPr>
                    </a:p>
                  </a:txBody>
                  <a:tcPr marL="62260" marR="6226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460023"/>
                    </a:solidFill>
                  </a:tcPr>
                </a:tc>
                <a:tc>
                  <a:txBody>
                    <a:bodyPr/>
                    <a:lstStyle/>
                    <a:p>
                      <a:pPr>
                        <a:spcAft>
                          <a:spcPts val="0"/>
                        </a:spcAft>
                      </a:pPr>
                      <a:r>
                        <a:rPr lang="en-CA" sz="1050" dirty="0">
                          <a:solidFill>
                            <a:schemeClr val="bg1"/>
                          </a:solidFill>
                          <a:effectLst/>
                          <a:latin typeface="Avenir LT Std 45 Book" panose="020B0502020203020204" pitchFamily="34" charset="0"/>
                          <a:ea typeface="Times New Roman" panose="02020603050405020304" pitchFamily="18" charset="0"/>
                          <a:cs typeface="Times New Roman" panose="02020603050405020304" pitchFamily="18" charset="0"/>
                        </a:rPr>
                        <a:t> </a:t>
                      </a:r>
                      <a:endParaRPr lang="en-CA" sz="1050" dirty="0">
                        <a:solidFill>
                          <a:schemeClr val="bg1"/>
                        </a:solidFill>
                        <a:effectLst/>
                        <a:latin typeface="Avenir LT Std 45 Book" panose="020B0502020203020204" pitchFamily="34" charset="0"/>
                        <a:ea typeface="Calibri" panose="020F0502020204030204" pitchFamily="34" charset="0"/>
                      </a:endParaRPr>
                    </a:p>
                  </a:txBody>
                  <a:tcPr marL="62260" marR="62260" marT="0" marB="0" anchor="ctr">
                    <a:lnL>
                      <a:noFill/>
                    </a:lnL>
                    <a:lnR>
                      <a:noFill/>
                    </a:lnR>
                    <a:lnT w="12700" cap="flat" cmpd="sng" algn="ctr">
                      <a:solidFill>
                        <a:srgbClr val="000000"/>
                      </a:solidFill>
                      <a:prstDash val="solid"/>
                      <a:round/>
                      <a:headEnd type="none" w="med" len="med"/>
                      <a:tailEnd type="none" w="med" len="med"/>
                    </a:lnT>
                    <a:lnB>
                      <a:noFill/>
                    </a:lnB>
                    <a:solidFill>
                      <a:srgbClr val="460023"/>
                    </a:solidFill>
                  </a:tcPr>
                </a:tc>
                <a:tc gridSpan="3">
                  <a:txBody>
                    <a:bodyPr/>
                    <a:lstStyle/>
                    <a:p>
                      <a:pPr algn="ctr">
                        <a:spcAft>
                          <a:spcPts val="0"/>
                        </a:spcAft>
                      </a:pPr>
                      <a:r>
                        <a:rPr lang="en-CA" sz="1100" b="1" dirty="0">
                          <a:solidFill>
                            <a:schemeClr val="bg1"/>
                          </a:solidFill>
                          <a:effectLst/>
                          <a:latin typeface="Avenir LT Std 45 Book" panose="020B0502020203020204" pitchFamily="34" charset="0"/>
                          <a:ea typeface="Times New Roman" panose="02020603050405020304" pitchFamily="18" charset="0"/>
                          <a:cs typeface="Times New Roman" panose="02020603050405020304" pitchFamily="18" charset="0"/>
                        </a:rPr>
                        <a:t># of Potential Issues</a:t>
                      </a:r>
                      <a:endParaRPr lang="en-CA" sz="1100" b="1" dirty="0">
                        <a:solidFill>
                          <a:schemeClr val="bg1"/>
                        </a:solidFill>
                        <a:effectLst/>
                        <a:latin typeface="Avenir LT Std 45 Book" panose="020B0502020203020204" pitchFamily="34" charset="0"/>
                        <a:ea typeface="Calibri" panose="020F0502020204030204" pitchFamily="34" charset="0"/>
                      </a:endParaRPr>
                    </a:p>
                  </a:txBody>
                  <a:tcPr marL="62260" marR="6226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460023"/>
                    </a:solidFill>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4257586236"/>
                  </a:ext>
                </a:extLst>
              </a:tr>
              <a:tr h="217772">
                <a:tc>
                  <a:txBody>
                    <a:bodyPr/>
                    <a:lstStyle/>
                    <a:p>
                      <a:pPr algn="ctr">
                        <a:spcAft>
                          <a:spcPts val="0"/>
                        </a:spcAft>
                      </a:pPr>
                      <a:r>
                        <a:rPr lang="en-CA" sz="1100" b="1">
                          <a:solidFill>
                            <a:schemeClr val="bg1"/>
                          </a:solidFill>
                          <a:effectLst/>
                          <a:latin typeface="Avenir LT Std 45 Book" panose="020B0502020203020204" pitchFamily="34" charset="0"/>
                          <a:ea typeface="Times New Roman" panose="02020603050405020304" pitchFamily="18" charset="0"/>
                          <a:cs typeface="Times New Roman" panose="02020603050405020304" pitchFamily="18" charset="0"/>
                        </a:rPr>
                        <a:t>#</a:t>
                      </a:r>
                      <a:endParaRPr lang="en-CA" sz="1100" b="1">
                        <a:solidFill>
                          <a:schemeClr val="bg1"/>
                        </a:solidFill>
                        <a:effectLst/>
                        <a:latin typeface="Avenir LT Std 45 Book" panose="020B0502020203020204" pitchFamily="34" charset="0"/>
                        <a:ea typeface="Calibri" panose="020F0502020204030204" pitchFamily="34" charset="0"/>
                      </a:endParaRPr>
                    </a:p>
                  </a:txBody>
                  <a:tcPr marL="62260" marR="62260" marT="0" marB="0" anchor="ctr">
                    <a:lnL w="12700" cap="flat" cmpd="sng" algn="ctr">
                      <a:solidFill>
                        <a:srgbClr val="000000"/>
                      </a:solidFill>
                      <a:prstDash val="solid"/>
                      <a:round/>
                      <a:headEnd type="none" w="med" len="med"/>
                      <a:tailEnd type="none" w="med" len="med"/>
                    </a:lnL>
                    <a:lnR>
                      <a:noFill/>
                    </a:lnR>
                    <a:lnT>
                      <a:noFill/>
                    </a:lnT>
                    <a:lnB>
                      <a:noFill/>
                    </a:lnB>
                    <a:solidFill>
                      <a:srgbClr val="460023"/>
                    </a:solidFill>
                  </a:tcPr>
                </a:tc>
                <a:tc>
                  <a:txBody>
                    <a:bodyPr/>
                    <a:lstStyle/>
                    <a:p>
                      <a:pPr>
                        <a:spcAft>
                          <a:spcPts val="0"/>
                        </a:spcAft>
                      </a:pPr>
                      <a:r>
                        <a:rPr lang="en-CA" sz="1100" b="1" dirty="0">
                          <a:solidFill>
                            <a:schemeClr val="bg1"/>
                          </a:solidFill>
                          <a:effectLst/>
                          <a:latin typeface="Avenir LT Std 45 Book" panose="020B0502020203020204" pitchFamily="34" charset="0"/>
                          <a:ea typeface="Times New Roman" panose="02020603050405020304" pitchFamily="18" charset="0"/>
                          <a:cs typeface="Times New Roman" panose="02020603050405020304" pitchFamily="18" charset="0"/>
                        </a:rPr>
                        <a:t>OSC Current Guideline (52-306)</a:t>
                      </a:r>
                      <a:endParaRPr lang="en-CA" sz="1100" b="1" dirty="0">
                        <a:solidFill>
                          <a:schemeClr val="bg1"/>
                        </a:solidFill>
                        <a:effectLst/>
                        <a:latin typeface="Avenir LT Std 45 Book" panose="020B0502020203020204" pitchFamily="34" charset="0"/>
                        <a:ea typeface="Calibri" panose="020F0502020204030204" pitchFamily="34" charset="0"/>
                      </a:endParaRPr>
                    </a:p>
                  </a:txBody>
                  <a:tcPr marL="62260" marR="62260" marT="0" marB="0" anchor="ctr">
                    <a:lnL>
                      <a:noFill/>
                    </a:lnL>
                    <a:lnR>
                      <a:noFill/>
                    </a:lnR>
                    <a:lnT>
                      <a:noFill/>
                    </a:lnT>
                    <a:lnB>
                      <a:noFill/>
                    </a:lnB>
                    <a:solidFill>
                      <a:srgbClr val="460023"/>
                    </a:solidFill>
                  </a:tcPr>
                </a:tc>
                <a:tc>
                  <a:txBody>
                    <a:bodyPr/>
                    <a:lstStyle/>
                    <a:p>
                      <a:pPr algn="ctr">
                        <a:spcAft>
                          <a:spcPts val="0"/>
                        </a:spcAft>
                      </a:pPr>
                      <a:r>
                        <a:rPr lang="en-CA" sz="1100" b="1" dirty="0">
                          <a:solidFill>
                            <a:schemeClr val="bg1"/>
                          </a:solidFill>
                          <a:effectLst/>
                          <a:latin typeface="Avenir LT Std 45 Book" panose="020B0502020203020204" pitchFamily="34" charset="0"/>
                          <a:ea typeface="Times New Roman" panose="02020603050405020304" pitchFamily="18" charset="0"/>
                          <a:cs typeface="Times New Roman" panose="02020603050405020304" pitchFamily="18" charset="0"/>
                        </a:rPr>
                        <a:t>2015</a:t>
                      </a:r>
                      <a:endParaRPr lang="en-CA" sz="1100" b="1" dirty="0">
                        <a:solidFill>
                          <a:schemeClr val="bg1"/>
                        </a:solidFill>
                        <a:effectLst/>
                        <a:latin typeface="Avenir LT Std 45 Book" panose="020B0502020203020204" pitchFamily="34" charset="0"/>
                        <a:ea typeface="Calibri" panose="020F0502020204030204" pitchFamily="34" charset="0"/>
                      </a:endParaRPr>
                    </a:p>
                  </a:txBody>
                  <a:tcPr marL="62260" marR="62260" marT="0" marB="0" anchor="ctr">
                    <a:lnL>
                      <a:noFill/>
                    </a:lnL>
                    <a:lnR>
                      <a:noFill/>
                    </a:lnR>
                    <a:lnT>
                      <a:noFill/>
                    </a:lnT>
                    <a:lnB>
                      <a:noFill/>
                    </a:lnB>
                    <a:solidFill>
                      <a:srgbClr val="460023"/>
                    </a:solidFill>
                  </a:tcPr>
                </a:tc>
                <a:tc>
                  <a:txBody>
                    <a:bodyPr/>
                    <a:lstStyle/>
                    <a:p>
                      <a:pPr algn="ctr">
                        <a:spcAft>
                          <a:spcPts val="0"/>
                        </a:spcAft>
                      </a:pPr>
                      <a:r>
                        <a:rPr lang="en-CA" sz="1100" b="1" dirty="0">
                          <a:solidFill>
                            <a:schemeClr val="bg1"/>
                          </a:solidFill>
                          <a:effectLst/>
                          <a:latin typeface="Avenir LT Std 45 Book" panose="020B0502020203020204" pitchFamily="34" charset="0"/>
                          <a:ea typeface="Times New Roman" panose="02020603050405020304" pitchFamily="18" charset="0"/>
                          <a:cs typeface="Times New Roman" panose="02020603050405020304" pitchFamily="18" charset="0"/>
                        </a:rPr>
                        <a:t>2016</a:t>
                      </a:r>
                      <a:endParaRPr lang="en-CA" sz="1100" b="1" dirty="0">
                        <a:solidFill>
                          <a:schemeClr val="bg1"/>
                        </a:solidFill>
                        <a:effectLst/>
                        <a:latin typeface="Avenir LT Std 45 Book" panose="020B0502020203020204" pitchFamily="34" charset="0"/>
                        <a:ea typeface="Calibri" panose="020F0502020204030204" pitchFamily="34" charset="0"/>
                      </a:endParaRPr>
                    </a:p>
                  </a:txBody>
                  <a:tcPr marL="62260" marR="62260" marT="0" marB="0" anchor="ctr">
                    <a:lnL>
                      <a:noFill/>
                    </a:lnL>
                    <a:lnR>
                      <a:noFill/>
                    </a:lnR>
                    <a:lnT>
                      <a:noFill/>
                    </a:lnT>
                    <a:lnB>
                      <a:noFill/>
                    </a:lnB>
                    <a:solidFill>
                      <a:srgbClr val="460023"/>
                    </a:solidFill>
                  </a:tcPr>
                </a:tc>
                <a:tc>
                  <a:txBody>
                    <a:bodyPr/>
                    <a:lstStyle/>
                    <a:p>
                      <a:pPr algn="ctr">
                        <a:spcAft>
                          <a:spcPts val="0"/>
                        </a:spcAft>
                      </a:pPr>
                      <a:r>
                        <a:rPr lang="en-CA" sz="1100" b="1" dirty="0">
                          <a:solidFill>
                            <a:schemeClr val="bg1"/>
                          </a:solidFill>
                          <a:effectLst/>
                          <a:latin typeface="Avenir LT Std 45 Book" panose="020B0502020203020204" pitchFamily="34" charset="0"/>
                          <a:ea typeface="Times New Roman" panose="02020603050405020304" pitchFamily="18" charset="0"/>
                          <a:cs typeface="Times New Roman" panose="02020603050405020304" pitchFamily="18" charset="0"/>
                        </a:rPr>
                        <a:t>2017</a:t>
                      </a:r>
                      <a:endParaRPr lang="en-CA" sz="1100" b="1" dirty="0">
                        <a:solidFill>
                          <a:schemeClr val="bg1"/>
                        </a:solidFill>
                        <a:effectLst/>
                        <a:latin typeface="Avenir LT Std 45 Book" panose="020B0502020203020204" pitchFamily="34" charset="0"/>
                        <a:ea typeface="Calibri" panose="020F0502020204030204" pitchFamily="34" charset="0"/>
                      </a:endParaRPr>
                    </a:p>
                  </a:txBody>
                  <a:tcPr marL="62260" marR="62260" marT="0" marB="0" anchor="ctr">
                    <a:lnL>
                      <a:noFill/>
                    </a:lnL>
                    <a:lnR w="12700" cap="flat" cmpd="sng" algn="ctr">
                      <a:solidFill>
                        <a:srgbClr val="000000"/>
                      </a:solidFill>
                      <a:prstDash val="solid"/>
                      <a:round/>
                      <a:headEnd type="none" w="med" len="med"/>
                      <a:tailEnd type="none" w="med" len="med"/>
                    </a:lnR>
                    <a:lnT>
                      <a:noFill/>
                    </a:lnT>
                    <a:lnB>
                      <a:noFill/>
                    </a:lnB>
                    <a:solidFill>
                      <a:srgbClr val="460023"/>
                    </a:solidFill>
                  </a:tcPr>
                </a:tc>
                <a:extLst>
                  <a:ext uri="{0D108BD9-81ED-4DB2-BD59-A6C34878D82A}">
                    <a16:rowId xmlns:a16="http://schemas.microsoft.com/office/drawing/2014/main" val="129429887"/>
                  </a:ext>
                </a:extLst>
              </a:tr>
              <a:tr h="626759">
                <a:tc>
                  <a:txBody>
                    <a:bodyPr/>
                    <a:lstStyle/>
                    <a:p>
                      <a:pPr algn="ctr">
                        <a:spcAft>
                          <a:spcPts val="0"/>
                        </a:spcAft>
                      </a:pPr>
                      <a:r>
                        <a:rPr lang="en-CA" sz="1100">
                          <a:effectLst/>
                          <a:latin typeface="Avenir LT Std 45 Book" panose="020B0502020203020204" pitchFamily="34" charset="0"/>
                          <a:ea typeface="Times New Roman" panose="02020603050405020304" pitchFamily="18" charset="0"/>
                          <a:cs typeface="Times New Roman" panose="02020603050405020304" pitchFamily="18" charset="0"/>
                        </a:rPr>
                        <a:t>1</a:t>
                      </a:r>
                      <a:endParaRPr lang="en-CA" sz="1100">
                        <a:effectLst/>
                        <a:latin typeface="Avenir LT Std 45 Book" panose="020B0502020203020204" pitchFamily="34" charset="0"/>
                        <a:ea typeface="Calibri" panose="020F0502020204030204" pitchFamily="34" charset="0"/>
                      </a:endParaRPr>
                    </a:p>
                  </a:txBody>
                  <a:tcPr marL="62260" marR="622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8B37D"/>
                    </a:solidFill>
                  </a:tcPr>
                </a:tc>
                <a:tc>
                  <a:txBody>
                    <a:bodyPr/>
                    <a:lstStyle/>
                    <a:p>
                      <a:pPr>
                        <a:spcAft>
                          <a:spcPts val="0"/>
                        </a:spcAft>
                      </a:pPr>
                      <a:r>
                        <a:rPr lang="en-CA" sz="1100" dirty="0">
                          <a:effectLst/>
                          <a:latin typeface="Avenir LT Std 45 Book" panose="020B0502020203020204" pitchFamily="34" charset="0"/>
                          <a:ea typeface="Times New Roman" panose="02020603050405020304" pitchFamily="18" charset="0"/>
                        </a:rPr>
                        <a:t>State explicitly that the non-GAAP financial measure does not have any standardized meaning under the issuer's GAAP and therefore may not be comparable to a similar measure presented by other issuers.</a:t>
                      </a:r>
                      <a:endParaRPr lang="en-CA" sz="1100" dirty="0">
                        <a:effectLst/>
                        <a:latin typeface="Avenir LT Std 45 Book" panose="020B0502020203020204" pitchFamily="34" charset="0"/>
                        <a:ea typeface="Calibri" panose="020F0502020204030204" pitchFamily="34" charset="0"/>
                      </a:endParaRPr>
                    </a:p>
                  </a:txBody>
                  <a:tcPr marL="62260" marR="622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8B37D"/>
                    </a:solidFill>
                  </a:tcPr>
                </a:tc>
                <a:tc>
                  <a:txBody>
                    <a:bodyPr/>
                    <a:lstStyle/>
                    <a:p>
                      <a:pPr algn="ctr">
                        <a:spcAft>
                          <a:spcPts val="0"/>
                        </a:spcAft>
                      </a:pPr>
                      <a:r>
                        <a:rPr lang="en-CA" sz="1100">
                          <a:effectLst/>
                          <a:latin typeface="Avenir LT Std 45 Book" panose="020B0502020203020204" pitchFamily="34" charset="0"/>
                          <a:ea typeface="Times New Roman" panose="02020603050405020304" pitchFamily="18" charset="0"/>
                          <a:cs typeface="Times New Roman" panose="02020603050405020304" pitchFamily="18" charset="0"/>
                        </a:rPr>
                        <a:t>2</a:t>
                      </a:r>
                      <a:endParaRPr lang="en-CA" sz="1100">
                        <a:effectLst/>
                        <a:latin typeface="Avenir LT Std 45 Book" panose="020B0502020203020204" pitchFamily="34" charset="0"/>
                        <a:ea typeface="Calibri" panose="020F0502020204030204" pitchFamily="34" charset="0"/>
                      </a:endParaRPr>
                    </a:p>
                  </a:txBody>
                  <a:tcPr marL="62260" marR="62260" marT="0" marB="0" anchor="ctr">
                    <a:lnL w="12700" cap="flat" cmpd="sng" algn="ctr">
                      <a:solidFill>
                        <a:srgbClr val="000000"/>
                      </a:solidFill>
                      <a:prstDash val="solid"/>
                      <a:round/>
                      <a:headEnd type="none" w="med" len="med"/>
                      <a:tailEnd type="none" w="med" len="med"/>
                    </a:lnL>
                    <a:lnR>
                      <a:noFill/>
                    </a:lnR>
                    <a:lnT>
                      <a:noFill/>
                    </a:lnT>
                    <a:lnB>
                      <a:noFill/>
                    </a:lnB>
                    <a:solidFill>
                      <a:srgbClr val="C8B37D"/>
                    </a:solidFill>
                  </a:tcPr>
                </a:tc>
                <a:tc>
                  <a:txBody>
                    <a:bodyPr/>
                    <a:lstStyle/>
                    <a:p>
                      <a:pPr algn="ctr">
                        <a:spcAft>
                          <a:spcPts val="0"/>
                        </a:spcAft>
                      </a:pPr>
                      <a:r>
                        <a:rPr lang="en-CA" sz="1100">
                          <a:effectLst/>
                          <a:latin typeface="Avenir LT Std 45 Book" panose="020B0502020203020204" pitchFamily="34" charset="0"/>
                          <a:ea typeface="Times New Roman" panose="02020603050405020304" pitchFamily="18" charset="0"/>
                          <a:cs typeface="Times New Roman" panose="02020603050405020304" pitchFamily="18" charset="0"/>
                        </a:rPr>
                        <a:t>1</a:t>
                      </a:r>
                      <a:endParaRPr lang="en-CA" sz="1100">
                        <a:effectLst/>
                        <a:latin typeface="Avenir LT Std 45 Book" panose="020B0502020203020204" pitchFamily="34" charset="0"/>
                        <a:ea typeface="Calibri" panose="020F0502020204030204" pitchFamily="34" charset="0"/>
                      </a:endParaRPr>
                    </a:p>
                  </a:txBody>
                  <a:tcPr marL="62260" marR="62260" marT="0" marB="0" anchor="ctr">
                    <a:lnL>
                      <a:noFill/>
                    </a:lnL>
                    <a:lnR>
                      <a:noFill/>
                    </a:lnR>
                    <a:lnT>
                      <a:noFill/>
                    </a:lnT>
                    <a:lnB>
                      <a:noFill/>
                    </a:lnB>
                    <a:solidFill>
                      <a:srgbClr val="C8B37D"/>
                    </a:solidFill>
                  </a:tcPr>
                </a:tc>
                <a:tc>
                  <a:txBody>
                    <a:bodyPr/>
                    <a:lstStyle/>
                    <a:p>
                      <a:pPr algn="ctr">
                        <a:spcAft>
                          <a:spcPts val="0"/>
                        </a:spcAft>
                      </a:pPr>
                      <a:r>
                        <a:rPr lang="en-CA" sz="1100" dirty="0">
                          <a:effectLst/>
                          <a:latin typeface="Avenir LT Std 45 Book" panose="020B0502020203020204" pitchFamily="34" charset="0"/>
                          <a:ea typeface="Times New Roman" panose="02020603050405020304" pitchFamily="18" charset="0"/>
                          <a:cs typeface="Times New Roman" panose="02020603050405020304" pitchFamily="18" charset="0"/>
                        </a:rPr>
                        <a:t>-</a:t>
                      </a:r>
                      <a:endParaRPr lang="en-CA" sz="1100" dirty="0">
                        <a:effectLst/>
                        <a:latin typeface="Avenir LT Std 45 Book" panose="020B0502020203020204" pitchFamily="34" charset="0"/>
                        <a:ea typeface="Calibri" panose="020F0502020204030204" pitchFamily="34" charset="0"/>
                      </a:endParaRPr>
                    </a:p>
                  </a:txBody>
                  <a:tcPr marL="62260" marR="62260" marT="0" marB="0" anchor="ctr">
                    <a:lnL>
                      <a:noFill/>
                    </a:lnL>
                    <a:lnR w="12700" cap="flat" cmpd="sng" algn="ctr">
                      <a:solidFill>
                        <a:srgbClr val="000000"/>
                      </a:solidFill>
                      <a:prstDash val="solid"/>
                      <a:round/>
                      <a:headEnd type="none" w="med" len="med"/>
                      <a:tailEnd type="none" w="med" len="med"/>
                    </a:lnR>
                    <a:lnT>
                      <a:noFill/>
                    </a:lnT>
                    <a:lnB>
                      <a:noFill/>
                    </a:lnB>
                    <a:solidFill>
                      <a:srgbClr val="C8B37D"/>
                    </a:solidFill>
                  </a:tcPr>
                </a:tc>
                <a:extLst>
                  <a:ext uri="{0D108BD9-81ED-4DB2-BD59-A6C34878D82A}">
                    <a16:rowId xmlns:a16="http://schemas.microsoft.com/office/drawing/2014/main" val="1649156139"/>
                  </a:ext>
                </a:extLst>
              </a:tr>
              <a:tr h="468054">
                <a:tc>
                  <a:txBody>
                    <a:bodyPr/>
                    <a:lstStyle/>
                    <a:p>
                      <a:pPr algn="ctr">
                        <a:spcAft>
                          <a:spcPts val="0"/>
                        </a:spcAft>
                      </a:pPr>
                      <a:r>
                        <a:rPr lang="en-CA" sz="1100">
                          <a:effectLst/>
                          <a:latin typeface="Avenir LT Std 45 Book" panose="020B0502020203020204" pitchFamily="34" charset="0"/>
                          <a:ea typeface="Times New Roman" panose="02020603050405020304" pitchFamily="18" charset="0"/>
                          <a:cs typeface="Times New Roman" panose="02020603050405020304" pitchFamily="18" charset="0"/>
                        </a:rPr>
                        <a:t>2</a:t>
                      </a:r>
                      <a:endParaRPr lang="en-CA" sz="1100">
                        <a:effectLst/>
                        <a:latin typeface="Avenir LT Std 45 Book" panose="020B0502020203020204" pitchFamily="34" charset="0"/>
                        <a:ea typeface="Calibri" panose="020F0502020204030204" pitchFamily="34" charset="0"/>
                      </a:endParaRPr>
                    </a:p>
                  </a:txBody>
                  <a:tcPr marL="62260" marR="622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spcAft>
                          <a:spcPts val="0"/>
                        </a:spcAft>
                      </a:pPr>
                      <a:r>
                        <a:rPr lang="en-CA" sz="1100" dirty="0">
                          <a:effectLst/>
                          <a:latin typeface="Avenir LT Std 45 Book" panose="020B0502020203020204" pitchFamily="34" charset="0"/>
                          <a:ea typeface="Times New Roman" panose="02020603050405020304" pitchFamily="18" charset="0"/>
                        </a:rPr>
                        <a:t>Name the non-GAAP financial measure in a way that distinguishes it from disclosure items specified, defined or determined under an issuer's GAAP and in a way that is not misleading.</a:t>
                      </a:r>
                      <a:endParaRPr lang="en-CA" sz="1100" dirty="0">
                        <a:effectLst/>
                        <a:latin typeface="Avenir LT Std 45 Book" panose="020B0502020203020204" pitchFamily="34" charset="0"/>
                        <a:ea typeface="Calibri" panose="020F0502020204030204" pitchFamily="34" charset="0"/>
                      </a:endParaRPr>
                    </a:p>
                  </a:txBody>
                  <a:tcPr marL="62260" marR="622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spcAft>
                          <a:spcPts val="0"/>
                        </a:spcAft>
                      </a:pPr>
                      <a:r>
                        <a:rPr lang="en-CA" sz="1100">
                          <a:effectLst/>
                          <a:latin typeface="Avenir LT Std 45 Book" panose="020B0502020203020204" pitchFamily="34" charset="0"/>
                          <a:ea typeface="Times New Roman" panose="02020603050405020304" pitchFamily="18" charset="0"/>
                          <a:cs typeface="Times New Roman" panose="02020603050405020304" pitchFamily="18" charset="0"/>
                        </a:rPr>
                        <a:t>5</a:t>
                      </a:r>
                      <a:endParaRPr lang="en-CA" sz="1100">
                        <a:effectLst/>
                        <a:latin typeface="Avenir LT Std 45 Book" panose="020B0502020203020204" pitchFamily="34" charset="0"/>
                        <a:ea typeface="Calibri" panose="020F0502020204030204" pitchFamily="34" charset="0"/>
                      </a:endParaRPr>
                    </a:p>
                  </a:txBody>
                  <a:tcPr marL="62260" marR="6226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a:spcAft>
                          <a:spcPts val="0"/>
                        </a:spcAft>
                      </a:pPr>
                      <a:r>
                        <a:rPr lang="en-CA" sz="1100">
                          <a:effectLst/>
                          <a:latin typeface="Avenir LT Std 45 Book" panose="020B0502020203020204" pitchFamily="34" charset="0"/>
                          <a:ea typeface="Times New Roman" panose="02020603050405020304" pitchFamily="18" charset="0"/>
                          <a:cs typeface="Times New Roman" panose="02020603050405020304" pitchFamily="18" charset="0"/>
                        </a:rPr>
                        <a:t>4</a:t>
                      </a:r>
                      <a:endParaRPr lang="en-CA" sz="1100">
                        <a:effectLst/>
                        <a:latin typeface="Avenir LT Std 45 Book" panose="020B0502020203020204" pitchFamily="34" charset="0"/>
                        <a:ea typeface="Calibri" panose="020F0502020204030204" pitchFamily="34" charset="0"/>
                      </a:endParaRPr>
                    </a:p>
                  </a:txBody>
                  <a:tcPr marL="62260" marR="62260" marT="0" marB="0" anchor="ctr">
                    <a:lnL>
                      <a:noFill/>
                    </a:lnL>
                    <a:lnR>
                      <a:noFill/>
                    </a:lnR>
                    <a:lnT>
                      <a:noFill/>
                    </a:lnT>
                    <a:lnB>
                      <a:noFill/>
                    </a:lnB>
                    <a:solidFill>
                      <a:srgbClr val="FFFFFF"/>
                    </a:solidFill>
                  </a:tcPr>
                </a:tc>
                <a:tc>
                  <a:txBody>
                    <a:bodyPr/>
                    <a:lstStyle/>
                    <a:p>
                      <a:pPr algn="ctr">
                        <a:spcAft>
                          <a:spcPts val="0"/>
                        </a:spcAft>
                      </a:pPr>
                      <a:r>
                        <a:rPr lang="en-CA" sz="1100">
                          <a:effectLst/>
                          <a:latin typeface="Avenir LT Std 45 Book" panose="020B0502020203020204" pitchFamily="34" charset="0"/>
                          <a:ea typeface="Times New Roman" panose="02020603050405020304" pitchFamily="18" charset="0"/>
                          <a:cs typeface="Times New Roman" panose="02020603050405020304" pitchFamily="18" charset="0"/>
                        </a:rPr>
                        <a:t>8</a:t>
                      </a:r>
                      <a:endParaRPr lang="en-CA" sz="1100">
                        <a:effectLst/>
                        <a:latin typeface="Avenir LT Std 45 Book" panose="020B0502020203020204" pitchFamily="34" charset="0"/>
                        <a:ea typeface="Calibri" panose="020F0502020204030204" pitchFamily="34" charset="0"/>
                      </a:endParaRPr>
                    </a:p>
                  </a:txBody>
                  <a:tcPr marL="62260" marR="6226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621034747"/>
                  </a:ext>
                </a:extLst>
              </a:tr>
              <a:tr h="468054">
                <a:tc>
                  <a:txBody>
                    <a:bodyPr/>
                    <a:lstStyle/>
                    <a:p>
                      <a:pPr algn="ctr">
                        <a:spcAft>
                          <a:spcPts val="0"/>
                        </a:spcAft>
                      </a:pPr>
                      <a:r>
                        <a:rPr lang="en-CA" sz="1100">
                          <a:effectLst/>
                          <a:latin typeface="Avenir LT Std 45 Book" panose="020B0502020203020204" pitchFamily="34" charset="0"/>
                          <a:ea typeface="Times New Roman" panose="02020603050405020304" pitchFamily="18" charset="0"/>
                          <a:cs typeface="Times New Roman" panose="02020603050405020304" pitchFamily="18" charset="0"/>
                        </a:rPr>
                        <a:t>3</a:t>
                      </a:r>
                      <a:endParaRPr lang="en-CA" sz="1100">
                        <a:effectLst/>
                        <a:latin typeface="Avenir LT Std 45 Book" panose="020B0502020203020204" pitchFamily="34" charset="0"/>
                        <a:ea typeface="Calibri" panose="020F0502020204030204" pitchFamily="34" charset="0"/>
                      </a:endParaRPr>
                    </a:p>
                  </a:txBody>
                  <a:tcPr marL="62260" marR="622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8B37D"/>
                    </a:solidFill>
                  </a:tcPr>
                </a:tc>
                <a:tc>
                  <a:txBody>
                    <a:bodyPr/>
                    <a:lstStyle/>
                    <a:p>
                      <a:pPr>
                        <a:spcAft>
                          <a:spcPts val="0"/>
                        </a:spcAft>
                      </a:pPr>
                      <a:r>
                        <a:rPr lang="en-CA" sz="1100" dirty="0">
                          <a:effectLst/>
                          <a:latin typeface="Avenir LT Std 45 Book" panose="020B0502020203020204" pitchFamily="34" charset="0"/>
                          <a:ea typeface="Times New Roman" panose="02020603050405020304" pitchFamily="18" charset="0"/>
                        </a:rPr>
                        <a:t>Explain why the non-GAAP financial measure provides useful information to investors and the additional purposes, if any, for which management uses the non-GAAP financial measure.</a:t>
                      </a:r>
                      <a:endParaRPr lang="en-CA" sz="1100" dirty="0">
                        <a:effectLst/>
                        <a:latin typeface="Avenir LT Std 45 Book" panose="020B0502020203020204" pitchFamily="34" charset="0"/>
                        <a:ea typeface="Calibri" panose="020F0502020204030204" pitchFamily="34" charset="0"/>
                      </a:endParaRPr>
                    </a:p>
                  </a:txBody>
                  <a:tcPr marL="62260" marR="622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8B37D"/>
                    </a:solidFill>
                  </a:tcPr>
                </a:tc>
                <a:tc>
                  <a:txBody>
                    <a:bodyPr/>
                    <a:lstStyle/>
                    <a:p>
                      <a:pPr algn="ctr">
                        <a:spcAft>
                          <a:spcPts val="0"/>
                        </a:spcAft>
                      </a:pPr>
                      <a:r>
                        <a:rPr lang="en-CA" sz="1100">
                          <a:effectLst/>
                          <a:latin typeface="Avenir LT Std 45 Book" panose="020B0502020203020204" pitchFamily="34" charset="0"/>
                          <a:ea typeface="Times New Roman" panose="02020603050405020304" pitchFamily="18" charset="0"/>
                          <a:cs typeface="Times New Roman" panose="02020603050405020304" pitchFamily="18" charset="0"/>
                        </a:rPr>
                        <a:t>1</a:t>
                      </a:r>
                      <a:endParaRPr lang="en-CA" sz="1100">
                        <a:effectLst/>
                        <a:latin typeface="Avenir LT Std 45 Book" panose="020B0502020203020204" pitchFamily="34" charset="0"/>
                        <a:ea typeface="Calibri" panose="020F0502020204030204" pitchFamily="34" charset="0"/>
                      </a:endParaRPr>
                    </a:p>
                  </a:txBody>
                  <a:tcPr marL="62260" marR="62260" marT="0" marB="0" anchor="ctr">
                    <a:lnL w="12700" cap="flat" cmpd="sng" algn="ctr">
                      <a:solidFill>
                        <a:srgbClr val="000000"/>
                      </a:solidFill>
                      <a:prstDash val="solid"/>
                      <a:round/>
                      <a:headEnd type="none" w="med" len="med"/>
                      <a:tailEnd type="none" w="med" len="med"/>
                    </a:lnL>
                    <a:lnR>
                      <a:noFill/>
                    </a:lnR>
                    <a:lnT>
                      <a:noFill/>
                    </a:lnT>
                    <a:lnB>
                      <a:noFill/>
                    </a:lnB>
                    <a:solidFill>
                      <a:srgbClr val="C8B37D"/>
                    </a:solidFill>
                  </a:tcPr>
                </a:tc>
                <a:tc>
                  <a:txBody>
                    <a:bodyPr/>
                    <a:lstStyle/>
                    <a:p>
                      <a:pPr algn="ctr">
                        <a:spcAft>
                          <a:spcPts val="0"/>
                        </a:spcAft>
                      </a:pPr>
                      <a:r>
                        <a:rPr lang="en-CA" sz="1100">
                          <a:effectLst/>
                          <a:latin typeface="Avenir LT Std 45 Book" panose="020B0502020203020204" pitchFamily="34" charset="0"/>
                          <a:ea typeface="Times New Roman" panose="02020603050405020304" pitchFamily="18" charset="0"/>
                          <a:cs typeface="Times New Roman" panose="02020603050405020304" pitchFamily="18" charset="0"/>
                        </a:rPr>
                        <a:t>1</a:t>
                      </a:r>
                      <a:endParaRPr lang="en-CA" sz="1100">
                        <a:effectLst/>
                        <a:latin typeface="Avenir LT Std 45 Book" panose="020B0502020203020204" pitchFamily="34" charset="0"/>
                        <a:ea typeface="Calibri" panose="020F0502020204030204" pitchFamily="34" charset="0"/>
                      </a:endParaRPr>
                    </a:p>
                  </a:txBody>
                  <a:tcPr marL="62260" marR="62260" marT="0" marB="0" anchor="ctr">
                    <a:lnL>
                      <a:noFill/>
                    </a:lnL>
                    <a:lnR>
                      <a:noFill/>
                    </a:lnR>
                    <a:lnT>
                      <a:noFill/>
                    </a:lnT>
                    <a:lnB>
                      <a:noFill/>
                    </a:lnB>
                    <a:solidFill>
                      <a:srgbClr val="C8B37D"/>
                    </a:solidFill>
                  </a:tcPr>
                </a:tc>
                <a:tc>
                  <a:txBody>
                    <a:bodyPr/>
                    <a:lstStyle/>
                    <a:p>
                      <a:pPr algn="ctr">
                        <a:spcAft>
                          <a:spcPts val="0"/>
                        </a:spcAft>
                      </a:pPr>
                      <a:r>
                        <a:rPr lang="en-CA" sz="1100">
                          <a:effectLst/>
                          <a:latin typeface="Avenir LT Std 45 Book" panose="020B0502020203020204" pitchFamily="34" charset="0"/>
                          <a:ea typeface="Times New Roman" panose="02020603050405020304" pitchFamily="18" charset="0"/>
                          <a:cs typeface="Times New Roman" panose="02020603050405020304" pitchFamily="18" charset="0"/>
                        </a:rPr>
                        <a:t>1</a:t>
                      </a:r>
                      <a:endParaRPr lang="en-CA" sz="1100">
                        <a:effectLst/>
                        <a:latin typeface="Avenir LT Std 45 Book" panose="020B0502020203020204" pitchFamily="34" charset="0"/>
                        <a:ea typeface="Calibri" panose="020F0502020204030204" pitchFamily="34" charset="0"/>
                      </a:endParaRPr>
                    </a:p>
                  </a:txBody>
                  <a:tcPr marL="62260" marR="62260" marT="0" marB="0" anchor="ctr">
                    <a:lnL>
                      <a:noFill/>
                    </a:lnL>
                    <a:lnR w="12700" cap="flat" cmpd="sng" algn="ctr">
                      <a:solidFill>
                        <a:srgbClr val="000000"/>
                      </a:solidFill>
                      <a:prstDash val="solid"/>
                      <a:round/>
                      <a:headEnd type="none" w="med" len="med"/>
                      <a:tailEnd type="none" w="med" len="med"/>
                    </a:lnR>
                    <a:lnT>
                      <a:noFill/>
                    </a:lnT>
                    <a:lnB>
                      <a:noFill/>
                    </a:lnB>
                    <a:solidFill>
                      <a:srgbClr val="C8B37D"/>
                    </a:solidFill>
                  </a:tcPr>
                </a:tc>
                <a:extLst>
                  <a:ext uri="{0D108BD9-81ED-4DB2-BD59-A6C34878D82A}">
                    <a16:rowId xmlns:a16="http://schemas.microsoft.com/office/drawing/2014/main" val="3308337735"/>
                  </a:ext>
                </a:extLst>
              </a:tr>
              <a:tr h="640923">
                <a:tc>
                  <a:txBody>
                    <a:bodyPr/>
                    <a:lstStyle/>
                    <a:p>
                      <a:pPr algn="ctr">
                        <a:spcAft>
                          <a:spcPts val="0"/>
                        </a:spcAft>
                      </a:pPr>
                      <a:r>
                        <a:rPr lang="en-CA" sz="1100">
                          <a:effectLst/>
                          <a:latin typeface="Avenir LT Std 45 Book" panose="020B0502020203020204" pitchFamily="34" charset="0"/>
                          <a:ea typeface="Times New Roman" panose="02020603050405020304" pitchFamily="18" charset="0"/>
                          <a:cs typeface="Times New Roman" panose="02020603050405020304" pitchFamily="18" charset="0"/>
                        </a:rPr>
                        <a:t>4</a:t>
                      </a:r>
                      <a:endParaRPr lang="en-CA" sz="1100">
                        <a:effectLst/>
                        <a:latin typeface="Avenir LT Std 45 Book" panose="020B0502020203020204" pitchFamily="34" charset="0"/>
                        <a:ea typeface="Calibri" panose="020F0502020204030204" pitchFamily="34" charset="0"/>
                      </a:endParaRPr>
                    </a:p>
                  </a:txBody>
                  <a:tcPr marL="62260" marR="622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spcAft>
                          <a:spcPts val="0"/>
                        </a:spcAft>
                      </a:pPr>
                      <a:r>
                        <a:rPr lang="en-CA" sz="1100" dirty="0">
                          <a:effectLst/>
                          <a:latin typeface="Avenir LT Std 45 Book" panose="020B0502020203020204" pitchFamily="34" charset="0"/>
                          <a:ea typeface="Times New Roman" panose="02020603050405020304" pitchFamily="18" charset="0"/>
                        </a:rPr>
                        <a:t>Present with equal or greater prominence to that of the non-GAAP financial measure, the most directly comparable measure specified, defined or determined under the issuer's GAAP presented in its financial statements.</a:t>
                      </a:r>
                      <a:endParaRPr lang="en-CA" sz="1100" dirty="0">
                        <a:effectLst/>
                        <a:latin typeface="Avenir LT Std 45 Book" panose="020B0502020203020204" pitchFamily="34" charset="0"/>
                        <a:ea typeface="Calibri" panose="020F0502020204030204" pitchFamily="34" charset="0"/>
                      </a:endParaRPr>
                    </a:p>
                  </a:txBody>
                  <a:tcPr marL="62260" marR="622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spcAft>
                          <a:spcPts val="0"/>
                        </a:spcAft>
                      </a:pPr>
                      <a:r>
                        <a:rPr lang="en-CA" sz="1100">
                          <a:effectLst/>
                          <a:latin typeface="Avenir LT Std 45 Book" panose="020B0502020203020204" pitchFamily="34" charset="0"/>
                          <a:ea typeface="Times New Roman" panose="02020603050405020304" pitchFamily="18" charset="0"/>
                          <a:cs typeface="Times New Roman" panose="02020603050405020304" pitchFamily="18" charset="0"/>
                        </a:rPr>
                        <a:t>3</a:t>
                      </a:r>
                      <a:endParaRPr lang="en-CA" sz="1100">
                        <a:effectLst/>
                        <a:latin typeface="Avenir LT Std 45 Book" panose="020B0502020203020204" pitchFamily="34" charset="0"/>
                        <a:ea typeface="Calibri" panose="020F0502020204030204" pitchFamily="34" charset="0"/>
                      </a:endParaRPr>
                    </a:p>
                  </a:txBody>
                  <a:tcPr marL="62260" marR="6226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a:spcAft>
                          <a:spcPts val="0"/>
                        </a:spcAft>
                      </a:pPr>
                      <a:r>
                        <a:rPr lang="en-CA" sz="1100">
                          <a:effectLst/>
                          <a:latin typeface="Avenir LT Std 45 Book" panose="020B0502020203020204" pitchFamily="34" charset="0"/>
                          <a:ea typeface="Times New Roman" panose="02020603050405020304" pitchFamily="18" charset="0"/>
                          <a:cs typeface="Times New Roman" panose="02020603050405020304" pitchFamily="18" charset="0"/>
                        </a:rPr>
                        <a:t>1</a:t>
                      </a:r>
                      <a:endParaRPr lang="en-CA" sz="1100">
                        <a:effectLst/>
                        <a:latin typeface="Avenir LT Std 45 Book" panose="020B0502020203020204" pitchFamily="34" charset="0"/>
                        <a:ea typeface="Calibri" panose="020F0502020204030204" pitchFamily="34" charset="0"/>
                      </a:endParaRPr>
                    </a:p>
                  </a:txBody>
                  <a:tcPr marL="62260" marR="62260" marT="0" marB="0" anchor="ctr">
                    <a:lnL>
                      <a:noFill/>
                    </a:lnL>
                    <a:lnR>
                      <a:noFill/>
                    </a:lnR>
                    <a:lnT>
                      <a:noFill/>
                    </a:lnT>
                    <a:lnB>
                      <a:noFill/>
                    </a:lnB>
                    <a:solidFill>
                      <a:srgbClr val="FFFFFF"/>
                    </a:solidFill>
                  </a:tcPr>
                </a:tc>
                <a:tc>
                  <a:txBody>
                    <a:bodyPr/>
                    <a:lstStyle/>
                    <a:p>
                      <a:pPr algn="ctr">
                        <a:spcAft>
                          <a:spcPts val="0"/>
                        </a:spcAft>
                      </a:pPr>
                      <a:r>
                        <a:rPr lang="en-CA" sz="1100" dirty="0">
                          <a:effectLst/>
                          <a:latin typeface="Avenir LT Std 45 Book" panose="020B0502020203020204" pitchFamily="34" charset="0"/>
                          <a:ea typeface="Times New Roman" panose="02020603050405020304" pitchFamily="18" charset="0"/>
                          <a:cs typeface="Times New Roman" panose="02020603050405020304" pitchFamily="18" charset="0"/>
                        </a:rPr>
                        <a:t>2</a:t>
                      </a:r>
                      <a:endParaRPr lang="en-CA" sz="1100" dirty="0">
                        <a:effectLst/>
                        <a:latin typeface="Avenir LT Std 45 Book" panose="020B0502020203020204" pitchFamily="34" charset="0"/>
                        <a:ea typeface="Calibri" panose="020F0502020204030204" pitchFamily="34" charset="0"/>
                      </a:endParaRPr>
                    </a:p>
                  </a:txBody>
                  <a:tcPr marL="62260" marR="6226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348051127"/>
                  </a:ext>
                </a:extLst>
              </a:tr>
              <a:tr h="845711">
                <a:tc>
                  <a:txBody>
                    <a:bodyPr/>
                    <a:lstStyle/>
                    <a:p>
                      <a:pPr algn="ctr">
                        <a:spcAft>
                          <a:spcPts val="0"/>
                        </a:spcAft>
                      </a:pPr>
                      <a:r>
                        <a:rPr lang="en-CA" sz="1100">
                          <a:effectLst/>
                          <a:latin typeface="Avenir LT Std 45 Book" panose="020B0502020203020204" pitchFamily="34" charset="0"/>
                          <a:ea typeface="Times New Roman" panose="02020603050405020304" pitchFamily="18" charset="0"/>
                          <a:cs typeface="Times New Roman" panose="02020603050405020304" pitchFamily="18" charset="0"/>
                        </a:rPr>
                        <a:t>5</a:t>
                      </a:r>
                      <a:endParaRPr lang="en-CA" sz="1100">
                        <a:effectLst/>
                        <a:latin typeface="Avenir LT Std 45 Book" panose="020B0502020203020204" pitchFamily="34" charset="0"/>
                        <a:ea typeface="Calibri" panose="020F0502020204030204" pitchFamily="34" charset="0"/>
                      </a:endParaRPr>
                    </a:p>
                  </a:txBody>
                  <a:tcPr marL="62260" marR="622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8B37D"/>
                    </a:solidFill>
                  </a:tcPr>
                </a:tc>
                <a:tc>
                  <a:txBody>
                    <a:bodyPr/>
                    <a:lstStyle/>
                    <a:p>
                      <a:pPr>
                        <a:spcAft>
                          <a:spcPts val="0"/>
                        </a:spcAft>
                      </a:pPr>
                      <a:r>
                        <a:rPr lang="en-CA" sz="1100" dirty="0">
                          <a:effectLst/>
                          <a:latin typeface="Avenir LT Std 45 Book" panose="020B0502020203020204" pitchFamily="34" charset="0"/>
                          <a:ea typeface="Times New Roman" panose="02020603050405020304" pitchFamily="18" charset="0"/>
                        </a:rPr>
                        <a:t>Provide a clear quantitative reconciliation from the non-GAAP financial measure to the most directly comparable measure determined under the issuer's GAAP and presented in its financial statements, referencing to the reconciliation when the non-GAAP financial measure first appears in the document.</a:t>
                      </a:r>
                      <a:endParaRPr lang="en-CA" sz="1100" dirty="0">
                        <a:effectLst/>
                        <a:latin typeface="Avenir LT Std 45 Book" panose="020B0502020203020204" pitchFamily="34" charset="0"/>
                        <a:ea typeface="Calibri" panose="020F0502020204030204" pitchFamily="34" charset="0"/>
                      </a:endParaRPr>
                    </a:p>
                  </a:txBody>
                  <a:tcPr marL="62260" marR="622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8B37D"/>
                    </a:solidFill>
                  </a:tcPr>
                </a:tc>
                <a:tc>
                  <a:txBody>
                    <a:bodyPr/>
                    <a:lstStyle/>
                    <a:p>
                      <a:pPr algn="ctr">
                        <a:spcAft>
                          <a:spcPts val="0"/>
                        </a:spcAft>
                      </a:pPr>
                      <a:r>
                        <a:rPr lang="en-CA" sz="1100">
                          <a:effectLst/>
                          <a:latin typeface="Avenir LT Std 45 Book" panose="020B0502020203020204" pitchFamily="34" charset="0"/>
                          <a:ea typeface="Times New Roman" panose="02020603050405020304" pitchFamily="18" charset="0"/>
                          <a:cs typeface="Times New Roman" panose="02020603050405020304" pitchFamily="18" charset="0"/>
                        </a:rPr>
                        <a:t>14</a:t>
                      </a:r>
                      <a:endParaRPr lang="en-CA" sz="1100">
                        <a:effectLst/>
                        <a:latin typeface="Avenir LT Std 45 Book" panose="020B0502020203020204" pitchFamily="34" charset="0"/>
                        <a:ea typeface="Calibri" panose="020F0502020204030204" pitchFamily="34" charset="0"/>
                      </a:endParaRPr>
                    </a:p>
                  </a:txBody>
                  <a:tcPr marL="62260" marR="62260" marT="0" marB="0" anchor="ctr">
                    <a:lnL w="12700" cap="flat" cmpd="sng" algn="ctr">
                      <a:solidFill>
                        <a:srgbClr val="000000"/>
                      </a:solidFill>
                      <a:prstDash val="solid"/>
                      <a:round/>
                      <a:headEnd type="none" w="med" len="med"/>
                      <a:tailEnd type="none" w="med" len="med"/>
                    </a:lnL>
                    <a:lnR>
                      <a:noFill/>
                    </a:lnR>
                    <a:lnT>
                      <a:noFill/>
                    </a:lnT>
                    <a:lnB>
                      <a:noFill/>
                    </a:lnB>
                    <a:solidFill>
                      <a:srgbClr val="C8B37D"/>
                    </a:solidFill>
                  </a:tcPr>
                </a:tc>
                <a:tc>
                  <a:txBody>
                    <a:bodyPr/>
                    <a:lstStyle/>
                    <a:p>
                      <a:pPr algn="ctr">
                        <a:spcAft>
                          <a:spcPts val="0"/>
                        </a:spcAft>
                      </a:pPr>
                      <a:r>
                        <a:rPr lang="en-CA" sz="1100">
                          <a:effectLst/>
                          <a:latin typeface="Avenir LT Std 45 Book" panose="020B0502020203020204" pitchFamily="34" charset="0"/>
                          <a:ea typeface="Times New Roman" panose="02020603050405020304" pitchFamily="18" charset="0"/>
                          <a:cs typeface="Times New Roman" panose="02020603050405020304" pitchFamily="18" charset="0"/>
                        </a:rPr>
                        <a:t>14</a:t>
                      </a:r>
                      <a:endParaRPr lang="en-CA" sz="1100">
                        <a:effectLst/>
                        <a:latin typeface="Avenir LT Std 45 Book" panose="020B0502020203020204" pitchFamily="34" charset="0"/>
                        <a:ea typeface="Calibri" panose="020F0502020204030204" pitchFamily="34" charset="0"/>
                      </a:endParaRPr>
                    </a:p>
                  </a:txBody>
                  <a:tcPr marL="62260" marR="62260" marT="0" marB="0" anchor="ctr">
                    <a:lnL>
                      <a:noFill/>
                    </a:lnL>
                    <a:lnR>
                      <a:noFill/>
                    </a:lnR>
                    <a:lnT>
                      <a:noFill/>
                    </a:lnT>
                    <a:lnB>
                      <a:noFill/>
                    </a:lnB>
                    <a:solidFill>
                      <a:srgbClr val="C8B37D"/>
                    </a:solidFill>
                  </a:tcPr>
                </a:tc>
                <a:tc>
                  <a:txBody>
                    <a:bodyPr/>
                    <a:lstStyle/>
                    <a:p>
                      <a:pPr algn="ctr">
                        <a:spcAft>
                          <a:spcPts val="0"/>
                        </a:spcAft>
                      </a:pPr>
                      <a:r>
                        <a:rPr lang="en-CA" sz="1100">
                          <a:effectLst/>
                          <a:latin typeface="Avenir LT Std 45 Book" panose="020B0502020203020204" pitchFamily="34" charset="0"/>
                          <a:ea typeface="Times New Roman" panose="02020603050405020304" pitchFamily="18" charset="0"/>
                          <a:cs typeface="Times New Roman" panose="02020603050405020304" pitchFamily="18" charset="0"/>
                        </a:rPr>
                        <a:t>6</a:t>
                      </a:r>
                      <a:endParaRPr lang="en-CA" sz="1100">
                        <a:effectLst/>
                        <a:latin typeface="Avenir LT Std 45 Book" panose="020B0502020203020204" pitchFamily="34" charset="0"/>
                        <a:ea typeface="Calibri" panose="020F0502020204030204" pitchFamily="34" charset="0"/>
                      </a:endParaRPr>
                    </a:p>
                  </a:txBody>
                  <a:tcPr marL="62260" marR="62260" marT="0" marB="0" anchor="ctr">
                    <a:lnL>
                      <a:noFill/>
                    </a:lnL>
                    <a:lnR w="12700" cap="flat" cmpd="sng" algn="ctr">
                      <a:solidFill>
                        <a:srgbClr val="000000"/>
                      </a:solidFill>
                      <a:prstDash val="solid"/>
                      <a:round/>
                      <a:headEnd type="none" w="med" len="med"/>
                      <a:tailEnd type="none" w="med" len="med"/>
                    </a:lnR>
                    <a:lnT>
                      <a:noFill/>
                    </a:lnT>
                    <a:lnB>
                      <a:noFill/>
                    </a:lnB>
                    <a:solidFill>
                      <a:srgbClr val="C8B37D"/>
                    </a:solidFill>
                  </a:tcPr>
                </a:tc>
                <a:extLst>
                  <a:ext uri="{0D108BD9-81ED-4DB2-BD59-A6C34878D82A}">
                    <a16:rowId xmlns:a16="http://schemas.microsoft.com/office/drawing/2014/main" val="385080467"/>
                  </a:ext>
                </a:extLst>
              </a:tr>
              <a:tr h="626759">
                <a:tc>
                  <a:txBody>
                    <a:bodyPr/>
                    <a:lstStyle/>
                    <a:p>
                      <a:pPr algn="ctr">
                        <a:spcAft>
                          <a:spcPts val="0"/>
                        </a:spcAft>
                      </a:pPr>
                      <a:r>
                        <a:rPr lang="en-CA" sz="1100">
                          <a:effectLst/>
                          <a:latin typeface="Avenir LT Std 45 Book" panose="020B0502020203020204" pitchFamily="34" charset="0"/>
                          <a:ea typeface="Times New Roman" panose="02020603050405020304" pitchFamily="18" charset="0"/>
                          <a:cs typeface="Times New Roman" panose="02020603050405020304" pitchFamily="18" charset="0"/>
                        </a:rPr>
                        <a:t>6</a:t>
                      </a:r>
                      <a:endParaRPr lang="en-CA" sz="1100">
                        <a:effectLst/>
                        <a:latin typeface="Avenir LT Std 45 Book" panose="020B0502020203020204" pitchFamily="34" charset="0"/>
                        <a:ea typeface="Calibri" panose="020F0502020204030204" pitchFamily="34" charset="0"/>
                      </a:endParaRPr>
                    </a:p>
                  </a:txBody>
                  <a:tcPr marL="62260" marR="622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spcAft>
                          <a:spcPts val="0"/>
                        </a:spcAft>
                      </a:pPr>
                      <a:r>
                        <a:rPr lang="en-CA" sz="1100" dirty="0">
                          <a:effectLst/>
                          <a:latin typeface="Avenir LT Std 45 Book" panose="020B0502020203020204" pitchFamily="34" charset="0"/>
                          <a:ea typeface="Times New Roman" panose="02020603050405020304" pitchFamily="18" charset="0"/>
                        </a:rPr>
                        <a:t>Ensure that the non-GAAP financial measure does not describe adjustments as non-recurring, infrequent or unusual when a similar loss or gain is reasonably likely to occur within the next two years or occurred during the prior two years.</a:t>
                      </a:r>
                      <a:endParaRPr lang="en-CA" sz="1100" dirty="0">
                        <a:effectLst/>
                        <a:latin typeface="Avenir LT Std 45 Book" panose="020B0502020203020204" pitchFamily="34" charset="0"/>
                        <a:ea typeface="Calibri" panose="020F0502020204030204" pitchFamily="34" charset="0"/>
                      </a:endParaRPr>
                    </a:p>
                  </a:txBody>
                  <a:tcPr marL="62260" marR="622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spcAft>
                          <a:spcPts val="0"/>
                        </a:spcAft>
                      </a:pPr>
                      <a:r>
                        <a:rPr lang="en-CA" sz="1100">
                          <a:effectLst/>
                          <a:latin typeface="Avenir LT Std 45 Book" panose="020B0502020203020204" pitchFamily="34" charset="0"/>
                          <a:ea typeface="Times New Roman" panose="02020603050405020304" pitchFamily="18" charset="0"/>
                          <a:cs typeface="Times New Roman" panose="02020603050405020304" pitchFamily="18" charset="0"/>
                        </a:rPr>
                        <a:t>6</a:t>
                      </a:r>
                      <a:endParaRPr lang="en-CA" sz="1100">
                        <a:effectLst/>
                        <a:latin typeface="Avenir LT Std 45 Book" panose="020B0502020203020204" pitchFamily="34" charset="0"/>
                        <a:ea typeface="Calibri" panose="020F0502020204030204" pitchFamily="34" charset="0"/>
                      </a:endParaRPr>
                    </a:p>
                  </a:txBody>
                  <a:tcPr marL="62260" marR="6226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a:spcAft>
                          <a:spcPts val="0"/>
                        </a:spcAft>
                      </a:pPr>
                      <a:r>
                        <a:rPr lang="en-CA" sz="1100">
                          <a:effectLst/>
                          <a:latin typeface="Avenir LT Std 45 Book" panose="020B0502020203020204" pitchFamily="34" charset="0"/>
                          <a:ea typeface="Times New Roman" panose="02020603050405020304" pitchFamily="18" charset="0"/>
                          <a:cs typeface="Times New Roman" panose="02020603050405020304" pitchFamily="18" charset="0"/>
                        </a:rPr>
                        <a:t>10</a:t>
                      </a:r>
                      <a:endParaRPr lang="en-CA" sz="1100">
                        <a:effectLst/>
                        <a:latin typeface="Avenir LT Std 45 Book" panose="020B0502020203020204" pitchFamily="34" charset="0"/>
                        <a:ea typeface="Calibri" panose="020F0502020204030204" pitchFamily="34" charset="0"/>
                      </a:endParaRPr>
                    </a:p>
                  </a:txBody>
                  <a:tcPr marL="62260" marR="62260" marT="0" marB="0" anchor="ctr">
                    <a:lnL>
                      <a:noFill/>
                    </a:lnL>
                    <a:lnR>
                      <a:noFill/>
                    </a:lnR>
                    <a:lnT>
                      <a:noFill/>
                    </a:lnT>
                    <a:lnB>
                      <a:noFill/>
                    </a:lnB>
                    <a:solidFill>
                      <a:srgbClr val="FFFFFF"/>
                    </a:solidFill>
                  </a:tcPr>
                </a:tc>
                <a:tc>
                  <a:txBody>
                    <a:bodyPr/>
                    <a:lstStyle/>
                    <a:p>
                      <a:pPr algn="ctr">
                        <a:spcAft>
                          <a:spcPts val="0"/>
                        </a:spcAft>
                      </a:pPr>
                      <a:r>
                        <a:rPr lang="en-CA" sz="1100">
                          <a:effectLst/>
                          <a:latin typeface="Avenir LT Std 45 Book" panose="020B0502020203020204" pitchFamily="34" charset="0"/>
                          <a:ea typeface="Times New Roman" panose="02020603050405020304" pitchFamily="18" charset="0"/>
                          <a:cs typeface="Times New Roman" panose="02020603050405020304" pitchFamily="18" charset="0"/>
                        </a:rPr>
                        <a:t>4</a:t>
                      </a:r>
                      <a:endParaRPr lang="en-CA" sz="1100">
                        <a:effectLst/>
                        <a:latin typeface="Avenir LT Std 45 Book" panose="020B0502020203020204" pitchFamily="34" charset="0"/>
                        <a:ea typeface="Calibri" panose="020F0502020204030204" pitchFamily="34" charset="0"/>
                      </a:endParaRPr>
                    </a:p>
                  </a:txBody>
                  <a:tcPr marL="62260" marR="6226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520488899"/>
                  </a:ext>
                </a:extLst>
              </a:tr>
              <a:tr h="626759">
                <a:tc>
                  <a:txBody>
                    <a:bodyPr/>
                    <a:lstStyle/>
                    <a:p>
                      <a:pPr algn="ctr">
                        <a:spcAft>
                          <a:spcPts val="0"/>
                        </a:spcAft>
                      </a:pPr>
                      <a:r>
                        <a:rPr lang="en-CA" sz="1100">
                          <a:effectLst/>
                          <a:latin typeface="Avenir LT Std 45 Book" panose="020B0502020203020204" pitchFamily="34" charset="0"/>
                          <a:ea typeface="Times New Roman" panose="02020603050405020304" pitchFamily="18" charset="0"/>
                          <a:cs typeface="Times New Roman" panose="02020603050405020304" pitchFamily="18" charset="0"/>
                        </a:rPr>
                        <a:t>7</a:t>
                      </a:r>
                      <a:endParaRPr lang="en-CA" sz="1100">
                        <a:effectLst/>
                        <a:latin typeface="Avenir LT Std 45 Book" panose="020B0502020203020204" pitchFamily="34" charset="0"/>
                        <a:ea typeface="Calibri" panose="020F0502020204030204" pitchFamily="34" charset="0"/>
                      </a:endParaRPr>
                    </a:p>
                  </a:txBody>
                  <a:tcPr marL="62260" marR="622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8B37D"/>
                    </a:solidFill>
                  </a:tcPr>
                </a:tc>
                <a:tc>
                  <a:txBody>
                    <a:bodyPr/>
                    <a:lstStyle/>
                    <a:p>
                      <a:pPr>
                        <a:spcAft>
                          <a:spcPts val="0"/>
                        </a:spcAft>
                      </a:pPr>
                      <a:r>
                        <a:rPr lang="en-CA" sz="1100" dirty="0">
                          <a:effectLst/>
                          <a:latin typeface="Avenir LT Std 45 Book" panose="020B0502020203020204" pitchFamily="34" charset="0"/>
                          <a:ea typeface="Times New Roman" panose="02020603050405020304" pitchFamily="18" charset="0"/>
                        </a:rPr>
                        <a:t>Present the non-GAAP financial measure on a consistent basis from period to period; however, where an issue changes the composition of the non-GAAP financial measure, explain the reason for the change and restate any comparative period presented.</a:t>
                      </a:r>
                      <a:endParaRPr lang="en-CA" sz="1100" dirty="0">
                        <a:effectLst/>
                        <a:latin typeface="Avenir LT Std 45 Book" panose="020B0502020203020204" pitchFamily="34" charset="0"/>
                        <a:ea typeface="Calibri" panose="020F0502020204030204" pitchFamily="34" charset="0"/>
                      </a:endParaRPr>
                    </a:p>
                  </a:txBody>
                  <a:tcPr marL="62260" marR="622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8B37D"/>
                    </a:solidFill>
                  </a:tcPr>
                </a:tc>
                <a:tc>
                  <a:txBody>
                    <a:bodyPr/>
                    <a:lstStyle/>
                    <a:p>
                      <a:pPr algn="ctr">
                        <a:spcAft>
                          <a:spcPts val="0"/>
                        </a:spcAft>
                      </a:pPr>
                      <a:r>
                        <a:rPr lang="en-CA" sz="1100" dirty="0">
                          <a:effectLst/>
                          <a:latin typeface="Avenir LT Std 45 Book" panose="020B0502020203020204" pitchFamily="34" charset="0"/>
                          <a:ea typeface="Times New Roman" panose="02020603050405020304" pitchFamily="18" charset="0"/>
                          <a:cs typeface="Times New Roman" panose="02020603050405020304" pitchFamily="18" charset="0"/>
                        </a:rPr>
                        <a:t>-</a:t>
                      </a:r>
                      <a:endParaRPr lang="en-CA" sz="1100" dirty="0">
                        <a:effectLst/>
                        <a:latin typeface="Avenir LT Std 45 Book" panose="020B0502020203020204" pitchFamily="34" charset="0"/>
                        <a:ea typeface="Calibri" panose="020F0502020204030204" pitchFamily="34" charset="0"/>
                      </a:endParaRPr>
                    </a:p>
                  </a:txBody>
                  <a:tcPr marL="62260" marR="6226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8B37D"/>
                    </a:solidFill>
                  </a:tcPr>
                </a:tc>
                <a:tc>
                  <a:txBody>
                    <a:bodyPr/>
                    <a:lstStyle/>
                    <a:p>
                      <a:pPr algn="ctr">
                        <a:spcAft>
                          <a:spcPts val="0"/>
                        </a:spcAft>
                      </a:pPr>
                      <a:r>
                        <a:rPr lang="en-CA" sz="1100" dirty="0">
                          <a:effectLst/>
                          <a:latin typeface="Avenir LT Std 45 Book" panose="020B0502020203020204" pitchFamily="34" charset="0"/>
                          <a:ea typeface="Times New Roman" panose="02020603050405020304" pitchFamily="18" charset="0"/>
                          <a:cs typeface="Times New Roman" panose="02020603050405020304" pitchFamily="18" charset="0"/>
                        </a:rPr>
                        <a:t>-</a:t>
                      </a:r>
                      <a:endParaRPr lang="en-CA" sz="1100" dirty="0">
                        <a:effectLst/>
                        <a:latin typeface="Avenir LT Std 45 Book" panose="020B0502020203020204" pitchFamily="34" charset="0"/>
                        <a:ea typeface="Calibri" panose="020F0502020204030204" pitchFamily="34" charset="0"/>
                      </a:endParaRPr>
                    </a:p>
                  </a:txBody>
                  <a:tcPr marL="62260" marR="62260" marT="0" marB="0" anchor="ctr">
                    <a:lnL>
                      <a:noFill/>
                    </a:lnL>
                    <a:lnR>
                      <a:noFill/>
                    </a:lnR>
                    <a:lnT>
                      <a:noFill/>
                    </a:lnT>
                    <a:lnB w="12700" cap="flat" cmpd="sng" algn="ctr">
                      <a:solidFill>
                        <a:srgbClr val="000000"/>
                      </a:solidFill>
                      <a:prstDash val="solid"/>
                      <a:round/>
                      <a:headEnd type="none" w="med" len="med"/>
                      <a:tailEnd type="none" w="med" len="med"/>
                    </a:lnB>
                    <a:solidFill>
                      <a:srgbClr val="C8B37D"/>
                    </a:solidFill>
                  </a:tcPr>
                </a:tc>
                <a:tc>
                  <a:txBody>
                    <a:bodyPr/>
                    <a:lstStyle/>
                    <a:p>
                      <a:pPr algn="ctr">
                        <a:spcAft>
                          <a:spcPts val="0"/>
                        </a:spcAft>
                      </a:pPr>
                      <a:r>
                        <a:rPr lang="en-CA" sz="1100" dirty="0">
                          <a:effectLst/>
                          <a:latin typeface="Avenir LT Std 45 Book" panose="020B0502020203020204" pitchFamily="34" charset="0"/>
                          <a:ea typeface="Times New Roman" panose="02020603050405020304" pitchFamily="18" charset="0"/>
                          <a:cs typeface="Times New Roman" panose="02020603050405020304" pitchFamily="18" charset="0"/>
                        </a:rPr>
                        <a:t>5</a:t>
                      </a:r>
                      <a:endParaRPr lang="en-CA" sz="1100" dirty="0">
                        <a:effectLst/>
                        <a:latin typeface="Avenir LT Std 45 Book" panose="020B0502020203020204" pitchFamily="34" charset="0"/>
                        <a:ea typeface="Calibri" panose="020F0502020204030204" pitchFamily="34" charset="0"/>
                      </a:endParaRPr>
                    </a:p>
                  </a:txBody>
                  <a:tcPr marL="62260" marR="6226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8B37D"/>
                    </a:solidFill>
                  </a:tcPr>
                </a:tc>
                <a:extLst>
                  <a:ext uri="{0D108BD9-81ED-4DB2-BD59-A6C34878D82A}">
                    <a16:rowId xmlns:a16="http://schemas.microsoft.com/office/drawing/2014/main" val="698698332"/>
                  </a:ext>
                </a:extLst>
              </a:tr>
            </a:tbl>
          </a:graphicData>
        </a:graphic>
      </p:graphicFrame>
      <p:sp>
        <p:nvSpPr>
          <p:cNvPr id="9" name="Slide Number Placeholder 3">
            <a:extLst>
              <a:ext uri="{FF2B5EF4-FFF2-40B4-BE49-F238E27FC236}">
                <a16:creationId xmlns:a16="http://schemas.microsoft.com/office/drawing/2014/main" id="{087B6506-B065-4702-833D-E888730CB801}"/>
              </a:ext>
            </a:extLst>
          </p:cNvPr>
          <p:cNvSpPr>
            <a:spLocks noGrp="1"/>
          </p:cNvSpPr>
          <p:nvPr>
            <p:ph type="sldNum" sz="quarter" idx="12"/>
          </p:nvPr>
        </p:nvSpPr>
        <p:spPr>
          <a:xfrm>
            <a:off x="6553200" y="6309320"/>
            <a:ext cx="2133600" cy="365125"/>
          </a:xfrm>
        </p:spPr>
        <p:txBody>
          <a:bodyPr/>
          <a:lstStyle/>
          <a:p>
            <a:fld id="{4921045B-2399-48EF-9B5B-688BEF185654}" type="slidenum">
              <a:rPr lang="en-CA" sz="1100" smtClean="0">
                <a:latin typeface="Avenir LT Std 45 Book" panose="020B0502020203020204" pitchFamily="34" charset="0"/>
              </a:rPr>
              <a:t>10</a:t>
            </a:fld>
            <a:endParaRPr lang="en-CA" sz="1100" dirty="0">
              <a:latin typeface="Avenir LT Std 45 Book" panose="020B0502020203020204" pitchFamily="34" charset="0"/>
            </a:endParaRPr>
          </a:p>
        </p:txBody>
      </p:sp>
    </p:spTree>
    <p:extLst>
      <p:ext uri="{BB962C8B-B14F-4D97-AF65-F5344CB8AC3E}">
        <p14:creationId xmlns:p14="http://schemas.microsoft.com/office/powerpoint/2010/main" val="109939225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590800"/>
            <a:ext cx="9144000" cy="1323975"/>
          </a:xfrm>
          <a:prstGeom prst="rect">
            <a:avLst/>
          </a:prstGeom>
          <a:noFill/>
          <a:ln>
            <a:noFill/>
          </a:ln>
        </p:spPr>
        <p:txBody>
          <a:bodyPr>
            <a:spAutoFit/>
          </a:bodyPr>
          <a:lstStyle/>
          <a:p>
            <a:pPr algn="ctr">
              <a:defRPr/>
            </a:pPr>
            <a:r>
              <a:rPr lang="en-US" sz="3800" b="1" dirty="0">
                <a:solidFill>
                  <a:srgbClr val="460023"/>
                </a:solidFill>
                <a:latin typeface="Avenir LT Std 45 Book" panose="020B0502020203020204" pitchFamily="34" charset="0"/>
                <a:ea typeface="+mj-ea"/>
                <a:cs typeface="+mj-cs"/>
              </a:rPr>
              <a:t>Questions</a:t>
            </a:r>
            <a:endParaRPr kumimoji="1" lang="en-US" sz="3800" b="1" i="1" dirty="0">
              <a:solidFill>
                <a:srgbClr val="460023"/>
              </a:solidFill>
              <a:latin typeface="Avenir LT Std 45 Book" panose="020B0502020203020204" pitchFamily="34" charset="0"/>
            </a:endParaRPr>
          </a:p>
          <a:p>
            <a:pPr algn="ctr">
              <a:defRPr/>
            </a:pPr>
            <a:endParaRPr lang="en-CA" sz="4000" dirty="0">
              <a:solidFill>
                <a:srgbClr val="000000"/>
              </a:solidFill>
              <a:latin typeface="AvantGarde" pitchFamily="34" charset="0"/>
              <a:ea typeface="+mj-ea"/>
              <a:cs typeface="+mj-cs"/>
            </a:endParaRPr>
          </a:p>
        </p:txBody>
      </p:sp>
      <p:sp>
        <p:nvSpPr>
          <p:cNvPr id="4" name="Slide Number Placeholder 2">
            <a:extLst>
              <a:ext uri="{FF2B5EF4-FFF2-40B4-BE49-F238E27FC236}">
                <a16:creationId xmlns:a16="http://schemas.microsoft.com/office/drawing/2014/main" id="{530B752E-D414-414C-A357-93B2B222CA1D}"/>
              </a:ext>
            </a:extLst>
          </p:cNvPr>
          <p:cNvSpPr>
            <a:spLocks noGrp="1"/>
          </p:cNvSpPr>
          <p:nvPr>
            <p:ph type="sldNum" sz="quarter" idx="12"/>
          </p:nvPr>
        </p:nvSpPr>
        <p:spPr>
          <a:xfrm>
            <a:off x="6553200" y="6309320"/>
            <a:ext cx="2133600" cy="365125"/>
          </a:xfrm>
        </p:spPr>
        <p:txBody>
          <a:bodyPr/>
          <a:lstStyle/>
          <a:p>
            <a:fld id="{4921045B-2399-48EF-9B5B-688BEF185654}" type="slidenum">
              <a:rPr lang="en-CA" sz="1100" smtClean="0">
                <a:latin typeface="Avenir LT Std 45 Book" panose="020B0502020203020204" pitchFamily="34" charset="0"/>
              </a:rPr>
              <a:t>11</a:t>
            </a:fld>
            <a:endParaRPr lang="en-CA" sz="1100" dirty="0">
              <a:latin typeface="Avenir LT Std 45 Book" panose="020B0502020203020204" pitchFamily="34" charset="0"/>
            </a:endParaRPr>
          </a:p>
        </p:txBody>
      </p:sp>
    </p:spTree>
    <p:extLst>
      <p:ext uri="{BB962C8B-B14F-4D97-AF65-F5344CB8AC3E}">
        <p14:creationId xmlns:p14="http://schemas.microsoft.com/office/powerpoint/2010/main" val="2404512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921045B-2399-48EF-9B5B-688BEF185654}" type="slidenum">
              <a:rPr lang="en-CA" sz="1100" smtClean="0">
                <a:latin typeface="Avenir LT Std 45 Book" panose="020B0502020203020204" pitchFamily="34" charset="0"/>
              </a:rPr>
              <a:t>12</a:t>
            </a:fld>
            <a:endParaRPr lang="en-CA" sz="1100" dirty="0">
              <a:latin typeface="Avenir LT Std 45 Book" panose="020B0502020203020204" pitchFamily="34" charset="0"/>
            </a:endParaRPr>
          </a:p>
        </p:txBody>
      </p:sp>
      <p:sp>
        <p:nvSpPr>
          <p:cNvPr id="5" name="Text Box 2"/>
          <p:cNvSpPr txBox="1">
            <a:spLocks noChangeArrowheads="1"/>
          </p:cNvSpPr>
          <p:nvPr/>
        </p:nvSpPr>
        <p:spPr bwMode="auto">
          <a:xfrm>
            <a:off x="457200" y="762000"/>
            <a:ext cx="8248589" cy="527950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7432" tIns="18288" rIns="0" bIns="0"/>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just">
              <a:buNone/>
            </a:pPr>
            <a:r>
              <a:rPr lang="en-CA" sz="1300" i="1" dirty="0">
                <a:latin typeface="Avenir LT Std 45 Book" panose="020B0502020203020204" pitchFamily="34" charset="0"/>
              </a:rPr>
              <a:t>Veritas Investment Research Corporation ("Veritas") its directors, officers, employees and their immediate families are prohibited from trading any position in the securities profiled in a report thirty (30) days before and five (5) days after the publication date where the report involves coverage initiation or a change of opinion (the “Blackout Restriction”).  Veritas has not offered any consulting, financial advisory, investment banking or underwriting services to the companies mentioned.  Veritas does not accept research fees from the companies profiled herein. The information contained in this report has been obtained from sources believed reliable however the accuracy and/or completeness of the information is not guaranteed by Veritas, nor does Veritas assume any responsibility or liability whatsoever. All opinions expressed are subject to change without notification.  This report is for information purposes only and does not constitute and should in no way be construed as a solicitation to buy or sell any of the securities mentioned herein. The contents of this research report do not, in any way, purport to include any manner of legal advice or opinion. The intention of this report is to provide a forthright discussion of business, accounting and financial reporting issues, as well as generally accepted accounting principles and the limits of their usefulness to investors.  As such, please do not infer from this report that the accounting policies of any company mentioned herein are not allowed within the broad range of generally accepted accounting principles, or that the policies employed by that company were not approved by its auditor(s).  Veritas Asset Management Inc. (“VAM”), an affiliate of Veritas by virtue of being under common control that may also from time to time have certain common directors, officers and/or employees, is registered in Ontario as a Portfolio Manager, Investment Fund Manager and Exempt Market Dealer </a:t>
            </a:r>
            <a:r>
              <a:rPr lang="en-US" sz="1300" i="1" dirty="0">
                <a:latin typeface="Avenir LT Std 45 Book" panose="020B0502020203020204" pitchFamily="34" charset="0"/>
              </a:rPr>
              <a:t>(with the same or similar registrations in certain other jurisdictions in Canada) </a:t>
            </a:r>
            <a:r>
              <a:rPr lang="en-CA" sz="1300" i="1" dirty="0">
                <a:latin typeface="Avenir LT Std 45 Book" panose="020B0502020203020204" pitchFamily="34" charset="0"/>
              </a:rPr>
              <a:t>and may, from time to time, advise and counsel its investment clients, including one or more investment funds established by VAM, with respect to investments in public companies.  VAM is a client of Veritas and receives research reports from Veritas at the same time as Veritas’ other clients.  Like Veritas’ other clients, neither VAM nor its investment clients are subject to the Blackout Restriction.  Veritas and VAM have implemented policies and procedures to minimize the potential for and to address conflicts of interest, which are available to clients of Veritas upon request.  This report may not be reproduced in whole or in part without the express prior written consent of Veritas. Veritas is a 100% employee owned firm.  </a:t>
            </a:r>
            <a:r>
              <a:rPr lang="en-CA" sz="1300" i="1">
                <a:latin typeface="Avenir LT Std 45 Book" panose="020B0502020203020204" pitchFamily="34" charset="0"/>
              </a:rPr>
              <a:t>©2018 </a:t>
            </a:r>
            <a:r>
              <a:rPr lang="en-CA" sz="1300" i="1" dirty="0">
                <a:latin typeface="Avenir LT Std 45 Book" panose="020B0502020203020204" pitchFamily="34" charset="0"/>
              </a:rPr>
              <a:t>Veritas Investment Research Corporation.</a:t>
            </a:r>
          </a:p>
        </p:txBody>
      </p:sp>
    </p:spTree>
    <p:extLst>
      <p:ext uri="{BB962C8B-B14F-4D97-AF65-F5344CB8AC3E}">
        <p14:creationId xmlns:p14="http://schemas.microsoft.com/office/powerpoint/2010/main" val="725758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Diagram 24">
            <a:extLst>
              <a:ext uri="{FF2B5EF4-FFF2-40B4-BE49-F238E27FC236}">
                <a16:creationId xmlns:a16="http://schemas.microsoft.com/office/drawing/2014/main" id="{983672B8-DF44-4863-9FC2-4DD8A8E6CDF8}"/>
              </a:ext>
            </a:extLst>
          </p:cNvPr>
          <p:cNvGraphicFramePr/>
          <p:nvPr/>
        </p:nvGraphicFramePr>
        <p:xfrm>
          <a:off x="1581819" y="1250693"/>
          <a:ext cx="5733382" cy="36846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Box 9">
            <a:extLst>
              <a:ext uri="{FF2B5EF4-FFF2-40B4-BE49-F238E27FC236}">
                <a16:creationId xmlns:a16="http://schemas.microsoft.com/office/drawing/2014/main" id="{F608DE29-31D0-4BDC-B235-37941EA23276}"/>
              </a:ext>
            </a:extLst>
          </p:cNvPr>
          <p:cNvSpPr txBox="1"/>
          <p:nvPr/>
        </p:nvSpPr>
        <p:spPr>
          <a:xfrm>
            <a:off x="838200" y="2814935"/>
            <a:ext cx="1768993" cy="523220"/>
          </a:xfrm>
          <a:prstGeom prst="rect">
            <a:avLst/>
          </a:prstGeom>
          <a:noFill/>
        </p:spPr>
        <p:txBody>
          <a:bodyPr wrap="square" rtlCol="0">
            <a:spAutoFit/>
          </a:bodyPr>
          <a:lstStyle/>
          <a:p>
            <a:pPr algn="r"/>
            <a:r>
              <a:rPr lang="en-US" sz="1400" dirty="0">
                <a:latin typeface="Avenir LT Std 45 Book" panose="020B0502020203020204" pitchFamily="34" charset="0"/>
              </a:rPr>
              <a:t>EMPOWERING</a:t>
            </a:r>
          </a:p>
          <a:p>
            <a:pPr algn="r"/>
            <a:r>
              <a:rPr lang="en-US" sz="1400" dirty="0">
                <a:latin typeface="Avenir LT Std 45 Book" panose="020B0502020203020204" pitchFamily="34" charset="0"/>
              </a:rPr>
              <a:t>Informed Decisions</a:t>
            </a:r>
            <a:endParaRPr lang="en-CA" sz="1400" dirty="0">
              <a:latin typeface="Avenir LT Std 45 Book" panose="020B0502020203020204" pitchFamily="34" charset="0"/>
            </a:endParaRPr>
          </a:p>
        </p:txBody>
      </p:sp>
      <p:sp>
        <p:nvSpPr>
          <p:cNvPr id="11" name="TextBox 10">
            <a:extLst>
              <a:ext uri="{FF2B5EF4-FFF2-40B4-BE49-F238E27FC236}">
                <a16:creationId xmlns:a16="http://schemas.microsoft.com/office/drawing/2014/main" id="{16903808-DD1E-4369-8331-59DDE1E70CF8}"/>
              </a:ext>
            </a:extLst>
          </p:cNvPr>
          <p:cNvSpPr txBox="1"/>
          <p:nvPr/>
        </p:nvSpPr>
        <p:spPr>
          <a:xfrm>
            <a:off x="6372977" y="2850627"/>
            <a:ext cx="1551823" cy="523220"/>
          </a:xfrm>
          <a:prstGeom prst="rect">
            <a:avLst/>
          </a:prstGeom>
          <a:noFill/>
        </p:spPr>
        <p:txBody>
          <a:bodyPr wrap="square" rtlCol="0">
            <a:spAutoFit/>
          </a:bodyPr>
          <a:lstStyle/>
          <a:p>
            <a:r>
              <a:rPr lang="en-US" sz="1400" dirty="0">
                <a:solidFill>
                  <a:schemeClr val="tx1">
                    <a:lumMod val="50000"/>
                  </a:schemeClr>
                </a:solidFill>
                <a:latin typeface="Avenir LT Std 45 Book" panose="020B0502020203020204" pitchFamily="34" charset="0"/>
              </a:rPr>
              <a:t>MAXIMIZING</a:t>
            </a:r>
          </a:p>
          <a:p>
            <a:r>
              <a:rPr lang="en-US" sz="1400" dirty="0">
                <a:solidFill>
                  <a:schemeClr val="tx1">
                    <a:lumMod val="50000"/>
                  </a:schemeClr>
                </a:solidFill>
                <a:latin typeface="Avenir LT Std 45 Book" panose="020B0502020203020204" pitchFamily="34" charset="0"/>
              </a:rPr>
              <a:t>Impact of Capital</a:t>
            </a:r>
            <a:endParaRPr lang="en-CA" sz="1400" dirty="0">
              <a:solidFill>
                <a:schemeClr val="tx1">
                  <a:lumMod val="50000"/>
                </a:schemeClr>
              </a:solidFill>
              <a:latin typeface="Avenir LT Std 45 Book" panose="020B0502020203020204" pitchFamily="34" charset="0"/>
            </a:endParaRPr>
          </a:p>
        </p:txBody>
      </p:sp>
      <p:sp>
        <p:nvSpPr>
          <p:cNvPr id="13" name="TextBox 12">
            <a:extLst>
              <a:ext uri="{FF2B5EF4-FFF2-40B4-BE49-F238E27FC236}">
                <a16:creationId xmlns:a16="http://schemas.microsoft.com/office/drawing/2014/main" id="{B7B0CE76-289A-4C61-9552-F64B33A01E67}"/>
              </a:ext>
            </a:extLst>
          </p:cNvPr>
          <p:cNvSpPr txBox="1"/>
          <p:nvPr/>
        </p:nvSpPr>
        <p:spPr>
          <a:xfrm>
            <a:off x="3200400" y="789801"/>
            <a:ext cx="2438400" cy="307777"/>
          </a:xfrm>
          <a:prstGeom prst="rect">
            <a:avLst/>
          </a:prstGeom>
          <a:noFill/>
        </p:spPr>
        <p:txBody>
          <a:bodyPr wrap="square" rtlCol="0">
            <a:spAutoFit/>
          </a:bodyPr>
          <a:lstStyle/>
          <a:p>
            <a:pPr algn="ctr"/>
            <a:r>
              <a:rPr lang="en-US" sz="1400">
                <a:solidFill>
                  <a:schemeClr val="tx1">
                    <a:lumMod val="50000"/>
                  </a:schemeClr>
                </a:solidFill>
                <a:latin typeface="Avenir LT Std 45 Book" panose="020B0502020203020204" pitchFamily="34" charset="0"/>
              </a:rPr>
              <a:t>SEEKING Truth </a:t>
            </a:r>
            <a:r>
              <a:rPr lang="en-US" sz="1400" dirty="0">
                <a:solidFill>
                  <a:schemeClr val="tx1">
                    <a:lumMod val="50000"/>
                  </a:schemeClr>
                </a:solidFill>
                <a:latin typeface="Avenir LT Std 45 Book" panose="020B0502020203020204" pitchFamily="34" charset="0"/>
              </a:rPr>
              <a:t>from Facts</a:t>
            </a:r>
            <a:endParaRPr lang="en-CA" sz="1400" dirty="0">
              <a:solidFill>
                <a:schemeClr val="tx1">
                  <a:lumMod val="50000"/>
                </a:schemeClr>
              </a:solidFill>
              <a:latin typeface="Avenir LT Std 45 Book" panose="020B0502020203020204" pitchFamily="34" charset="0"/>
            </a:endParaRPr>
          </a:p>
        </p:txBody>
      </p:sp>
      <p:sp>
        <p:nvSpPr>
          <p:cNvPr id="14" name="TextBox 13">
            <a:extLst>
              <a:ext uri="{FF2B5EF4-FFF2-40B4-BE49-F238E27FC236}">
                <a16:creationId xmlns:a16="http://schemas.microsoft.com/office/drawing/2014/main" id="{59DA2A31-629B-4090-91C5-0D3A4755E57E}"/>
              </a:ext>
            </a:extLst>
          </p:cNvPr>
          <p:cNvSpPr txBox="1"/>
          <p:nvPr/>
        </p:nvSpPr>
        <p:spPr>
          <a:xfrm>
            <a:off x="3048000" y="5209401"/>
            <a:ext cx="2971800" cy="307777"/>
          </a:xfrm>
          <a:prstGeom prst="rect">
            <a:avLst/>
          </a:prstGeom>
          <a:noFill/>
        </p:spPr>
        <p:txBody>
          <a:bodyPr wrap="square" rtlCol="0">
            <a:spAutoFit/>
          </a:bodyPr>
          <a:lstStyle/>
          <a:p>
            <a:pPr algn="ctr"/>
            <a:r>
              <a:rPr lang="en-US" sz="1400">
                <a:solidFill>
                  <a:schemeClr val="tx1">
                    <a:lumMod val="50000"/>
                  </a:schemeClr>
                </a:solidFill>
                <a:latin typeface="Avenir LT Std 45 Book" panose="020B0502020203020204" pitchFamily="34" charset="0"/>
              </a:rPr>
              <a:t>BUILDING Trust </a:t>
            </a:r>
            <a:r>
              <a:rPr lang="en-US" sz="1400" dirty="0">
                <a:solidFill>
                  <a:schemeClr val="tx1">
                    <a:lumMod val="50000"/>
                  </a:schemeClr>
                </a:solidFill>
                <a:latin typeface="Avenir LT Std 45 Book" panose="020B0502020203020204" pitchFamily="34" charset="0"/>
              </a:rPr>
              <a:t>through Integrity </a:t>
            </a:r>
            <a:endParaRPr lang="en-CA" sz="1400" dirty="0">
              <a:solidFill>
                <a:schemeClr val="tx1">
                  <a:lumMod val="50000"/>
                </a:schemeClr>
              </a:solidFill>
              <a:latin typeface="Avenir LT Std 45 Book" panose="020B0502020203020204" pitchFamily="34" charset="0"/>
            </a:endParaRPr>
          </a:p>
        </p:txBody>
      </p:sp>
      <p:sp>
        <p:nvSpPr>
          <p:cNvPr id="16" name="Title 11">
            <a:extLst>
              <a:ext uri="{FF2B5EF4-FFF2-40B4-BE49-F238E27FC236}">
                <a16:creationId xmlns:a16="http://schemas.microsoft.com/office/drawing/2014/main" id="{25D877D5-0691-4044-8636-9E4C7F7B696F}"/>
              </a:ext>
            </a:extLst>
          </p:cNvPr>
          <p:cNvSpPr txBox="1">
            <a:spLocks/>
          </p:cNvSpPr>
          <p:nvPr/>
        </p:nvSpPr>
        <p:spPr bwMode="auto">
          <a:xfrm>
            <a:off x="381000" y="5558135"/>
            <a:ext cx="8458200" cy="461665"/>
          </a:xfrm>
          <a:prstGeom prst="rect">
            <a:avLst/>
          </a:prstGeom>
          <a:solidFill>
            <a:srgbClr val="460023"/>
          </a:solidFill>
          <a:ln>
            <a:noFill/>
          </a:ln>
        </p:spPr>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CA" altLang="en-US" sz="1800" dirty="0">
                <a:solidFill>
                  <a:schemeClr val="bg1"/>
                </a:solidFill>
                <a:latin typeface="Avenir LT Std 45 Book" panose="020B0502020203020204" pitchFamily="34" charset="0"/>
              </a:rPr>
              <a:t>What we </a:t>
            </a:r>
            <a:r>
              <a:rPr lang="en-CA" altLang="en-US" sz="1800">
                <a:solidFill>
                  <a:schemeClr val="bg1"/>
                </a:solidFill>
                <a:latin typeface="Avenir LT Std 45 Book" panose="020B0502020203020204" pitchFamily="34" charset="0"/>
              </a:rPr>
              <a:t>do. Why </a:t>
            </a:r>
            <a:r>
              <a:rPr lang="en-CA" altLang="en-US" sz="1800" dirty="0">
                <a:solidFill>
                  <a:schemeClr val="bg1"/>
                </a:solidFill>
                <a:latin typeface="Avenir LT Std 45 Book" panose="020B0502020203020204" pitchFamily="34" charset="0"/>
              </a:rPr>
              <a:t>we do </a:t>
            </a:r>
            <a:r>
              <a:rPr lang="en-CA" altLang="en-US" sz="1800">
                <a:solidFill>
                  <a:schemeClr val="bg1"/>
                </a:solidFill>
                <a:latin typeface="Avenir LT Std 45 Book" panose="020B0502020203020204" pitchFamily="34" charset="0"/>
              </a:rPr>
              <a:t>it. How we Make </a:t>
            </a:r>
            <a:r>
              <a:rPr lang="en-CA" altLang="en-US" sz="1800" dirty="0">
                <a:solidFill>
                  <a:schemeClr val="bg1"/>
                </a:solidFill>
                <a:latin typeface="Avenir LT Std 45 Book" panose="020B0502020203020204" pitchFamily="34" charset="0"/>
              </a:rPr>
              <a:t>a Difference.</a:t>
            </a:r>
          </a:p>
        </p:txBody>
      </p:sp>
      <p:sp>
        <p:nvSpPr>
          <p:cNvPr id="17" name="Title 3">
            <a:extLst>
              <a:ext uri="{FF2B5EF4-FFF2-40B4-BE49-F238E27FC236}">
                <a16:creationId xmlns:a16="http://schemas.microsoft.com/office/drawing/2014/main" id="{D5657EBD-3C3E-478F-97B3-02A580A16727}"/>
              </a:ext>
            </a:extLst>
          </p:cNvPr>
          <p:cNvSpPr txBox="1">
            <a:spLocks/>
          </p:cNvSpPr>
          <p:nvPr/>
        </p:nvSpPr>
        <p:spPr>
          <a:xfrm>
            <a:off x="331318" y="0"/>
            <a:ext cx="8050682" cy="1063445"/>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CA" sz="3000" b="1" dirty="0">
                <a:solidFill>
                  <a:srgbClr val="460023"/>
                </a:solidFill>
                <a:latin typeface="Avenir LT Std 45 Book" panose="020B0502020203020204" pitchFamily="34" charset="0"/>
              </a:rPr>
              <a:t>The Truth About Veritas</a:t>
            </a:r>
          </a:p>
        </p:txBody>
      </p:sp>
      <p:sp>
        <p:nvSpPr>
          <p:cNvPr id="18" name="Slide Number Placeholder 1">
            <a:extLst>
              <a:ext uri="{FF2B5EF4-FFF2-40B4-BE49-F238E27FC236}">
                <a16:creationId xmlns:a16="http://schemas.microsoft.com/office/drawing/2014/main" id="{DDF61FAD-B03A-4D22-8B7E-86B0594EA1AE}"/>
              </a:ext>
            </a:extLst>
          </p:cNvPr>
          <p:cNvSpPr>
            <a:spLocks noGrp="1"/>
          </p:cNvSpPr>
          <p:nvPr>
            <p:ph type="sldNum" sz="quarter" idx="12"/>
          </p:nvPr>
        </p:nvSpPr>
        <p:spPr>
          <a:xfrm>
            <a:off x="6553200" y="6309320"/>
            <a:ext cx="2133600" cy="365125"/>
          </a:xfrm>
        </p:spPr>
        <p:txBody>
          <a:bodyPr/>
          <a:lstStyle/>
          <a:p>
            <a:fld id="{D57F1E4F-1CFF-5643-939E-217C01CDF565}" type="slidenum">
              <a:rPr lang="en-US" sz="1000" smtClean="0">
                <a:latin typeface="Avenir LT Std 45 Book" panose="020B0502020203020204" pitchFamily="34" charset="0"/>
              </a:rPr>
              <a:pPr/>
              <a:t>2</a:t>
            </a:fld>
            <a:endParaRPr lang="en-US" sz="1000" dirty="0">
              <a:latin typeface="Avenir LT Std 45 Book" panose="020B0502020203020204" pitchFamily="34" charset="0"/>
            </a:endParaRPr>
          </a:p>
        </p:txBody>
      </p:sp>
    </p:spTree>
    <p:extLst>
      <p:ext uri="{BB962C8B-B14F-4D97-AF65-F5344CB8AC3E}">
        <p14:creationId xmlns:p14="http://schemas.microsoft.com/office/powerpoint/2010/main" val="3771367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flipV="1">
            <a:off x="684088" y="4343400"/>
            <a:ext cx="8078912" cy="1677888"/>
          </a:xfrm>
          <a:prstGeom prst="line">
            <a:avLst/>
          </a:prstGeom>
          <a:ln w="47625">
            <a:solidFill>
              <a:srgbClr val="460023"/>
            </a:solidFill>
          </a:ln>
        </p:spPr>
        <p:style>
          <a:lnRef idx="1">
            <a:schemeClr val="accent1"/>
          </a:lnRef>
          <a:fillRef idx="0">
            <a:schemeClr val="accent1"/>
          </a:fillRef>
          <a:effectRef idx="0">
            <a:schemeClr val="accent1"/>
          </a:effectRef>
          <a:fontRef idx="minor">
            <a:schemeClr val="tx1"/>
          </a:fontRef>
        </p:style>
      </p:cxnSp>
      <p:sp>
        <p:nvSpPr>
          <p:cNvPr id="18434" name="Rectangle 2"/>
          <p:cNvSpPr>
            <a:spLocks noGrp="1" noChangeArrowheads="1"/>
          </p:cNvSpPr>
          <p:nvPr>
            <p:ph type="title"/>
          </p:nvPr>
        </p:nvSpPr>
        <p:spPr>
          <a:xfrm>
            <a:off x="342000" y="0"/>
            <a:ext cx="8743950" cy="1022350"/>
          </a:xfrm>
        </p:spPr>
        <p:txBody>
          <a:bodyPr>
            <a:normAutofit/>
          </a:bodyPr>
          <a:lstStyle/>
          <a:p>
            <a:pPr algn="l"/>
            <a:r>
              <a:rPr lang="en-US" altLang="en-US" sz="3000" b="1" dirty="0">
                <a:solidFill>
                  <a:srgbClr val="460023"/>
                </a:solidFill>
                <a:latin typeface="Avenir LT Std 45 Book" panose="020B0502020203020204" pitchFamily="34" charset="0"/>
              </a:rPr>
              <a:t>Differentiated: The Forensic-Based Approach</a:t>
            </a:r>
          </a:p>
        </p:txBody>
      </p:sp>
      <p:sp>
        <p:nvSpPr>
          <p:cNvPr id="9" name="Oval 8"/>
          <p:cNvSpPr/>
          <p:nvPr/>
        </p:nvSpPr>
        <p:spPr>
          <a:xfrm>
            <a:off x="152400" y="1180708"/>
            <a:ext cx="4465637" cy="4392613"/>
          </a:xfrm>
          <a:prstGeom prst="ellipse">
            <a:avLst/>
          </a:prstGeom>
          <a:solidFill>
            <a:srgbClr val="D1B37D"/>
          </a:solidFill>
          <a:ln>
            <a:solidFill>
              <a:srgbClr val="460023"/>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CA" dirty="0"/>
              <a:t>A</a:t>
            </a:r>
          </a:p>
        </p:txBody>
      </p:sp>
      <p:sp>
        <p:nvSpPr>
          <p:cNvPr id="8" name="Oval 7"/>
          <p:cNvSpPr/>
          <p:nvPr/>
        </p:nvSpPr>
        <p:spPr>
          <a:xfrm>
            <a:off x="369887" y="2044308"/>
            <a:ext cx="3960813" cy="3529013"/>
          </a:xfrm>
          <a:prstGeom prst="ellipse">
            <a:avLst/>
          </a:prstGeom>
          <a:solidFill>
            <a:srgbClr val="CBCBCB"/>
          </a:solidFill>
          <a:ln>
            <a:solidFill>
              <a:srgbClr val="46002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CA" dirty="0"/>
              <a:t>A</a:t>
            </a:r>
          </a:p>
        </p:txBody>
      </p:sp>
      <p:sp>
        <p:nvSpPr>
          <p:cNvPr id="6" name="Oval 5"/>
          <p:cNvSpPr/>
          <p:nvPr/>
        </p:nvSpPr>
        <p:spPr>
          <a:xfrm>
            <a:off x="873125" y="2909496"/>
            <a:ext cx="2881312" cy="2701925"/>
          </a:xfrm>
          <a:prstGeom prst="ellipse">
            <a:avLst/>
          </a:prstGeom>
          <a:solidFill>
            <a:srgbClr val="C8B37D"/>
          </a:solidFill>
          <a:ln>
            <a:solidFill>
              <a:srgbClr val="460023"/>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CA" dirty="0"/>
              <a:t>A</a:t>
            </a:r>
          </a:p>
        </p:txBody>
      </p:sp>
      <p:sp>
        <p:nvSpPr>
          <p:cNvPr id="10" name="Oval 9"/>
          <p:cNvSpPr/>
          <p:nvPr/>
        </p:nvSpPr>
        <p:spPr>
          <a:xfrm>
            <a:off x="1304925" y="3557196"/>
            <a:ext cx="2089150" cy="2016125"/>
          </a:xfrm>
          <a:prstGeom prst="ellipse">
            <a:avLst/>
          </a:prstGeom>
          <a:solidFill>
            <a:srgbClr val="CBCBCB"/>
          </a:solidFill>
          <a:ln>
            <a:solidFill>
              <a:srgbClr val="46002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CA" dirty="0"/>
              <a:t>A</a:t>
            </a:r>
          </a:p>
        </p:txBody>
      </p:sp>
      <p:sp>
        <p:nvSpPr>
          <p:cNvPr id="2" name="Oval 1"/>
          <p:cNvSpPr/>
          <p:nvPr/>
        </p:nvSpPr>
        <p:spPr>
          <a:xfrm>
            <a:off x="1736725" y="4233471"/>
            <a:ext cx="1296987" cy="1339850"/>
          </a:xfrm>
          <a:prstGeom prst="ellipse">
            <a:avLst/>
          </a:prstGeom>
          <a:solidFill>
            <a:srgbClr val="C8B37D"/>
          </a:solidFill>
          <a:ln>
            <a:solidFill>
              <a:srgbClr val="460023"/>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CA"/>
          </a:p>
        </p:txBody>
      </p:sp>
      <p:sp>
        <p:nvSpPr>
          <p:cNvPr id="18440" name="TextBox 2"/>
          <p:cNvSpPr txBox="1">
            <a:spLocks noChangeArrowheads="1"/>
          </p:cNvSpPr>
          <p:nvPr/>
        </p:nvSpPr>
        <p:spPr bwMode="auto">
          <a:xfrm>
            <a:off x="1233487" y="2260208"/>
            <a:ext cx="23764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CA" altLang="en-US" sz="2800" dirty="0">
                <a:latin typeface="Avenir LT Std 45 Book" panose="020B0502020203020204" pitchFamily="34" charset="0"/>
              </a:rPr>
              <a:t>Underwriters</a:t>
            </a:r>
          </a:p>
        </p:txBody>
      </p:sp>
      <p:sp>
        <p:nvSpPr>
          <p:cNvPr id="18441" name="TextBox 10"/>
          <p:cNvSpPr txBox="1">
            <a:spLocks noChangeArrowheads="1"/>
          </p:cNvSpPr>
          <p:nvPr/>
        </p:nvSpPr>
        <p:spPr bwMode="auto">
          <a:xfrm>
            <a:off x="1233487" y="1450583"/>
            <a:ext cx="237648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CA" altLang="en-US" sz="2800" dirty="0">
                <a:latin typeface="Avenir LT Std 45 Book" panose="020B0502020203020204" pitchFamily="34" charset="0"/>
              </a:rPr>
              <a:t>Analysts</a:t>
            </a:r>
          </a:p>
        </p:txBody>
      </p:sp>
      <p:sp>
        <p:nvSpPr>
          <p:cNvPr id="18442" name="TextBox 11"/>
          <p:cNvSpPr txBox="1">
            <a:spLocks noChangeArrowheads="1"/>
          </p:cNvSpPr>
          <p:nvPr/>
        </p:nvSpPr>
        <p:spPr bwMode="auto">
          <a:xfrm>
            <a:off x="1233487" y="3701658"/>
            <a:ext cx="237648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CA" altLang="en-US" sz="2800" dirty="0">
                <a:latin typeface="Avenir LT Std 45 Book" panose="020B0502020203020204" pitchFamily="34" charset="0"/>
              </a:rPr>
              <a:t>Experts</a:t>
            </a:r>
          </a:p>
        </p:txBody>
      </p:sp>
      <p:sp>
        <p:nvSpPr>
          <p:cNvPr id="18443" name="TextBox 12"/>
          <p:cNvSpPr txBox="1">
            <a:spLocks noChangeArrowheads="1"/>
          </p:cNvSpPr>
          <p:nvPr/>
        </p:nvSpPr>
        <p:spPr bwMode="auto">
          <a:xfrm>
            <a:off x="1233487" y="3033321"/>
            <a:ext cx="23764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CA" altLang="en-US" sz="2800" dirty="0">
                <a:latin typeface="Avenir LT Std 45 Book" panose="020B0502020203020204" pitchFamily="34" charset="0"/>
              </a:rPr>
              <a:t>Auditor</a:t>
            </a:r>
          </a:p>
        </p:txBody>
      </p:sp>
      <p:sp>
        <p:nvSpPr>
          <p:cNvPr id="18444" name="TextBox 13"/>
          <p:cNvSpPr txBox="1">
            <a:spLocks noChangeArrowheads="1"/>
          </p:cNvSpPr>
          <p:nvPr/>
        </p:nvSpPr>
        <p:spPr bwMode="auto">
          <a:xfrm>
            <a:off x="1196974" y="4626089"/>
            <a:ext cx="2376488" cy="52322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CA" altLang="en-US" sz="2800" dirty="0">
                <a:latin typeface="Avenir LT Std 45 Book" panose="020B0502020203020204" pitchFamily="34" charset="0"/>
              </a:rPr>
              <a:t>Story</a:t>
            </a:r>
          </a:p>
        </p:txBody>
      </p:sp>
      <p:sp>
        <p:nvSpPr>
          <p:cNvPr id="20" name="Isosceles Triangle 19"/>
          <p:cNvSpPr/>
          <p:nvPr/>
        </p:nvSpPr>
        <p:spPr>
          <a:xfrm>
            <a:off x="4429125" y="5206330"/>
            <a:ext cx="720725" cy="742950"/>
          </a:xfrm>
          <a:prstGeom prst="triangle">
            <a:avLst/>
          </a:prstGeom>
          <a:solidFill>
            <a:srgbClr val="460023"/>
          </a:solidFill>
          <a:ln>
            <a:solidFill>
              <a:srgbClr val="460023"/>
            </a:solid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en-CA"/>
          </a:p>
        </p:txBody>
      </p:sp>
      <p:sp>
        <p:nvSpPr>
          <p:cNvPr id="23" name="Oval 22"/>
          <p:cNvSpPr/>
          <p:nvPr/>
        </p:nvSpPr>
        <p:spPr>
          <a:xfrm>
            <a:off x="5908283" y="2441731"/>
            <a:ext cx="1225296" cy="1225296"/>
          </a:xfrm>
          <a:prstGeom prst="ellipse">
            <a:avLst/>
          </a:prstGeom>
          <a:solidFill>
            <a:srgbClr val="CBCBCB"/>
          </a:solidFill>
          <a:ln>
            <a:solidFill>
              <a:srgbClr val="46002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8448" name="TextBox 24"/>
          <p:cNvSpPr txBox="1">
            <a:spLocks noChangeArrowheads="1"/>
          </p:cNvSpPr>
          <p:nvPr/>
        </p:nvSpPr>
        <p:spPr bwMode="auto">
          <a:xfrm>
            <a:off x="5788123" y="2823791"/>
            <a:ext cx="144145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CA" altLang="en-US" sz="2200" dirty="0">
                <a:latin typeface="Avenir LT Std 45 Book" panose="020B0502020203020204" pitchFamily="34" charset="0"/>
              </a:rPr>
              <a:t>Fact</a:t>
            </a:r>
          </a:p>
        </p:txBody>
      </p:sp>
      <p:sp>
        <p:nvSpPr>
          <p:cNvPr id="19" name="Oval 18"/>
          <p:cNvSpPr/>
          <p:nvPr/>
        </p:nvSpPr>
        <p:spPr>
          <a:xfrm>
            <a:off x="5511506" y="3632650"/>
            <a:ext cx="1225296" cy="1225296"/>
          </a:xfrm>
          <a:prstGeom prst="ellipse">
            <a:avLst/>
          </a:prstGeom>
          <a:solidFill>
            <a:srgbClr val="CBCBCB"/>
          </a:solidFill>
          <a:ln>
            <a:solidFill>
              <a:srgbClr val="46002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1" name="TextBox 24"/>
          <p:cNvSpPr txBox="1">
            <a:spLocks noChangeArrowheads="1"/>
          </p:cNvSpPr>
          <p:nvPr/>
        </p:nvSpPr>
        <p:spPr bwMode="auto">
          <a:xfrm>
            <a:off x="5410200" y="4024137"/>
            <a:ext cx="144145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CA" altLang="en-US" sz="2200" dirty="0">
                <a:latin typeface="Avenir LT Std 45 Book" panose="020B0502020203020204" pitchFamily="34" charset="0"/>
              </a:rPr>
              <a:t>Fact</a:t>
            </a:r>
          </a:p>
        </p:txBody>
      </p:sp>
      <p:sp>
        <p:nvSpPr>
          <p:cNvPr id="22" name="Oval 21"/>
          <p:cNvSpPr/>
          <p:nvPr/>
        </p:nvSpPr>
        <p:spPr>
          <a:xfrm>
            <a:off x="6733783" y="3380297"/>
            <a:ext cx="1225296" cy="1225296"/>
          </a:xfrm>
          <a:prstGeom prst="ellipse">
            <a:avLst/>
          </a:prstGeom>
          <a:solidFill>
            <a:srgbClr val="CBCBCB"/>
          </a:solidFill>
          <a:ln>
            <a:solidFill>
              <a:srgbClr val="46002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4" name="TextBox 24"/>
          <p:cNvSpPr txBox="1">
            <a:spLocks noChangeArrowheads="1"/>
          </p:cNvSpPr>
          <p:nvPr/>
        </p:nvSpPr>
        <p:spPr bwMode="auto">
          <a:xfrm>
            <a:off x="6642623" y="3762357"/>
            <a:ext cx="144145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CA" altLang="en-US" sz="2200" dirty="0">
                <a:latin typeface="Avenir LT Std 45 Book" panose="020B0502020203020204" pitchFamily="34" charset="0"/>
              </a:rPr>
              <a:t>Fact</a:t>
            </a:r>
          </a:p>
        </p:txBody>
      </p:sp>
      <p:sp>
        <p:nvSpPr>
          <p:cNvPr id="27" name="Oval 26"/>
          <p:cNvSpPr/>
          <p:nvPr/>
        </p:nvSpPr>
        <p:spPr>
          <a:xfrm>
            <a:off x="7264106" y="1365504"/>
            <a:ext cx="1225296" cy="1225296"/>
          </a:xfrm>
          <a:prstGeom prst="ellipse">
            <a:avLst/>
          </a:prstGeom>
          <a:solidFill>
            <a:srgbClr val="CBCBCB"/>
          </a:solidFill>
          <a:ln>
            <a:solidFill>
              <a:srgbClr val="46002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8" name="TextBox 24"/>
          <p:cNvSpPr txBox="1">
            <a:spLocks noChangeArrowheads="1"/>
          </p:cNvSpPr>
          <p:nvPr/>
        </p:nvSpPr>
        <p:spPr bwMode="auto">
          <a:xfrm>
            <a:off x="7162800" y="1756991"/>
            <a:ext cx="144145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CA" altLang="en-US" sz="2200" dirty="0">
                <a:latin typeface="Avenir LT Std 45 Book" panose="020B0502020203020204" pitchFamily="34" charset="0"/>
              </a:rPr>
              <a:t>Fact</a:t>
            </a:r>
          </a:p>
        </p:txBody>
      </p:sp>
      <p:cxnSp>
        <p:nvCxnSpPr>
          <p:cNvPr id="29" name="Straight Connector 28"/>
          <p:cNvCxnSpPr/>
          <p:nvPr/>
        </p:nvCxnSpPr>
        <p:spPr>
          <a:xfrm flipV="1">
            <a:off x="7972719" y="884416"/>
            <a:ext cx="530084" cy="395197"/>
          </a:xfrm>
          <a:prstGeom prst="line">
            <a:avLst/>
          </a:prstGeom>
          <a:ln w="28575">
            <a:solidFill>
              <a:srgbClr val="460023"/>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V="1">
            <a:off x="8414963" y="930042"/>
            <a:ext cx="530084" cy="395197"/>
          </a:xfrm>
          <a:prstGeom prst="line">
            <a:avLst/>
          </a:prstGeom>
          <a:ln w="28575">
            <a:solidFill>
              <a:srgbClr val="460023"/>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8563834" y="1194792"/>
            <a:ext cx="530084" cy="395197"/>
          </a:xfrm>
          <a:prstGeom prst="line">
            <a:avLst/>
          </a:prstGeom>
          <a:ln w="28575">
            <a:solidFill>
              <a:srgbClr val="460023"/>
            </a:solidFill>
          </a:ln>
        </p:spPr>
        <p:style>
          <a:lnRef idx="1">
            <a:schemeClr val="accent1"/>
          </a:lnRef>
          <a:fillRef idx="0">
            <a:schemeClr val="accent1"/>
          </a:fillRef>
          <a:effectRef idx="0">
            <a:schemeClr val="accent1"/>
          </a:effectRef>
          <a:fontRef idx="minor">
            <a:schemeClr val="tx1"/>
          </a:fontRef>
        </p:style>
      </p:cxnSp>
      <p:sp>
        <p:nvSpPr>
          <p:cNvPr id="33" name="Slide Number Placeholder 1">
            <a:extLst>
              <a:ext uri="{FF2B5EF4-FFF2-40B4-BE49-F238E27FC236}">
                <a16:creationId xmlns:a16="http://schemas.microsoft.com/office/drawing/2014/main" id="{FF9EAD9E-0560-4D84-B753-D67AF61D72B1}"/>
              </a:ext>
            </a:extLst>
          </p:cNvPr>
          <p:cNvSpPr>
            <a:spLocks noGrp="1"/>
          </p:cNvSpPr>
          <p:nvPr>
            <p:ph type="sldNum" sz="quarter" idx="12"/>
          </p:nvPr>
        </p:nvSpPr>
        <p:spPr>
          <a:xfrm>
            <a:off x="6553200" y="6309320"/>
            <a:ext cx="2133600" cy="365125"/>
          </a:xfrm>
        </p:spPr>
        <p:txBody>
          <a:bodyPr/>
          <a:lstStyle/>
          <a:p>
            <a:fld id="{D57F1E4F-1CFF-5643-939E-217C01CDF565}" type="slidenum">
              <a:rPr lang="en-US" sz="1000" smtClean="0">
                <a:latin typeface="Avenir LT Std 45 Book" panose="020B0502020203020204" pitchFamily="34" charset="0"/>
              </a:rPr>
              <a:pPr/>
              <a:t>3</a:t>
            </a:fld>
            <a:endParaRPr lang="en-US" sz="1000" dirty="0">
              <a:latin typeface="Avenir LT Std 45 Book" panose="020B0502020203020204" pitchFamily="34" charset="0"/>
            </a:endParaRPr>
          </a:p>
        </p:txBody>
      </p:sp>
    </p:spTree>
    <p:extLst>
      <p:ext uri="{BB962C8B-B14F-4D97-AF65-F5344CB8AC3E}">
        <p14:creationId xmlns:p14="http://schemas.microsoft.com/office/powerpoint/2010/main" val="260993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13208" y="6782"/>
            <a:ext cx="6923088" cy="1081088"/>
          </a:xfrm>
        </p:spPr>
        <p:txBody>
          <a:bodyPr>
            <a:normAutofit/>
          </a:bodyPr>
          <a:lstStyle/>
          <a:p>
            <a:pPr algn="l"/>
            <a:r>
              <a:rPr lang="en-US" altLang="en-US" sz="3000" b="1" dirty="0">
                <a:solidFill>
                  <a:srgbClr val="460023"/>
                </a:solidFill>
                <a:latin typeface="Avenir LT Std 45 Book" panose="020B0502020203020204" pitchFamily="34" charset="0"/>
              </a:rPr>
              <a:t>The Reporting Spectrum</a:t>
            </a:r>
          </a:p>
        </p:txBody>
      </p:sp>
      <p:cxnSp>
        <p:nvCxnSpPr>
          <p:cNvPr id="4" name="Straight Arrow Connector 3"/>
          <p:cNvCxnSpPr>
            <a:cxnSpLocks/>
          </p:cNvCxnSpPr>
          <p:nvPr/>
        </p:nvCxnSpPr>
        <p:spPr>
          <a:xfrm>
            <a:off x="2667000" y="3352801"/>
            <a:ext cx="3886200" cy="0"/>
          </a:xfrm>
          <a:prstGeom prst="straightConnector1">
            <a:avLst/>
          </a:prstGeom>
          <a:ln w="2222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62000" y="3017857"/>
            <a:ext cx="2133600" cy="892552"/>
          </a:xfrm>
          <a:prstGeom prst="rect">
            <a:avLst/>
          </a:prstGeom>
          <a:noFill/>
        </p:spPr>
        <p:txBody>
          <a:bodyPr wrap="square" rtlCol="0">
            <a:spAutoFit/>
          </a:bodyPr>
          <a:lstStyle/>
          <a:p>
            <a:pPr algn="ctr"/>
            <a:r>
              <a:rPr lang="en-CA" sz="2600" dirty="0">
                <a:latin typeface="Avenir LT Std 45 Book" panose="020B0502020203020204" pitchFamily="34" charset="0"/>
              </a:rPr>
              <a:t>GAAP Accounting </a:t>
            </a:r>
          </a:p>
        </p:txBody>
      </p:sp>
      <p:sp>
        <p:nvSpPr>
          <p:cNvPr id="14" name="TextBox 13"/>
          <p:cNvSpPr txBox="1"/>
          <p:nvPr/>
        </p:nvSpPr>
        <p:spPr>
          <a:xfrm>
            <a:off x="3520182" y="3581400"/>
            <a:ext cx="2118618" cy="492443"/>
          </a:xfrm>
          <a:prstGeom prst="rect">
            <a:avLst/>
          </a:prstGeom>
          <a:noFill/>
        </p:spPr>
        <p:txBody>
          <a:bodyPr wrap="square" rtlCol="0">
            <a:spAutoFit/>
          </a:bodyPr>
          <a:lstStyle/>
          <a:p>
            <a:r>
              <a:rPr lang="en-CA" sz="2600" dirty="0">
                <a:latin typeface="Avenir LT Std 45 Book" panose="020B0502020203020204" pitchFamily="34" charset="0"/>
              </a:rPr>
              <a:t>Non-GAAP </a:t>
            </a:r>
          </a:p>
        </p:txBody>
      </p:sp>
      <p:sp>
        <p:nvSpPr>
          <p:cNvPr id="15" name="TextBox 14"/>
          <p:cNvSpPr txBox="1"/>
          <p:nvPr/>
        </p:nvSpPr>
        <p:spPr>
          <a:xfrm>
            <a:off x="6732240" y="3017857"/>
            <a:ext cx="1800200" cy="892552"/>
          </a:xfrm>
          <a:prstGeom prst="rect">
            <a:avLst/>
          </a:prstGeom>
          <a:noFill/>
        </p:spPr>
        <p:txBody>
          <a:bodyPr wrap="square" rtlCol="0">
            <a:spAutoFit/>
          </a:bodyPr>
          <a:lstStyle/>
          <a:p>
            <a:pPr algn="ctr"/>
            <a:r>
              <a:rPr lang="en-CA" sz="2600" dirty="0">
                <a:latin typeface="Avenir LT Std 45 Book" panose="020B0502020203020204" pitchFamily="34" charset="0"/>
              </a:rPr>
              <a:t>Economic Reality </a:t>
            </a:r>
          </a:p>
        </p:txBody>
      </p:sp>
      <p:sp>
        <p:nvSpPr>
          <p:cNvPr id="8" name="Slide Number Placeholder 2">
            <a:extLst>
              <a:ext uri="{FF2B5EF4-FFF2-40B4-BE49-F238E27FC236}">
                <a16:creationId xmlns:a16="http://schemas.microsoft.com/office/drawing/2014/main" id="{AF25E97D-3D4F-41EF-913B-40BB0459E481}"/>
              </a:ext>
            </a:extLst>
          </p:cNvPr>
          <p:cNvSpPr>
            <a:spLocks noGrp="1"/>
          </p:cNvSpPr>
          <p:nvPr>
            <p:ph type="sldNum" sz="quarter" idx="12"/>
          </p:nvPr>
        </p:nvSpPr>
        <p:spPr>
          <a:xfrm>
            <a:off x="6553200" y="6309320"/>
            <a:ext cx="2133600" cy="365125"/>
          </a:xfrm>
        </p:spPr>
        <p:txBody>
          <a:bodyPr/>
          <a:lstStyle/>
          <a:p>
            <a:fld id="{4921045B-2399-48EF-9B5B-688BEF185654}" type="slidenum">
              <a:rPr lang="en-CA" sz="1100" smtClean="0">
                <a:latin typeface="Avenir LT Std 45 Book" panose="020B0502020203020204" pitchFamily="34" charset="0"/>
              </a:rPr>
              <a:t>4</a:t>
            </a:fld>
            <a:endParaRPr lang="en-CA" sz="1100" dirty="0">
              <a:latin typeface="Avenir LT Std 45 Book" panose="020B0502020203020204" pitchFamily="34" charset="0"/>
            </a:endParaRPr>
          </a:p>
        </p:txBody>
      </p:sp>
    </p:spTree>
    <p:extLst>
      <p:ext uri="{BB962C8B-B14F-4D97-AF65-F5344CB8AC3E}">
        <p14:creationId xmlns:p14="http://schemas.microsoft.com/office/powerpoint/2010/main" val="317625943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BBD224BE-0FBA-4695-94D2-EEFC01528BB8}"/>
              </a:ext>
            </a:extLst>
          </p:cNvPr>
          <p:cNvSpPr>
            <a:spLocks noGrp="1"/>
          </p:cNvSpPr>
          <p:nvPr>
            <p:ph type="sldNum" sz="quarter" idx="12"/>
          </p:nvPr>
        </p:nvSpPr>
        <p:spPr>
          <a:xfrm>
            <a:off x="6553200" y="6309320"/>
            <a:ext cx="2133600" cy="365125"/>
          </a:xfrm>
        </p:spPr>
        <p:txBody>
          <a:bodyPr/>
          <a:lstStyle/>
          <a:p>
            <a:fld id="{4921045B-2399-48EF-9B5B-688BEF185654}" type="slidenum">
              <a:rPr lang="en-CA" sz="1100" smtClean="0">
                <a:latin typeface="Avenir LT Std 45 Book" panose="020B0502020203020204" pitchFamily="34" charset="0"/>
              </a:rPr>
              <a:t>5</a:t>
            </a:fld>
            <a:endParaRPr lang="en-CA" sz="1100" dirty="0">
              <a:latin typeface="Avenir LT Std 45 Book" panose="020B0502020203020204" pitchFamily="34" charset="0"/>
            </a:endParaRPr>
          </a:p>
        </p:txBody>
      </p:sp>
      <p:sp>
        <p:nvSpPr>
          <p:cNvPr id="5" name="Rectangle 3"/>
          <p:cNvSpPr txBox="1">
            <a:spLocks noChangeArrowheads="1"/>
          </p:cNvSpPr>
          <p:nvPr/>
        </p:nvSpPr>
        <p:spPr>
          <a:xfrm>
            <a:off x="304800" y="76200"/>
            <a:ext cx="7632700" cy="838200"/>
          </a:xfrm>
          <a:prstGeom prst="rect">
            <a:avLst/>
          </a:prstGeom>
        </p:spPr>
        <p:txBody>
          <a:bodyPr vert="horz" lIns="91440" tIns="45720" rIns="91440" bIns="45720" rtlCol="0" anchor="ct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defRPr/>
            </a:pPr>
            <a:r>
              <a:rPr kumimoji="1" lang="en-US" altLang="en-US" sz="3000" b="1" dirty="0">
                <a:solidFill>
                  <a:srgbClr val="460023"/>
                </a:solidFill>
                <a:latin typeface="Avenir LT Std 45 Book" panose="020B0502020203020204" pitchFamily="34" charset="0"/>
              </a:rPr>
              <a:t>The Financial Reporting Shades of Grey</a:t>
            </a:r>
            <a:endParaRPr kumimoji="1" lang="en-US" altLang="en-US" sz="1800" dirty="0">
              <a:solidFill>
                <a:srgbClr val="460023"/>
              </a:solidFill>
            </a:endParaRPr>
          </a:p>
        </p:txBody>
      </p:sp>
      <p:sp>
        <p:nvSpPr>
          <p:cNvPr id="2" name="TextBox 1">
            <a:extLst>
              <a:ext uri="{FF2B5EF4-FFF2-40B4-BE49-F238E27FC236}">
                <a16:creationId xmlns:a16="http://schemas.microsoft.com/office/drawing/2014/main" id="{2C78BC66-11FF-40BE-9540-78A6088464F2}"/>
              </a:ext>
            </a:extLst>
          </p:cNvPr>
          <p:cNvSpPr txBox="1"/>
          <p:nvPr/>
        </p:nvSpPr>
        <p:spPr>
          <a:xfrm>
            <a:off x="990600" y="1998289"/>
            <a:ext cx="1543050" cy="338554"/>
          </a:xfrm>
          <a:prstGeom prst="rect">
            <a:avLst/>
          </a:prstGeom>
          <a:noFill/>
        </p:spPr>
        <p:txBody>
          <a:bodyPr wrap="square" rtlCol="0">
            <a:spAutoFit/>
          </a:bodyPr>
          <a:lstStyle/>
          <a:p>
            <a:pPr algn="ctr"/>
            <a:r>
              <a:rPr lang="en-CA" sz="1600" b="1" dirty="0">
                <a:latin typeface="Avenir LT Std 45 Book" panose="020B0502020203020204" pitchFamily="34" charset="0"/>
              </a:rPr>
              <a:t>PREPARER</a:t>
            </a:r>
            <a:endParaRPr lang="en-CA" b="1" dirty="0"/>
          </a:p>
        </p:txBody>
      </p:sp>
      <p:pic>
        <p:nvPicPr>
          <p:cNvPr id="11" name="irc_mi" descr="Image result for stick men">
            <a:hlinkClick r:id="rId2" tgtFrame="&quot;_blank&quot;"/>
            <a:extLst>
              <a:ext uri="{FF2B5EF4-FFF2-40B4-BE49-F238E27FC236}">
                <a16:creationId xmlns:a16="http://schemas.microsoft.com/office/drawing/2014/main" id="{F387C2A6-F667-4C85-AAA4-9B9F0DAA2549}"/>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0600" y="2245938"/>
            <a:ext cx="1543050" cy="2571750"/>
          </a:xfrm>
          <a:prstGeom prst="rect">
            <a:avLst/>
          </a:prstGeom>
          <a:noFill/>
          <a:ln>
            <a:noFill/>
          </a:ln>
        </p:spPr>
      </p:pic>
      <p:sp>
        <p:nvSpPr>
          <p:cNvPr id="12" name="TextBox 11">
            <a:extLst>
              <a:ext uri="{FF2B5EF4-FFF2-40B4-BE49-F238E27FC236}">
                <a16:creationId xmlns:a16="http://schemas.microsoft.com/office/drawing/2014/main" id="{86BD16F1-BCD6-4565-B72A-9E13D462AA85}"/>
              </a:ext>
            </a:extLst>
          </p:cNvPr>
          <p:cNvSpPr txBox="1"/>
          <p:nvPr/>
        </p:nvSpPr>
        <p:spPr>
          <a:xfrm>
            <a:off x="4267200" y="1998288"/>
            <a:ext cx="1219200" cy="338554"/>
          </a:xfrm>
          <a:prstGeom prst="rect">
            <a:avLst/>
          </a:prstGeom>
          <a:noFill/>
        </p:spPr>
        <p:txBody>
          <a:bodyPr wrap="square" rtlCol="0">
            <a:spAutoFit/>
          </a:bodyPr>
          <a:lstStyle/>
          <a:p>
            <a:pPr algn="ctr"/>
            <a:r>
              <a:rPr lang="en-CA" sz="1600" b="1">
                <a:latin typeface="Avenir LT Std 45 Book" panose="020B0502020203020204" pitchFamily="34" charset="0"/>
              </a:rPr>
              <a:t>AUDITOR</a:t>
            </a:r>
            <a:endParaRPr lang="en-CA" b="1" dirty="0"/>
          </a:p>
        </p:txBody>
      </p:sp>
      <p:pic>
        <p:nvPicPr>
          <p:cNvPr id="13" name="irc_mi" descr="Image result for stick men">
            <a:hlinkClick r:id="rId2" tgtFrame="&quot;_blank&quot;"/>
            <a:extLst>
              <a:ext uri="{FF2B5EF4-FFF2-40B4-BE49-F238E27FC236}">
                <a16:creationId xmlns:a16="http://schemas.microsoft.com/office/drawing/2014/main" id="{7A6E4921-7E3E-4BE3-9B89-056286B2DCEF}"/>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38600" y="2282072"/>
            <a:ext cx="1543050" cy="2571750"/>
          </a:xfrm>
          <a:prstGeom prst="rect">
            <a:avLst/>
          </a:prstGeom>
          <a:noFill/>
          <a:ln>
            <a:noFill/>
          </a:ln>
        </p:spPr>
      </p:pic>
      <p:sp>
        <p:nvSpPr>
          <p:cNvPr id="14" name="TextBox 13">
            <a:extLst>
              <a:ext uri="{FF2B5EF4-FFF2-40B4-BE49-F238E27FC236}">
                <a16:creationId xmlns:a16="http://schemas.microsoft.com/office/drawing/2014/main" id="{B48B545D-9316-415C-84B2-5AE6191D17FF}"/>
              </a:ext>
            </a:extLst>
          </p:cNvPr>
          <p:cNvSpPr txBox="1"/>
          <p:nvPr/>
        </p:nvSpPr>
        <p:spPr>
          <a:xfrm>
            <a:off x="6781799" y="1981200"/>
            <a:ext cx="1752599" cy="338554"/>
          </a:xfrm>
          <a:prstGeom prst="rect">
            <a:avLst/>
          </a:prstGeom>
          <a:noFill/>
        </p:spPr>
        <p:txBody>
          <a:bodyPr wrap="square" rtlCol="0">
            <a:spAutoFit/>
          </a:bodyPr>
          <a:lstStyle/>
          <a:p>
            <a:pPr algn="ctr"/>
            <a:r>
              <a:rPr lang="en-CA" sz="1600" b="1" dirty="0">
                <a:latin typeface="Avenir LT Std 45 Book" panose="020B0502020203020204" pitchFamily="34" charset="0"/>
              </a:rPr>
              <a:t>ANALYST/USER</a:t>
            </a:r>
            <a:endParaRPr lang="en-CA" b="1" dirty="0"/>
          </a:p>
        </p:txBody>
      </p:sp>
      <p:pic>
        <p:nvPicPr>
          <p:cNvPr id="15" name="irc_mi" descr="Image result for stick men">
            <a:hlinkClick r:id="rId2" tgtFrame="&quot;_blank&quot;"/>
            <a:extLst>
              <a:ext uri="{FF2B5EF4-FFF2-40B4-BE49-F238E27FC236}">
                <a16:creationId xmlns:a16="http://schemas.microsoft.com/office/drawing/2014/main" id="{071A4470-709A-4148-93F8-6AD7521FDC5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1800" y="2282072"/>
            <a:ext cx="1543050" cy="2571750"/>
          </a:xfrm>
          <a:prstGeom prst="rect">
            <a:avLst/>
          </a:prstGeom>
          <a:noFill/>
          <a:ln>
            <a:noFill/>
          </a:ln>
        </p:spPr>
      </p:pic>
      <p:sp>
        <p:nvSpPr>
          <p:cNvPr id="17" name="Rectangle 16">
            <a:extLst>
              <a:ext uri="{FF2B5EF4-FFF2-40B4-BE49-F238E27FC236}">
                <a16:creationId xmlns:a16="http://schemas.microsoft.com/office/drawing/2014/main" id="{8D329F3C-EA4D-4FF7-BE1A-1EDB412753B8}"/>
              </a:ext>
            </a:extLst>
          </p:cNvPr>
          <p:cNvSpPr/>
          <p:nvPr/>
        </p:nvSpPr>
        <p:spPr>
          <a:xfrm>
            <a:off x="914400" y="1845888"/>
            <a:ext cx="1752600" cy="300793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Rectangle 17">
            <a:extLst>
              <a:ext uri="{FF2B5EF4-FFF2-40B4-BE49-F238E27FC236}">
                <a16:creationId xmlns:a16="http://schemas.microsoft.com/office/drawing/2014/main" id="{8F8829AA-C9BD-4519-BBF2-E5AF55D99608}"/>
              </a:ext>
            </a:extLst>
          </p:cNvPr>
          <p:cNvSpPr/>
          <p:nvPr/>
        </p:nvSpPr>
        <p:spPr>
          <a:xfrm>
            <a:off x="6781800" y="1845888"/>
            <a:ext cx="1752600" cy="300793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9" name="Rectangle 18">
            <a:extLst>
              <a:ext uri="{FF2B5EF4-FFF2-40B4-BE49-F238E27FC236}">
                <a16:creationId xmlns:a16="http://schemas.microsoft.com/office/drawing/2014/main" id="{679F2E5D-73CB-4D21-82CF-A7A62B63619B}"/>
              </a:ext>
            </a:extLst>
          </p:cNvPr>
          <p:cNvSpPr/>
          <p:nvPr/>
        </p:nvSpPr>
        <p:spPr>
          <a:xfrm>
            <a:off x="3962400" y="1866900"/>
            <a:ext cx="1752600" cy="300793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 name="Flowchart: Connector 19">
            <a:extLst>
              <a:ext uri="{FF2B5EF4-FFF2-40B4-BE49-F238E27FC236}">
                <a16:creationId xmlns:a16="http://schemas.microsoft.com/office/drawing/2014/main" id="{56016752-806D-4485-A911-10861607000A}"/>
              </a:ext>
            </a:extLst>
          </p:cNvPr>
          <p:cNvSpPr/>
          <p:nvPr/>
        </p:nvSpPr>
        <p:spPr>
          <a:xfrm>
            <a:off x="152400" y="1236288"/>
            <a:ext cx="3357154" cy="4303334"/>
          </a:xfrm>
          <a:prstGeom prst="flowChartConnector">
            <a:avLst/>
          </a:prstGeom>
          <a:noFill/>
          <a:ln>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Flowchart: Connector 20">
            <a:extLst>
              <a:ext uri="{FF2B5EF4-FFF2-40B4-BE49-F238E27FC236}">
                <a16:creationId xmlns:a16="http://schemas.microsoft.com/office/drawing/2014/main" id="{80A9A1D2-9FBD-4263-A879-C985C3389D34}"/>
              </a:ext>
            </a:extLst>
          </p:cNvPr>
          <p:cNvSpPr/>
          <p:nvPr/>
        </p:nvSpPr>
        <p:spPr>
          <a:xfrm>
            <a:off x="3219450" y="1219200"/>
            <a:ext cx="3317420" cy="4303334"/>
          </a:xfrm>
          <a:prstGeom prst="flowChartConnector">
            <a:avLst/>
          </a:prstGeom>
          <a:noFill/>
          <a:ln>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 name="Flowchart: Connector 21">
            <a:extLst>
              <a:ext uri="{FF2B5EF4-FFF2-40B4-BE49-F238E27FC236}">
                <a16:creationId xmlns:a16="http://schemas.microsoft.com/office/drawing/2014/main" id="{5406511F-7471-4F10-96D6-EABFF2A81BFF}"/>
              </a:ext>
            </a:extLst>
          </p:cNvPr>
          <p:cNvSpPr/>
          <p:nvPr/>
        </p:nvSpPr>
        <p:spPr>
          <a:xfrm>
            <a:off x="6096000" y="1236288"/>
            <a:ext cx="3008810" cy="4303334"/>
          </a:xfrm>
          <a:prstGeom prst="flowChartConnector">
            <a:avLst/>
          </a:prstGeom>
          <a:noFill/>
          <a:ln>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579230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p:bldP spid="14" grpId="0"/>
      <p:bldP spid="17" grpId="0" animBg="1"/>
      <p:bldP spid="18" grpId="0" animBg="1"/>
      <p:bldP spid="19" grpId="0" animBg="1"/>
      <p:bldP spid="20" grpId="0" animBg="1"/>
      <p:bldP spid="21" grpId="0" animBg="1"/>
      <p:bldP spid="2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BBD224BE-0FBA-4695-94D2-EEFC01528BB8}"/>
              </a:ext>
            </a:extLst>
          </p:cNvPr>
          <p:cNvSpPr>
            <a:spLocks noGrp="1"/>
          </p:cNvSpPr>
          <p:nvPr>
            <p:ph type="sldNum" sz="quarter" idx="12"/>
          </p:nvPr>
        </p:nvSpPr>
        <p:spPr/>
        <p:txBody>
          <a:bodyPr/>
          <a:lstStyle/>
          <a:p>
            <a:fld id="{4921045B-2399-48EF-9B5B-688BEF185654}" type="slidenum">
              <a:rPr lang="en-CA" smtClean="0"/>
              <a:pPr/>
              <a:t>6</a:t>
            </a:fld>
            <a:endParaRPr lang="en-CA" dirty="0"/>
          </a:p>
        </p:txBody>
      </p:sp>
      <p:sp>
        <p:nvSpPr>
          <p:cNvPr id="5" name="Rectangle 3"/>
          <p:cNvSpPr txBox="1">
            <a:spLocks noChangeArrowheads="1"/>
          </p:cNvSpPr>
          <p:nvPr/>
        </p:nvSpPr>
        <p:spPr>
          <a:xfrm>
            <a:off x="304800" y="76200"/>
            <a:ext cx="8610600" cy="838200"/>
          </a:xfrm>
          <a:prstGeom prst="rect">
            <a:avLst/>
          </a:prstGeom>
        </p:spPr>
        <p:txBody>
          <a:bodyPr vert="horz" lIns="91440" tIns="45720" rIns="91440" bIns="45720" rtlCol="0" anchor="ct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defRPr/>
            </a:pPr>
            <a:r>
              <a:rPr lang="en-US" altLang="en-US" sz="3000" b="1">
                <a:solidFill>
                  <a:srgbClr val="460023"/>
                </a:solidFill>
                <a:latin typeface="Avenir LT Std 45 Book" panose="020B0502020203020204" pitchFamily="34" charset="0"/>
              </a:rPr>
              <a:t>Use of Non-GAAP Earnings – US &amp; Canada</a:t>
            </a:r>
            <a:endParaRPr kumimoji="1" lang="en-US" altLang="en-US" sz="1800" dirty="0">
              <a:solidFill>
                <a:srgbClr val="460023"/>
              </a:solidFill>
            </a:endParaRPr>
          </a:p>
        </p:txBody>
      </p:sp>
      <p:sp>
        <p:nvSpPr>
          <p:cNvPr id="2" name="TextBox 1">
            <a:extLst>
              <a:ext uri="{FF2B5EF4-FFF2-40B4-BE49-F238E27FC236}">
                <a16:creationId xmlns:a16="http://schemas.microsoft.com/office/drawing/2014/main" id="{B223A453-13A3-46C5-A5C9-87D6179B9F4A}"/>
              </a:ext>
            </a:extLst>
          </p:cNvPr>
          <p:cNvSpPr txBox="1"/>
          <p:nvPr/>
        </p:nvSpPr>
        <p:spPr>
          <a:xfrm>
            <a:off x="4324977" y="2667000"/>
            <a:ext cx="494046" cy="253916"/>
          </a:xfrm>
          <a:prstGeom prst="rect">
            <a:avLst/>
          </a:prstGeom>
          <a:noFill/>
        </p:spPr>
        <p:txBody>
          <a:bodyPr wrap="none" rtlCol="0">
            <a:spAutoFit/>
          </a:bodyPr>
          <a:lstStyle/>
          <a:p>
            <a:r>
              <a:rPr lang="en-CA" sz="1050" dirty="0">
                <a:solidFill>
                  <a:schemeClr val="bg1"/>
                </a:solidFill>
                <a:latin typeface="Avenir LT Std 45 Book" panose="020B0502020203020204"/>
              </a:rPr>
              <a:t>-9.6%</a:t>
            </a:r>
          </a:p>
        </p:txBody>
      </p:sp>
      <p:pic>
        <p:nvPicPr>
          <p:cNvPr id="1026" name="Picture 3" descr="image001">
            <a:extLst>
              <a:ext uri="{FF2B5EF4-FFF2-40B4-BE49-F238E27FC236}">
                <a16:creationId xmlns:a16="http://schemas.microsoft.com/office/drawing/2014/main" id="{1D31E48C-1E57-4A5B-83E6-BA18789E0E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5425" y="914400"/>
            <a:ext cx="6124575" cy="481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9110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BBD224BE-0FBA-4695-94D2-EEFC01528BB8}"/>
              </a:ext>
            </a:extLst>
          </p:cNvPr>
          <p:cNvSpPr>
            <a:spLocks noGrp="1"/>
          </p:cNvSpPr>
          <p:nvPr>
            <p:ph type="sldNum" sz="quarter" idx="12"/>
          </p:nvPr>
        </p:nvSpPr>
        <p:spPr>
          <a:xfrm>
            <a:off x="6553200" y="6309320"/>
            <a:ext cx="2133600" cy="365125"/>
          </a:xfrm>
        </p:spPr>
        <p:txBody>
          <a:bodyPr/>
          <a:lstStyle/>
          <a:p>
            <a:fld id="{4921045B-2399-48EF-9B5B-688BEF185654}" type="slidenum">
              <a:rPr lang="en-CA" sz="1100" smtClean="0">
                <a:latin typeface="Avenir LT Std 45 Book" panose="020B0502020203020204" pitchFamily="34" charset="0"/>
              </a:rPr>
              <a:t>7</a:t>
            </a:fld>
            <a:endParaRPr lang="en-CA" sz="1100" dirty="0">
              <a:latin typeface="Avenir LT Std 45 Book" panose="020B0502020203020204" pitchFamily="34" charset="0"/>
            </a:endParaRPr>
          </a:p>
        </p:txBody>
      </p:sp>
      <p:sp>
        <p:nvSpPr>
          <p:cNvPr id="5" name="Rectangle 3"/>
          <p:cNvSpPr txBox="1">
            <a:spLocks noChangeArrowheads="1"/>
          </p:cNvSpPr>
          <p:nvPr/>
        </p:nvSpPr>
        <p:spPr>
          <a:xfrm>
            <a:off x="304800" y="76200"/>
            <a:ext cx="7632700" cy="838200"/>
          </a:xfrm>
          <a:prstGeom prst="rect">
            <a:avLst/>
          </a:prstGeom>
        </p:spPr>
        <p:txBody>
          <a:bodyPr vert="horz" lIns="91440" tIns="45720" rIns="91440" bIns="45720" rtlCol="0" anchor="ct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defRPr/>
            </a:pPr>
            <a:r>
              <a:rPr lang="en-US" altLang="en-US" sz="3000" b="1" dirty="0">
                <a:solidFill>
                  <a:srgbClr val="460023"/>
                </a:solidFill>
                <a:latin typeface="Avenir LT Std 45 Book" panose="020B0502020203020204" pitchFamily="34" charset="0"/>
              </a:rPr>
              <a:t>Everyone Needs To Just Do Their Job</a:t>
            </a:r>
            <a:endParaRPr kumimoji="1" lang="en-US" altLang="en-US" sz="1800" dirty="0">
              <a:solidFill>
                <a:srgbClr val="460023"/>
              </a:solidFill>
            </a:endParaRPr>
          </a:p>
        </p:txBody>
      </p:sp>
      <p:sp>
        <p:nvSpPr>
          <p:cNvPr id="2" name="TextBox 1">
            <a:extLst>
              <a:ext uri="{FF2B5EF4-FFF2-40B4-BE49-F238E27FC236}">
                <a16:creationId xmlns:a16="http://schemas.microsoft.com/office/drawing/2014/main" id="{2C78BC66-11FF-40BE-9540-78A6088464F2}"/>
              </a:ext>
            </a:extLst>
          </p:cNvPr>
          <p:cNvSpPr txBox="1"/>
          <p:nvPr/>
        </p:nvSpPr>
        <p:spPr>
          <a:xfrm>
            <a:off x="2558149" y="1158054"/>
            <a:ext cx="1543050" cy="307777"/>
          </a:xfrm>
          <a:prstGeom prst="rect">
            <a:avLst/>
          </a:prstGeom>
          <a:noFill/>
        </p:spPr>
        <p:txBody>
          <a:bodyPr wrap="square" rtlCol="0">
            <a:spAutoFit/>
          </a:bodyPr>
          <a:lstStyle/>
          <a:p>
            <a:pPr algn="ctr"/>
            <a:r>
              <a:rPr lang="en-CA" sz="1400" b="1" dirty="0">
                <a:latin typeface="Avenir LT Std 45 Book" panose="020B0502020203020204" pitchFamily="34" charset="0"/>
              </a:rPr>
              <a:t>PREPARER</a:t>
            </a:r>
            <a:endParaRPr lang="en-CA" sz="1400" b="1" dirty="0"/>
          </a:p>
        </p:txBody>
      </p:sp>
      <p:pic>
        <p:nvPicPr>
          <p:cNvPr id="11" name="irc_mi" descr="Image result for stick men">
            <a:hlinkClick r:id="rId2" tgtFrame="&quot;_blank&quot;"/>
            <a:extLst>
              <a:ext uri="{FF2B5EF4-FFF2-40B4-BE49-F238E27FC236}">
                <a16:creationId xmlns:a16="http://schemas.microsoft.com/office/drawing/2014/main" id="{F387C2A6-F667-4C85-AAA4-9B9F0DAA2549}"/>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16270" y="1369472"/>
            <a:ext cx="1248041" cy="1837142"/>
          </a:xfrm>
          <a:prstGeom prst="rect">
            <a:avLst/>
          </a:prstGeom>
          <a:noFill/>
          <a:ln>
            <a:noFill/>
          </a:ln>
        </p:spPr>
      </p:pic>
      <p:sp>
        <p:nvSpPr>
          <p:cNvPr id="12" name="TextBox 11">
            <a:extLst>
              <a:ext uri="{FF2B5EF4-FFF2-40B4-BE49-F238E27FC236}">
                <a16:creationId xmlns:a16="http://schemas.microsoft.com/office/drawing/2014/main" id="{86BD16F1-BCD6-4565-B72A-9E13D462AA85}"/>
              </a:ext>
            </a:extLst>
          </p:cNvPr>
          <p:cNvSpPr txBox="1"/>
          <p:nvPr/>
        </p:nvSpPr>
        <p:spPr>
          <a:xfrm>
            <a:off x="4953000" y="1169944"/>
            <a:ext cx="1583870" cy="307777"/>
          </a:xfrm>
          <a:prstGeom prst="rect">
            <a:avLst/>
          </a:prstGeom>
          <a:noFill/>
        </p:spPr>
        <p:txBody>
          <a:bodyPr wrap="square" rtlCol="0">
            <a:spAutoFit/>
          </a:bodyPr>
          <a:lstStyle/>
          <a:p>
            <a:pPr algn="ctr"/>
            <a:r>
              <a:rPr lang="en-CA" sz="1400" b="1" dirty="0">
                <a:latin typeface="Avenir LT Std 45 Book" panose="020B0502020203020204" pitchFamily="34" charset="0"/>
              </a:rPr>
              <a:t> ANALYST/USER</a:t>
            </a:r>
            <a:endParaRPr lang="en-CA" sz="1400" b="1" dirty="0"/>
          </a:p>
        </p:txBody>
      </p:sp>
      <p:pic>
        <p:nvPicPr>
          <p:cNvPr id="13" name="irc_mi" descr="Image result for stick men">
            <a:hlinkClick r:id="rId2" tgtFrame="&quot;_blank&quot;"/>
            <a:extLst>
              <a:ext uri="{FF2B5EF4-FFF2-40B4-BE49-F238E27FC236}">
                <a16:creationId xmlns:a16="http://schemas.microsoft.com/office/drawing/2014/main" id="{7A6E4921-7E3E-4BE3-9B89-056286B2DCEF}"/>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99526" y="3723140"/>
            <a:ext cx="1255130" cy="1926016"/>
          </a:xfrm>
          <a:prstGeom prst="rect">
            <a:avLst/>
          </a:prstGeom>
          <a:noFill/>
          <a:ln>
            <a:noFill/>
          </a:ln>
        </p:spPr>
      </p:pic>
      <p:sp>
        <p:nvSpPr>
          <p:cNvPr id="14" name="TextBox 13">
            <a:extLst>
              <a:ext uri="{FF2B5EF4-FFF2-40B4-BE49-F238E27FC236}">
                <a16:creationId xmlns:a16="http://schemas.microsoft.com/office/drawing/2014/main" id="{B48B545D-9316-415C-84B2-5AE6191D17FF}"/>
              </a:ext>
            </a:extLst>
          </p:cNvPr>
          <p:cNvSpPr txBox="1"/>
          <p:nvPr/>
        </p:nvSpPr>
        <p:spPr>
          <a:xfrm>
            <a:off x="3657600" y="3526046"/>
            <a:ext cx="1713410" cy="307777"/>
          </a:xfrm>
          <a:prstGeom prst="rect">
            <a:avLst/>
          </a:prstGeom>
          <a:noFill/>
        </p:spPr>
        <p:txBody>
          <a:bodyPr wrap="square" rtlCol="0">
            <a:spAutoFit/>
          </a:bodyPr>
          <a:lstStyle/>
          <a:p>
            <a:pPr algn="ctr"/>
            <a:r>
              <a:rPr lang="en-CA" sz="1400" b="1" dirty="0">
                <a:latin typeface="Avenir LT Std 45 Book" panose="020B0502020203020204" pitchFamily="34" charset="0"/>
              </a:rPr>
              <a:t>  AUDITOR</a:t>
            </a:r>
            <a:endParaRPr lang="en-CA" sz="1400" b="1" dirty="0"/>
          </a:p>
        </p:txBody>
      </p:sp>
      <p:sp>
        <p:nvSpPr>
          <p:cNvPr id="17" name="Rectangle 16">
            <a:extLst>
              <a:ext uri="{FF2B5EF4-FFF2-40B4-BE49-F238E27FC236}">
                <a16:creationId xmlns:a16="http://schemas.microsoft.com/office/drawing/2014/main" id="{8D329F3C-EA4D-4FF7-BE1A-1EDB412753B8}"/>
              </a:ext>
            </a:extLst>
          </p:cNvPr>
          <p:cNvSpPr/>
          <p:nvPr/>
        </p:nvSpPr>
        <p:spPr>
          <a:xfrm>
            <a:off x="2755721" y="1088665"/>
            <a:ext cx="1223010" cy="22021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400"/>
          </a:p>
        </p:txBody>
      </p:sp>
      <p:sp>
        <p:nvSpPr>
          <p:cNvPr id="18" name="Rectangle 17">
            <a:extLst>
              <a:ext uri="{FF2B5EF4-FFF2-40B4-BE49-F238E27FC236}">
                <a16:creationId xmlns:a16="http://schemas.microsoft.com/office/drawing/2014/main" id="{8F8829AA-C9BD-4519-BBF2-E5AF55D99608}"/>
              </a:ext>
            </a:extLst>
          </p:cNvPr>
          <p:cNvSpPr/>
          <p:nvPr/>
        </p:nvSpPr>
        <p:spPr>
          <a:xfrm>
            <a:off x="3886200" y="3505200"/>
            <a:ext cx="1371600" cy="220724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400"/>
          </a:p>
        </p:txBody>
      </p:sp>
      <p:sp>
        <p:nvSpPr>
          <p:cNvPr id="19" name="Rectangle 18">
            <a:extLst>
              <a:ext uri="{FF2B5EF4-FFF2-40B4-BE49-F238E27FC236}">
                <a16:creationId xmlns:a16="http://schemas.microsoft.com/office/drawing/2014/main" id="{679F2E5D-73CB-4D21-82CF-A7A62B63619B}"/>
              </a:ext>
            </a:extLst>
          </p:cNvPr>
          <p:cNvSpPr/>
          <p:nvPr/>
        </p:nvSpPr>
        <p:spPr>
          <a:xfrm>
            <a:off x="5121731" y="1066800"/>
            <a:ext cx="1320430" cy="22724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400"/>
          </a:p>
        </p:txBody>
      </p:sp>
      <p:sp>
        <p:nvSpPr>
          <p:cNvPr id="20" name="Flowchart: Connector 19">
            <a:extLst>
              <a:ext uri="{FF2B5EF4-FFF2-40B4-BE49-F238E27FC236}">
                <a16:creationId xmlns:a16="http://schemas.microsoft.com/office/drawing/2014/main" id="{56016752-806D-4485-A911-10861607000A}"/>
              </a:ext>
            </a:extLst>
          </p:cNvPr>
          <p:cNvSpPr/>
          <p:nvPr/>
        </p:nvSpPr>
        <p:spPr>
          <a:xfrm>
            <a:off x="1981200" y="685801"/>
            <a:ext cx="2743200" cy="2957593"/>
          </a:xfrm>
          <a:prstGeom prst="flowChartConnector">
            <a:avLst/>
          </a:prstGeom>
          <a:noFill/>
          <a:ln>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400"/>
          </a:p>
        </p:txBody>
      </p:sp>
      <p:pic>
        <p:nvPicPr>
          <p:cNvPr id="16" name="irc_mi" descr="Image result for stick man cheering">
            <a:hlinkClick r:id="rId5" tgtFrame="&quot;_blank&quot;"/>
            <a:extLst>
              <a:ext uri="{FF2B5EF4-FFF2-40B4-BE49-F238E27FC236}">
                <a16:creationId xmlns:a16="http://schemas.microsoft.com/office/drawing/2014/main" id="{9DED7444-04CA-4FC6-9EF3-E3F13EE85AA3}"/>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5213440" y="1416267"/>
            <a:ext cx="1215390" cy="1828800"/>
          </a:xfrm>
          <a:prstGeom prst="rect">
            <a:avLst/>
          </a:prstGeom>
          <a:noFill/>
          <a:ln>
            <a:noFill/>
          </a:ln>
        </p:spPr>
      </p:pic>
      <p:sp>
        <p:nvSpPr>
          <p:cNvPr id="23" name="Flowchart: Connector 22">
            <a:extLst>
              <a:ext uri="{FF2B5EF4-FFF2-40B4-BE49-F238E27FC236}">
                <a16:creationId xmlns:a16="http://schemas.microsoft.com/office/drawing/2014/main" id="{4BEC4A1B-D13C-492F-844C-456CB9424BC0}"/>
              </a:ext>
            </a:extLst>
          </p:cNvPr>
          <p:cNvSpPr/>
          <p:nvPr/>
        </p:nvSpPr>
        <p:spPr>
          <a:xfrm>
            <a:off x="4419600" y="762000"/>
            <a:ext cx="2743200" cy="2881394"/>
          </a:xfrm>
          <a:prstGeom prst="flowChartConnector">
            <a:avLst/>
          </a:prstGeom>
          <a:noFill/>
          <a:ln>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400"/>
          </a:p>
        </p:txBody>
      </p:sp>
      <p:sp>
        <p:nvSpPr>
          <p:cNvPr id="24" name="Flowchart: Connector 23">
            <a:extLst>
              <a:ext uri="{FF2B5EF4-FFF2-40B4-BE49-F238E27FC236}">
                <a16:creationId xmlns:a16="http://schemas.microsoft.com/office/drawing/2014/main" id="{118F45E3-548A-4413-A47A-F290EFADC04B}"/>
              </a:ext>
            </a:extLst>
          </p:cNvPr>
          <p:cNvSpPr/>
          <p:nvPr/>
        </p:nvSpPr>
        <p:spPr>
          <a:xfrm>
            <a:off x="3200400" y="3062207"/>
            <a:ext cx="2743200" cy="2957593"/>
          </a:xfrm>
          <a:prstGeom prst="flowChartConnector">
            <a:avLst/>
          </a:prstGeom>
          <a:noFill/>
          <a:ln>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400"/>
          </a:p>
        </p:txBody>
      </p:sp>
    </p:spTree>
    <p:extLst>
      <p:ext uri="{BB962C8B-B14F-4D97-AF65-F5344CB8AC3E}">
        <p14:creationId xmlns:p14="http://schemas.microsoft.com/office/powerpoint/2010/main" val="3038574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p:bldP spid="14" grpId="0"/>
      <p:bldP spid="17" grpId="0" animBg="1"/>
      <p:bldP spid="18" grpId="0" animBg="1"/>
      <p:bldP spid="19" grpId="0" animBg="1"/>
      <p:bldP spid="20" grpId="0" animBg="1"/>
      <p:bldP spid="23" grpId="0" animBg="1"/>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1"/>
          <p:cNvSpPr txBox="1">
            <a:spLocks/>
          </p:cNvSpPr>
          <p:nvPr/>
        </p:nvSpPr>
        <p:spPr>
          <a:xfrm>
            <a:off x="131400" y="0"/>
            <a:ext cx="91650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CA" sz="3000" b="1" dirty="0">
                <a:solidFill>
                  <a:srgbClr val="460023"/>
                </a:solidFill>
                <a:latin typeface="Avenir LT Std 45 Book" panose="020B0502020203020204" pitchFamily="34" charset="0"/>
              </a:rPr>
              <a:t>Free Cash Flow in The Canadian Communications Sector</a:t>
            </a:r>
          </a:p>
        </p:txBody>
      </p:sp>
      <p:sp>
        <p:nvSpPr>
          <p:cNvPr id="12" name="Slide Number Placeholder 3">
            <a:extLst>
              <a:ext uri="{FF2B5EF4-FFF2-40B4-BE49-F238E27FC236}">
                <a16:creationId xmlns:a16="http://schemas.microsoft.com/office/drawing/2014/main" id="{CDFA0DCC-850A-4360-813E-E2F09C3D1D85}"/>
              </a:ext>
            </a:extLst>
          </p:cNvPr>
          <p:cNvSpPr>
            <a:spLocks noGrp="1"/>
          </p:cNvSpPr>
          <p:nvPr>
            <p:ph type="sldNum" sz="quarter" idx="12"/>
          </p:nvPr>
        </p:nvSpPr>
        <p:spPr>
          <a:xfrm>
            <a:off x="6553200" y="6309320"/>
            <a:ext cx="2133600" cy="365125"/>
          </a:xfrm>
        </p:spPr>
        <p:txBody>
          <a:bodyPr/>
          <a:lstStyle/>
          <a:p>
            <a:fld id="{4921045B-2399-48EF-9B5B-688BEF185654}" type="slidenum">
              <a:rPr lang="en-CA" sz="1100" smtClean="0">
                <a:latin typeface="Avenir LT Std 45 Book" panose="020B0502020203020204" pitchFamily="34" charset="0"/>
              </a:rPr>
              <a:pPr/>
              <a:t>8</a:t>
            </a:fld>
            <a:endParaRPr lang="en-CA" sz="1100" dirty="0">
              <a:latin typeface="Avenir LT Std 45 Book" panose="020B0502020203020204" pitchFamily="34" charset="0"/>
            </a:endParaRPr>
          </a:p>
        </p:txBody>
      </p:sp>
      <p:sp>
        <p:nvSpPr>
          <p:cNvPr id="11" name="TextBox 10">
            <a:extLst>
              <a:ext uri="{FF2B5EF4-FFF2-40B4-BE49-F238E27FC236}">
                <a16:creationId xmlns:a16="http://schemas.microsoft.com/office/drawing/2014/main" id="{CB84EAB9-4855-49DC-957A-BCF1FF785E97}"/>
              </a:ext>
            </a:extLst>
          </p:cNvPr>
          <p:cNvSpPr txBox="1"/>
          <p:nvPr/>
        </p:nvSpPr>
        <p:spPr>
          <a:xfrm>
            <a:off x="4849627" y="1463791"/>
            <a:ext cx="184731" cy="584775"/>
          </a:xfrm>
          <a:prstGeom prst="rect">
            <a:avLst/>
          </a:prstGeom>
          <a:noFill/>
        </p:spPr>
        <p:txBody>
          <a:bodyPr wrap="none" rtlCol="0">
            <a:spAutoFit/>
          </a:bodyPr>
          <a:lstStyle/>
          <a:p>
            <a:endParaRPr lang="en-US" sz="1600" i="1" dirty="0">
              <a:solidFill>
                <a:srgbClr val="460023"/>
              </a:solidFill>
              <a:latin typeface="Avenir LT Std 45 Book" panose="020B0502020203020204" pitchFamily="34" charset="0"/>
            </a:endParaRPr>
          </a:p>
          <a:p>
            <a:endParaRPr lang="en-CA" sz="1600" i="1" dirty="0">
              <a:solidFill>
                <a:srgbClr val="460023"/>
              </a:solidFill>
              <a:latin typeface="Avenir LT Std 45 Book" panose="020B0502020203020204" pitchFamily="34" charset="0"/>
            </a:endParaRPr>
          </a:p>
        </p:txBody>
      </p:sp>
      <p:graphicFrame>
        <p:nvGraphicFramePr>
          <p:cNvPr id="3" name="Table 2">
            <a:extLst>
              <a:ext uri="{FF2B5EF4-FFF2-40B4-BE49-F238E27FC236}">
                <a16:creationId xmlns:a16="http://schemas.microsoft.com/office/drawing/2014/main" id="{752C6B42-33C6-4724-BADD-CBDA8E0136A9}"/>
              </a:ext>
            </a:extLst>
          </p:cNvPr>
          <p:cNvGraphicFramePr>
            <a:graphicFrameLocks noGrp="1"/>
          </p:cNvGraphicFramePr>
          <p:nvPr>
            <p:extLst>
              <p:ext uri="{D42A27DB-BD31-4B8C-83A1-F6EECF244321}">
                <p14:modId xmlns:p14="http://schemas.microsoft.com/office/powerpoint/2010/main" val="3433134801"/>
              </p:ext>
            </p:extLst>
          </p:nvPr>
        </p:nvGraphicFramePr>
        <p:xfrm>
          <a:off x="457201" y="1796998"/>
          <a:ext cx="4799802" cy="3612027"/>
        </p:xfrm>
        <a:graphic>
          <a:graphicData uri="http://schemas.openxmlformats.org/drawingml/2006/table">
            <a:tbl>
              <a:tblPr firstRow="1" firstCol="1" bandRow="1">
                <a:tableStyleId>{5C22544A-7EE6-4342-B048-85BDC9FD1C3A}</a:tableStyleId>
              </a:tblPr>
              <a:tblGrid>
                <a:gridCol w="3613923">
                  <a:extLst>
                    <a:ext uri="{9D8B030D-6E8A-4147-A177-3AD203B41FA5}">
                      <a16:colId xmlns:a16="http://schemas.microsoft.com/office/drawing/2014/main" val="3063678520"/>
                    </a:ext>
                  </a:extLst>
                </a:gridCol>
                <a:gridCol w="1185879">
                  <a:extLst>
                    <a:ext uri="{9D8B030D-6E8A-4147-A177-3AD203B41FA5}">
                      <a16:colId xmlns:a16="http://schemas.microsoft.com/office/drawing/2014/main" val="1297694392"/>
                    </a:ext>
                  </a:extLst>
                </a:gridCol>
              </a:tblGrid>
              <a:tr h="381000">
                <a:tc>
                  <a:txBody>
                    <a:bodyPr/>
                    <a:lstStyle/>
                    <a:p>
                      <a:pPr algn="ctr">
                        <a:spcAft>
                          <a:spcPts val="0"/>
                        </a:spcAft>
                      </a:pPr>
                      <a:r>
                        <a:rPr lang="en-CA" sz="1400" dirty="0">
                          <a:effectLst/>
                          <a:latin typeface="Avenir LT Std 45 Book" panose="020B0502020203020204" pitchFamily="34" charset="0"/>
                        </a:rPr>
                        <a:t> </a:t>
                      </a:r>
                      <a:endParaRPr lang="en-CA" sz="1400" dirty="0">
                        <a:effectLst/>
                        <a:latin typeface="Avenir LT Std 45 Book" panose="020B0502020203020204" pitchFamily="34"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60023"/>
                    </a:solidFill>
                  </a:tcPr>
                </a:tc>
                <a:tc>
                  <a:txBody>
                    <a:bodyPr/>
                    <a:lstStyle/>
                    <a:p>
                      <a:pPr algn="ctr">
                        <a:spcAft>
                          <a:spcPts val="0"/>
                        </a:spcAft>
                      </a:pPr>
                      <a:r>
                        <a:rPr lang="en-CA" sz="1400" dirty="0">
                          <a:effectLst/>
                          <a:latin typeface="Avenir LT Std 45 Book" panose="020B0502020203020204" pitchFamily="34" charset="0"/>
                        </a:rPr>
                        <a:t>2018</a:t>
                      </a:r>
                      <a:endParaRPr lang="en-CA" sz="1400" dirty="0">
                        <a:effectLst/>
                        <a:latin typeface="Avenir LT Std 45 Book" panose="020B0502020203020204" pitchFamily="34"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60023"/>
                    </a:solidFill>
                  </a:tcPr>
                </a:tc>
                <a:extLst>
                  <a:ext uri="{0D108BD9-81ED-4DB2-BD59-A6C34878D82A}">
                    <a16:rowId xmlns:a16="http://schemas.microsoft.com/office/drawing/2014/main" val="1230237187"/>
                  </a:ext>
                </a:extLst>
              </a:tr>
              <a:tr h="414801">
                <a:tc>
                  <a:txBody>
                    <a:bodyPr/>
                    <a:lstStyle/>
                    <a:p>
                      <a:pPr algn="l">
                        <a:spcAft>
                          <a:spcPts val="0"/>
                        </a:spcAft>
                      </a:pPr>
                      <a:r>
                        <a:rPr lang="en-CA" sz="1600" b="1" dirty="0">
                          <a:solidFill>
                            <a:schemeClr val="tx1"/>
                          </a:solidFill>
                          <a:effectLst/>
                          <a:latin typeface="Avenir LT Std 45 Book" panose="020B0502020203020204" pitchFamily="34" charset="0"/>
                          <a:ea typeface="Times New Roman" panose="02020603050405020304" pitchFamily="18" charset="0"/>
                        </a:rPr>
                        <a:t>Free Cash Flow – old definition</a:t>
                      </a: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8B37D"/>
                    </a:solidFill>
                  </a:tcPr>
                </a:tc>
                <a:tc>
                  <a:txBody>
                    <a:bodyPr/>
                    <a:lstStyle/>
                    <a:p>
                      <a:pPr algn="ctr">
                        <a:spcAft>
                          <a:spcPts val="0"/>
                        </a:spcAft>
                      </a:pPr>
                      <a:r>
                        <a:rPr lang="en-CA" sz="1600" b="1" dirty="0">
                          <a:effectLst/>
                          <a:latin typeface="Avenir LT Std 45 Book" panose="020B0502020203020204" pitchFamily="34" charset="0"/>
                          <a:ea typeface="Times New Roman" panose="02020603050405020304" pitchFamily="18" charset="0"/>
                        </a:rPr>
                        <a:t>1,771</a:t>
                      </a: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88219624"/>
                  </a:ext>
                </a:extLst>
              </a:tr>
              <a:tr h="388091">
                <a:tc>
                  <a:txBody>
                    <a:bodyPr/>
                    <a:lstStyle/>
                    <a:p>
                      <a:pPr algn="l">
                        <a:spcAft>
                          <a:spcPts val="0"/>
                        </a:spcAft>
                      </a:pPr>
                      <a:r>
                        <a:rPr lang="en-CA" sz="1600" b="0" dirty="0">
                          <a:solidFill>
                            <a:schemeClr val="tx1"/>
                          </a:solidFill>
                          <a:effectLst/>
                          <a:latin typeface="Avenir LT Std 45 Book" panose="020B0502020203020204" pitchFamily="34" charset="0"/>
                          <a:ea typeface="Times New Roman" panose="02020603050405020304" pitchFamily="18" charset="0"/>
                        </a:rPr>
                        <a:t>Add: changes in contract assets and deferred commission costs</a:t>
                      </a: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8B37D"/>
                    </a:solidFill>
                  </a:tcPr>
                </a:tc>
                <a:tc>
                  <a:txBody>
                    <a:bodyPr/>
                    <a:lstStyle/>
                    <a:p>
                      <a:pPr marL="0" algn="ctr" defTabSz="914400" rtl="0" eaLnBrk="1" latinLnBrk="0" hangingPunct="1">
                        <a:spcAft>
                          <a:spcPts val="0"/>
                        </a:spcAft>
                      </a:pPr>
                      <a:r>
                        <a:rPr lang="en-CA" sz="1600" kern="1200" dirty="0">
                          <a:solidFill>
                            <a:schemeClr val="dk1"/>
                          </a:solidFill>
                          <a:effectLst/>
                          <a:latin typeface="Avenir LT Std 45 Book" panose="020B0502020203020204" pitchFamily="34" charset="0"/>
                          <a:ea typeface="+mn-ea"/>
                          <a:cs typeface="+mn-cs"/>
                        </a:rPr>
                        <a:t>363</a:t>
                      </a: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32423413"/>
                  </a:ext>
                </a:extLst>
              </a:tr>
              <a:tr h="388091">
                <a:tc>
                  <a:txBody>
                    <a:bodyPr/>
                    <a:lstStyle/>
                    <a:p>
                      <a:pPr algn="l">
                        <a:spcAft>
                          <a:spcPts val="0"/>
                        </a:spcAft>
                      </a:pPr>
                      <a:r>
                        <a:rPr lang="en-CA" sz="1600" b="1" dirty="0">
                          <a:solidFill>
                            <a:schemeClr val="tx1"/>
                          </a:solidFill>
                          <a:effectLst/>
                          <a:latin typeface="Avenir LT Std 45 Book" panose="020B0502020203020204" pitchFamily="34" charset="0"/>
                          <a:ea typeface="Times New Roman" panose="02020603050405020304" pitchFamily="18" charset="0"/>
                        </a:rPr>
                        <a:t>Free Cash Flow – new definition</a:t>
                      </a: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8B37D"/>
                    </a:solidFill>
                  </a:tcPr>
                </a:tc>
                <a:tc>
                  <a:txBody>
                    <a:bodyPr/>
                    <a:lstStyle/>
                    <a:p>
                      <a:pPr marL="0" algn="ctr" defTabSz="914400" rtl="0" eaLnBrk="1" latinLnBrk="0" hangingPunct="1">
                        <a:spcAft>
                          <a:spcPts val="0"/>
                        </a:spcAft>
                      </a:pPr>
                      <a:r>
                        <a:rPr lang="en-CA" sz="1600" b="1" kern="1200" dirty="0">
                          <a:solidFill>
                            <a:schemeClr val="dk1"/>
                          </a:solidFill>
                          <a:effectLst/>
                          <a:latin typeface="Avenir LT Std 45 Book" panose="020B0502020203020204" pitchFamily="34" charset="0"/>
                          <a:ea typeface="+mn-ea"/>
                          <a:cs typeface="+mn-cs"/>
                        </a:rPr>
                        <a:t>2,134</a:t>
                      </a: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18234699"/>
                  </a:ext>
                </a:extLst>
              </a:tr>
              <a:tr h="388091">
                <a:tc>
                  <a:txBody>
                    <a:bodyPr/>
                    <a:lstStyle/>
                    <a:p>
                      <a:pPr algn="l">
                        <a:spcAft>
                          <a:spcPts val="0"/>
                        </a:spcAft>
                      </a:pPr>
                      <a:endParaRPr lang="en-CA" sz="1600" b="0" dirty="0">
                        <a:solidFill>
                          <a:schemeClr val="tx1"/>
                        </a:solidFill>
                        <a:effectLst/>
                        <a:latin typeface="Avenir LT Std 45 Book" panose="020B0502020203020204" pitchFamily="34"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8B37D"/>
                    </a:solidFill>
                  </a:tcPr>
                </a:tc>
                <a:tc>
                  <a:txBody>
                    <a:bodyPr/>
                    <a:lstStyle/>
                    <a:p>
                      <a:pPr marL="0" algn="ctr" defTabSz="914400" rtl="0" eaLnBrk="1" latinLnBrk="0" hangingPunct="1">
                        <a:spcAft>
                          <a:spcPts val="0"/>
                        </a:spcAft>
                      </a:pPr>
                      <a:endParaRPr lang="en-CA" sz="1600" kern="1200" dirty="0">
                        <a:solidFill>
                          <a:schemeClr val="dk1"/>
                        </a:solidFill>
                        <a:effectLst/>
                        <a:latin typeface="Avenir LT Std 45 Book" panose="020B0502020203020204" pitchFamily="34" charset="0"/>
                        <a:ea typeface="+mn-ea"/>
                        <a:cs typeface="+mn-cs"/>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5898097"/>
                  </a:ext>
                </a:extLst>
              </a:tr>
              <a:tr h="388091">
                <a:tc>
                  <a:txBody>
                    <a:bodyPr/>
                    <a:lstStyle/>
                    <a:p>
                      <a:pPr algn="l">
                        <a:spcAft>
                          <a:spcPts val="0"/>
                        </a:spcAft>
                      </a:pPr>
                      <a:r>
                        <a:rPr lang="en-CA" sz="1600" b="0" dirty="0">
                          <a:solidFill>
                            <a:schemeClr val="tx1"/>
                          </a:solidFill>
                          <a:effectLst/>
                          <a:latin typeface="Avenir LT Std 45 Book" panose="020B0502020203020204" pitchFamily="34" charset="0"/>
                          <a:ea typeface="Times New Roman" panose="02020603050405020304" pitchFamily="18" charset="0"/>
                        </a:rPr>
                        <a:t>Cash flow from operating activities</a:t>
                      </a: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8B37D"/>
                    </a:solidFill>
                  </a:tcPr>
                </a:tc>
                <a:tc>
                  <a:txBody>
                    <a:bodyPr/>
                    <a:lstStyle/>
                    <a:p>
                      <a:pPr marL="0" algn="ctr" defTabSz="914400" rtl="0" eaLnBrk="1" latinLnBrk="0" hangingPunct="1">
                        <a:spcAft>
                          <a:spcPts val="0"/>
                        </a:spcAft>
                      </a:pPr>
                      <a:r>
                        <a:rPr lang="en-CA" sz="1600" kern="1200" dirty="0">
                          <a:solidFill>
                            <a:schemeClr val="dk1"/>
                          </a:solidFill>
                          <a:effectLst/>
                          <a:latin typeface="Avenir LT Std 45 Book" panose="020B0502020203020204" pitchFamily="34" charset="0"/>
                          <a:ea typeface="+mn-ea"/>
                          <a:cs typeface="+mn-cs"/>
                        </a:rPr>
                        <a:t>4,288</a:t>
                      </a: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9232348"/>
                  </a:ext>
                </a:extLst>
              </a:tr>
              <a:tr h="388091">
                <a:tc>
                  <a:txBody>
                    <a:bodyPr/>
                    <a:lstStyle/>
                    <a:p>
                      <a:pPr algn="l">
                        <a:spcAft>
                          <a:spcPts val="0"/>
                        </a:spcAft>
                      </a:pPr>
                      <a:r>
                        <a:rPr lang="en-CA" sz="1600" b="0" dirty="0">
                          <a:solidFill>
                            <a:schemeClr val="tx1"/>
                          </a:solidFill>
                          <a:effectLst/>
                          <a:latin typeface="Avenir LT Std 45 Book" panose="020B0502020203020204" pitchFamily="34" charset="0"/>
                          <a:ea typeface="Times New Roman" panose="02020603050405020304" pitchFamily="18" charset="0"/>
                        </a:rPr>
                        <a:t>Capital expenditures</a:t>
                      </a: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8B37D"/>
                    </a:solidFill>
                  </a:tcPr>
                </a:tc>
                <a:tc>
                  <a:txBody>
                    <a:bodyPr/>
                    <a:lstStyle/>
                    <a:p>
                      <a:pPr marL="0" algn="ctr" defTabSz="914400" rtl="0" eaLnBrk="1" latinLnBrk="0" hangingPunct="1">
                        <a:spcAft>
                          <a:spcPts val="0"/>
                        </a:spcAft>
                      </a:pPr>
                      <a:r>
                        <a:rPr lang="en-CA" sz="1600" kern="1200" dirty="0">
                          <a:solidFill>
                            <a:schemeClr val="dk1"/>
                          </a:solidFill>
                          <a:effectLst/>
                          <a:latin typeface="Avenir LT Std 45 Book" panose="020B0502020203020204" pitchFamily="34" charset="0"/>
                          <a:ea typeface="+mn-ea"/>
                          <a:cs typeface="+mn-cs"/>
                        </a:rPr>
                        <a:t>2,790</a:t>
                      </a: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6601819"/>
                  </a:ext>
                </a:extLst>
              </a:tr>
              <a:tr h="388091">
                <a:tc>
                  <a:txBody>
                    <a:bodyPr/>
                    <a:lstStyle/>
                    <a:p>
                      <a:pPr algn="l">
                        <a:spcAft>
                          <a:spcPts val="0"/>
                        </a:spcAft>
                      </a:pPr>
                      <a:r>
                        <a:rPr lang="en-CA" sz="1600" b="1" dirty="0">
                          <a:solidFill>
                            <a:schemeClr val="tx1"/>
                          </a:solidFill>
                          <a:effectLst/>
                          <a:latin typeface="Avenir LT Std 45 Book" panose="020B0502020203020204" pitchFamily="34" charset="0"/>
                          <a:ea typeface="Times New Roman" panose="02020603050405020304" pitchFamily="18" charset="0"/>
                        </a:rPr>
                        <a:t>Free Cash Flow (CFO less capex)</a:t>
                      </a: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8B37D"/>
                    </a:solidFill>
                  </a:tcPr>
                </a:tc>
                <a:tc>
                  <a:txBody>
                    <a:bodyPr/>
                    <a:lstStyle/>
                    <a:p>
                      <a:pPr marL="0" algn="ctr" defTabSz="914400" rtl="0" eaLnBrk="1" latinLnBrk="0" hangingPunct="1">
                        <a:spcAft>
                          <a:spcPts val="0"/>
                        </a:spcAft>
                      </a:pPr>
                      <a:r>
                        <a:rPr lang="en-CA" sz="1600" b="1" kern="1200" dirty="0">
                          <a:solidFill>
                            <a:schemeClr val="dk1"/>
                          </a:solidFill>
                          <a:effectLst/>
                          <a:latin typeface="Avenir LT Std 45 Book" panose="020B0502020203020204" pitchFamily="34" charset="0"/>
                          <a:ea typeface="+mn-ea"/>
                          <a:cs typeface="+mn-cs"/>
                        </a:rPr>
                        <a:t>1,498</a:t>
                      </a: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31447355"/>
                  </a:ext>
                </a:extLst>
              </a:tr>
              <a:tr h="388091">
                <a:tc>
                  <a:txBody>
                    <a:bodyPr/>
                    <a:lstStyle/>
                    <a:p>
                      <a:pPr algn="l">
                        <a:spcAft>
                          <a:spcPts val="0"/>
                        </a:spcAft>
                      </a:pPr>
                      <a:r>
                        <a:rPr lang="en-CA" sz="1600" b="0" dirty="0">
                          <a:solidFill>
                            <a:schemeClr val="tx1"/>
                          </a:solidFill>
                          <a:effectLst/>
                          <a:latin typeface="Avenir LT Std 45 Book" panose="020B0502020203020204" pitchFamily="34" charset="0"/>
                          <a:ea typeface="Times New Roman" panose="02020603050405020304" pitchFamily="18" charset="0"/>
                        </a:rPr>
                        <a:t>Difference</a:t>
                      </a: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B37D"/>
                    </a:solidFill>
                  </a:tcPr>
                </a:tc>
                <a:tc>
                  <a:txBody>
                    <a:bodyPr/>
                    <a:lstStyle/>
                    <a:p>
                      <a:pPr marL="0" algn="ctr" defTabSz="914400" rtl="0" eaLnBrk="1" latinLnBrk="0" hangingPunct="1">
                        <a:spcAft>
                          <a:spcPts val="0"/>
                        </a:spcAft>
                      </a:pPr>
                      <a:r>
                        <a:rPr lang="en-CA" sz="1600" kern="1200" dirty="0">
                          <a:solidFill>
                            <a:schemeClr val="dk1"/>
                          </a:solidFill>
                          <a:effectLst/>
                          <a:latin typeface="Avenir LT Std 45 Book" panose="020B0502020203020204" pitchFamily="34" charset="0"/>
                          <a:ea typeface="+mn-ea"/>
                          <a:cs typeface="+mn-cs"/>
                        </a:rPr>
                        <a:t>42%</a:t>
                      </a: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57690988"/>
                  </a:ext>
                </a:extLst>
              </a:tr>
            </a:tbl>
          </a:graphicData>
        </a:graphic>
      </p:graphicFrame>
      <p:sp>
        <p:nvSpPr>
          <p:cNvPr id="8" name="Rectangle 3">
            <a:extLst>
              <a:ext uri="{FF2B5EF4-FFF2-40B4-BE49-F238E27FC236}">
                <a16:creationId xmlns:a16="http://schemas.microsoft.com/office/drawing/2014/main" id="{E5BBA61F-71C3-480F-9303-AFDFEC43924B}"/>
              </a:ext>
            </a:extLst>
          </p:cNvPr>
          <p:cNvSpPr txBox="1">
            <a:spLocks noChangeArrowheads="1"/>
          </p:cNvSpPr>
          <p:nvPr/>
        </p:nvSpPr>
        <p:spPr>
          <a:xfrm>
            <a:off x="409654" y="1066800"/>
            <a:ext cx="4924346" cy="65207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CA" sz="1800" dirty="0">
                <a:latin typeface="Avenir LT Std 45 Book" panose="020B0502020203020204" pitchFamily="34" charset="0"/>
              </a:rPr>
              <a:t>Rogers changed its FCF Definition in 2019</a:t>
            </a:r>
          </a:p>
          <a:p>
            <a:r>
              <a:rPr lang="en-US" altLang="en-US" sz="1800" dirty="0">
                <a:latin typeface="Avenir LT Std 45 Book" panose="020B0502020203020204" pitchFamily="34" charset="0"/>
              </a:rPr>
              <a:t>What is the “Actual” cash generated?</a:t>
            </a:r>
          </a:p>
        </p:txBody>
      </p:sp>
      <p:sp>
        <p:nvSpPr>
          <p:cNvPr id="7" name="Rectangle 3">
            <a:extLst>
              <a:ext uri="{FF2B5EF4-FFF2-40B4-BE49-F238E27FC236}">
                <a16:creationId xmlns:a16="http://schemas.microsoft.com/office/drawing/2014/main" id="{A832E0D1-E80A-45A8-9F4C-E20D8ABC238E}"/>
              </a:ext>
            </a:extLst>
          </p:cNvPr>
          <p:cNvSpPr txBox="1">
            <a:spLocks noChangeArrowheads="1"/>
          </p:cNvSpPr>
          <p:nvPr/>
        </p:nvSpPr>
        <p:spPr>
          <a:xfrm>
            <a:off x="5448365" y="1865653"/>
            <a:ext cx="3467035" cy="378721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CA" sz="1800" dirty="0">
                <a:latin typeface="Avenir LT Std 45 Book" panose="020B0502020203020204" pitchFamily="34" charset="0"/>
              </a:rPr>
              <a:t>WAIT WHAT ABOUT</a:t>
            </a:r>
          </a:p>
          <a:p>
            <a:r>
              <a:rPr lang="en-US" altLang="en-US" sz="1800" dirty="0">
                <a:latin typeface="Avenir LT Std 45 Book" panose="020B0502020203020204" pitchFamily="34" charset="0"/>
              </a:rPr>
              <a:t>Working capital?</a:t>
            </a:r>
          </a:p>
          <a:p>
            <a:r>
              <a:rPr lang="en-US" altLang="en-US" sz="1800" dirty="0">
                <a:latin typeface="Avenir LT Std 45 Book" panose="020B0502020203020204" pitchFamily="34" charset="0"/>
              </a:rPr>
              <a:t>Proceeds of Capex dispositions</a:t>
            </a:r>
          </a:p>
          <a:p>
            <a:r>
              <a:rPr lang="en-US" altLang="en-US" sz="1800" dirty="0">
                <a:latin typeface="Avenir LT Std 45 Book" panose="020B0502020203020204" pitchFamily="34" charset="0"/>
              </a:rPr>
              <a:t>Dividends from investments</a:t>
            </a:r>
          </a:p>
          <a:p>
            <a:r>
              <a:rPr lang="en-US" altLang="en-US" sz="1800" dirty="0">
                <a:latin typeface="Avenir LT Std 45 Book" panose="020B0502020203020204" pitchFamily="34" charset="0"/>
              </a:rPr>
              <a:t>Restructuring costs</a:t>
            </a:r>
          </a:p>
          <a:p>
            <a:r>
              <a:rPr lang="en-US" altLang="en-US" sz="1800" dirty="0">
                <a:latin typeface="Avenir LT Std 45 Book" panose="020B0502020203020204" pitchFamily="34" charset="0"/>
              </a:rPr>
              <a:t>Contract asset changes</a:t>
            </a:r>
          </a:p>
        </p:txBody>
      </p:sp>
    </p:spTree>
    <p:extLst>
      <p:ext uri="{BB962C8B-B14F-4D97-AF65-F5344CB8AC3E}">
        <p14:creationId xmlns:p14="http://schemas.microsoft.com/office/powerpoint/2010/main" val="2279973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BBD224BE-0FBA-4695-94D2-EEFC01528BB8}"/>
              </a:ext>
            </a:extLst>
          </p:cNvPr>
          <p:cNvSpPr>
            <a:spLocks noGrp="1"/>
          </p:cNvSpPr>
          <p:nvPr>
            <p:ph type="sldNum" sz="quarter" idx="12"/>
          </p:nvPr>
        </p:nvSpPr>
        <p:spPr>
          <a:xfrm>
            <a:off x="6553200" y="6309320"/>
            <a:ext cx="2133600" cy="365125"/>
          </a:xfrm>
        </p:spPr>
        <p:txBody>
          <a:bodyPr/>
          <a:lstStyle/>
          <a:p>
            <a:fld id="{4921045B-2399-48EF-9B5B-688BEF185654}" type="slidenum">
              <a:rPr lang="en-CA" sz="1100" smtClean="0">
                <a:latin typeface="Avenir LT Std 45 Book" panose="020B0502020203020204" pitchFamily="34" charset="0"/>
              </a:rPr>
              <a:t>9</a:t>
            </a:fld>
            <a:endParaRPr lang="en-CA" sz="1100" dirty="0">
              <a:latin typeface="Avenir LT Std 45 Book" panose="020B0502020203020204" pitchFamily="34" charset="0"/>
            </a:endParaRPr>
          </a:p>
        </p:txBody>
      </p:sp>
      <p:sp>
        <p:nvSpPr>
          <p:cNvPr id="5" name="Rectangle 3"/>
          <p:cNvSpPr txBox="1">
            <a:spLocks noChangeArrowheads="1"/>
          </p:cNvSpPr>
          <p:nvPr/>
        </p:nvSpPr>
        <p:spPr>
          <a:xfrm>
            <a:off x="304800" y="76200"/>
            <a:ext cx="7632700" cy="838200"/>
          </a:xfrm>
          <a:prstGeom prst="rect">
            <a:avLst/>
          </a:prstGeom>
        </p:spPr>
        <p:txBody>
          <a:bodyPr vert="horz" lIns="91440" tIns="45720" rIns="91440" bIns="45720" rtlCol="0" anchor="ct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defRPr/>
            </a:pPr>
            <a:r>
              <a:rPr kumimoji="1" lang="en-US" altLang="en-US" sz="3000" b="1" dirty="0">
                <a:solidFill>
                  <a:srgbClr val="460023"/>
                </a:solidFill>
                <a:latin typeface="Avenir LT Std 45 Book" panose="020B0502020203020204" pitchFamily="34" charset="0"/>
              </a:rPr>
              <a:t>Recommendation: Clear Labeling</a:t>
            </a:r>
            <a:endParaRPr kumimoji="1" lang="en-US" altLang="en-US" sz="1800" dirty="0">
              <a:solidFill>
                <a:srgbClr val="460023"/>
              </a:solidFill>
            </a:endParaRPr>
          </a:p>
        </p:txBody>
      </p:sp>
      <p:sp>
        <p:nvSpPr>
          <p:cNvPr id="3" name="TextBox 2">
            <a:extLst>
              <a:ext uri="{FF2B5EF4-FFF2-40B4-BE49-F238E27FC236}">
                <a16:creationId xmlns:a16="http://schemas.microsoft.com/office/drawing/2014/main" id="{9DE4E334-FDEB-4EC1-ABFA-ECB811A3D1DE}"/>
              </a:ext>
            </a:extLst>
          </p:cNvPr>
          <p:cNvSpPr txBox="1"/>
          <p:nvPr/>
        </p:nvSpPr>
        <p:spPr>
          <a:xfrm>
            <a:off x="1600200" y="2895600"/>
            <a:ext cx="2362200" cy="707886"/>
          </a:xfrm>
          <a:prstGeom prst="rect">
            <a:avLst/>
          </a:prstGeom>
          <a:noFill/>
        </p:spPr>
        <p:txBody>
          <a:bodyPr wrap="square" rtlCol="0">
            <a:spAutoFit/>
          </a:bodyPr>
          <a:lstStyle/>
          <a:p>
            <a:pPr algn="ctr"/>
            <a:r>
              <a:rPr lang="en-CA" sz="4000" dirty="0">
                <a:latin typeface="Avenir LT Std 45 Book" panose="020B0502020203020204" pitchFamily="34" charset="0"/>
              </a:rPr>
              <a:t>AUDITED</a:t>
            </a:r>
          </a:p>
        </p:txBody>
      </p:sp>
      <p:sp>
        <p:nvSpPr>
          <p:cNvPr id="7" name="TextBox 6">
            <a:extLst>
              <a:ext uri="{FF2B5EF4-FFF2-40B4-BE49-F238E27FC236}">
                <a16:creationId xmlns:a16="http://schemas.microsoft.com/office/drawing/2014/main" id="{872A04D6-E636-45B6-AEB1-716A202B2613}"/>
              </a:ext>
            </a:extLst>
          </p:cNvPr>
          <p:cNvSpPr txBox="1"/>
          <p:nvPr/>
        </p:nvSpPr>
        <p:spPr>
          <a:xfrm>
            <a:off x="5029200" y="2949714"/>
            <a:ext cx="3352800" cy="707886"/>
          </a:xfrm>
          <a:prstGeom prst="rect">
            <a:avLst/>
          </a:prstGeom>
          <a:noFill/>
        </p:spPr>
        <p:txBody>
          <a:bodyPr wrap="square" rtlCol="0">
            <a:spAutoFit/>
          </a:bodyPr>
          <a:lstStyle/>
          <a:p>
            <a:pPr algn="ctr"/>
            <a:r>
              <a:rPr lang="en-CA" sz="4000" dirty="0">
                <a:latin typeface="Avenir LT Std 45 Book" panose="020B0502020203020204" pitchFamily="34" charset="0"/>
              </a:rPr>
              <a:t>UNAUDITED</a:t>
            </a:r>
          </a:p>
        </p:txBody>
      </p:sp>
      <p:sp>
        <p:nvSpPr>
          <p:cNvPr id="4" name="Rectangle 3">
            <a:extLst>
              <a:ext uri="{FF2B5EF4-FFF2-40B4-BE49-F238E27FC236}">
                <a16:creationId xmlns:a16="http://schemas.microsoft.com/office/drawing/2014/main" id="{903648C2-CDEB-4D60-99B8-EF2732574C44}"/>
              </a:ext>
            </a:extLst>
          </p:cNvPr>
          <p:cNvSpPr/>
          <p:nvPr/>
        </p:nvSpPr>
        <p:spPr>
          <a:xfrm>
            <a:off x="1295400" y="2743200"/>
            <a:ext cx="2895600" cy="1066800"/>
          </a:xfrm>
          <a:prstGeom prst="rect">
            <a:avLst/>
          </a:prstGeom>
          <a:noFill/>
          <a:ln>
            <a:solidFill>
              <a:srgbClr val="46002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Rectangle 7">
            <a:extLst>
              <a:ext uri="{FF2B5EF4-FFF2-40B4-BE49-F238E27FC236}">
                <a16:creationId xmlns:a16="http://schemas.microsoft.com/office/drawing/2014/main" id="{FECDE840-48E3-438A-A803-E961314D240C}"/>
              </a:ext>
            </a:extLst>
          </p:cNvPr>
          <p:cNvSpPr/>
          <p:nvPr/>
        </p:nvSpPr>
        <p:spPr>
          <a:xfrm>
            <a:off x="5181600" y="2743200"/>
            <a:ext cx="2971800" cy="1066800"/>
          </a:xfrm>
          <a:prstGeom prst="rect">
            <a:avLst/>
          </a:prstGeom>
          <a:noFill/>
          <a:ln>
            <a:solidFill>
              <a:srgbClr val="46002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Flowchart: Connector 8">
            <a:extLst>
              <a:ext uri="{FF2B5EF4-FFF2-40B4-BE49-F238E27FC236}">
                <a16:creationId xmlns:a16="http://schemas.microsoft.com/office/drawing/2014/main" id="{DA1CF8F7-34D3-4C8F-AD50-261B2DCD0914}"/>
              </a:ext>
            </a:extLst>
          </p:cNvPr>
          <p:cNvSpPr/>
          <p:nvPr/>
        </p:nvSpPr>
        <p:spPr>
          <a:xfrm>
            <a:off x="838200" y="1676400"/>
            <a:ext cx="4038600" cy="3200400"/>
          </a:xfrm>
          <a:prstGeom prst="flowChartConnector">
            <a:avLst/>
          </a:prstGeom>
          <a:noFill/>
          <a:ln>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Flowchart: Connector 9">
            <a:extLst>
              <a:ext uri="{FF2B5EF4-FFF2-40B4-BE49-F238E27FC236}">
                <a16:creationId xmlns:a16="http://schemas.microsoft.com/office/drawing/2014/main" id="{C954127B-A44F-4D56-ACDD-0FED27D0069C}"/>
              </a:ext>
            </a:extLst>
          </p:cNvPr>
          <p:cNvSpPr/>
          <p:nvPr/>
        </p:nvSpPr>
        <p:spPr>
          <a:xfrm>
            <a:off x="4419600" y="1676400"/>
            <a:ext cx="4038600" cy="3200400"/>
          </a:xfrm>
          <a:prstGeom prst="flowChartConnector">
            <a:avLst/>
          </a:prstGeom>
          <a:noFill/>
          <a:ln>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115197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4" grpId="0" animBg="1"/>
      <p:bldP spid="8" grpId="0" animBg="1"/>
      <p:bldP spid="9" grpId="0" animBg="1"/>
      <p:bldP spid="10" grpId="0" animBg="1"/>
    </p:bldLst>
  </p:timing>
</p:sld>
</file>

<file path=ppt/theme/theme1.xml><?xml version="1.0" encoding="utf-8"?>
<a:theme xmlns:a="http://schemas.openxmlformats.org/drawingml/2006/main" name="Canadian Banks - Chicago (June 2016) - V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12479</TotalTime>
  <Words>733</Words>
  <Application>Microsoft Office PowerPoint</Application>
  <PresentationFormat>On-screen Show (4:3)</PresentationFormat>
  <Paragraphs>142</Paragraphs>
  <Slides>12</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AvantGarde</vt:lpstr>
      <vt:lpstr>Avenir LT Std 45 Book</vt:lpstr>
      <vt:lpstr>Calibri</vt:lpstr>
      <vt:lpstr>Times New Roman</vt:lpstr>
      <vt:lpstr>Canadian Banks - Chicago (June 2016) - V1</vt:lpstr>
      <vt:lpstr>PowerPoint Presentation</vt:lpstr>
      <vt:lpstr>PowerPoint Presentation</vt:lpstr>
      <vt:lpstr>Differentiated: The Forensic-Based Approach</vt:lpstr>
      <vt:lpstr>The Reporting Spectrum</vt:lpstr>
      <vt:lpstr>PowerPoint Presentation</vt:lpstr>
      <vt:lpstr>PowerPoint Presentation</vt:lpstr>
      <vt:lpstr>PowerPoint Presentation</vt:lpstr>
      <vt:lpstr>PowerPoint Presentation</vt:lpstr>
      <vt:lpstr>PowerPoint Presentation</vt:lpstr>
      <vt:lpstr>Recommendation: Audit Compliance with Non-GAAP:SN52-306</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Sherry Ye</dc:creator>
  <cp:lastModifiedBy>Leonard Brooks</cp:lastModifiedBy>
  <cp:revision>690</cp:revision>
  <cp:lastPrinted>2019-01-22T19:56:33Z</cp:lastPrinted>
  <dcterms:created xsi:type="dcterms:W3CDTF">2006-08-16T00:00:00Z</dcterms:created>
  <dcterms:modified xsi:type="dcterms:W3CDTF">2019-09-13T12:06:39Z</dcterms:modified>
</cp:coreProperties>
</file>