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1707" r:id="rId5"/>
    <p:sldId id="2548" r:id="rId6"/>
    <p:sldId id="1716" r:id="rId7"/>
    <p:sldId id="2543" r:id="rId8"/>
    <p:sldId id="1734" r:id="rId9"/>
    <p:sldId id="2552" r:id="rId10"/>
    <p:sldId id="1735" r:id="rId11"/>
    <p:sldId id="1736" r:id="rId12"/>
    <p:sldId id="2550" r:id="rId13"/>
    <p:sldId id="1738" r:id="rId14"/>
    <p:sldId id="1739" r:id="rId15"/>
    <p:sldId id="2551" r:id="rId16"/>
    <p:sldId id="1744" r:id="rId17"/>
    <p:sldId id="1745" r:id="rId18"/>
    <p:sldId id="2553" r:id="rId19"/>
    <p:sldId id="2554" r:id="rId20"/>
    <p:sldId id="1742" r:id="rId21"/>
    <p:sldId id="1741" r:id="rId22"/>
    <p:sldId id="1770" r:id="rId23"/>
    <p:sldId id="254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71A2AA-0F86-482C-A78B-42C1078131DD}" v="452" dt="2019-09-13T02:12:25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57842" autoAdjust="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31EC63-47AF-4EDF-A9EF-5E200C780575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A93646-1B48-4AE8-826D-683D7F2DF900}">
      <dgm:prSet phldrT="[Text]"/>
      <dgm:spPr/>
      <dgm:t>
        <a:bodyPr/>
        <a:lstStyle/>
        <a:p>
          <a:r>
            <a:rPr lang="en-US" dirty="0"/>
            <a:t>Data collection, quality and grading</a:t>
          </a:r>
        </a:p>
      </dgm:t>
    </dgm:pt>
    <dgm:pt modelId="{5E23EE50-71DA-43A3-AB53-ABECE82E3518}" type="parTrans" cxnId="{B60B1AB8-71D8-4B7D-920F-4502FEABCF2A}">
      <dgm:prSet/>
      <dgm:spPr/>
      <dgm:t>
        <a:bodyPr/>
        <a:lstStyle/>
        <a:p>
          <a:endParaRPr lang="en-US"/>
        </a:p>
      </dgm:t>
    </dgm:pt>
    <dgm:pt modelId="{5DEA38CB-7BAB-4FE3-ADC0-13B89C1FE9E9}" type="sibTrans" cxnId="{B60B1AB8-71D8-4B7D-920F-4502FEABCF2A}">
      <dgm:prSet/>
      <dgm:spPr/>
      <dgm:t>
        <a:bodyPr/>
        <a:lstStyle/>
        <a:p>
          <a:endParaRPr lang="en-US"/>
        </a:p>
      </dgm:t>
    </dgm:pt>
    <dgm:pt modelId="{A9928282-93ED-457A-93F9-6750CD59AB72}">
      <dgm:prSet phldrT="[Text]"/>
      <dgm:spPr/>
      <dgm:t>
        <a:bodyPr/>
        <a:lstStyle/>
        <a:p>
          <a:r>
            <a:rPr lang="en-US" dirty="0"/>
            <a:t>Data access, sharing and exchange</a:t>
          </a:r>
        </a:p>
      </dgm:t>
    </dgm:pt>
    <dgm:pt modelId="{83C2AF63-B360-4252-97BD-9B40B9F926BB}" type="parTrans" cxnId="{19067B5E-6836-4853-BE1F-EB0C665F4ABF}">
      <dgm:prSet/>
      <dgm:spPr/>
      <dgm:t>
        <a:bodyPr/>
        <a:lstStyle/>
        <a:p>
          <a:endParaRPr lang="en-US"/>
        </a:p>
      </dgm:t>
    </dgm:pt>
    <dgm:pt modelId="{BD139F28-5158-4686-B1E7-3EB57A1E19D6}" type="sibTrans" cxnId="{19067B5E-6836-4853-BE1F-EB0C665F4ABF}">
      <dgm:prSet/>
      <dgm:spPr/>
      <dgm:t>
        <a:bodyPr/>
        <a:lstStyle/>
        <a:p>
          <a:endParaRPr lang="en-US"/>
        </a:p>
      </dgm:t>
    </dgm:pt>
    <dgm:pt modelId="{C519F13F-6D70-4838-9EA6-59483B6B7157}">
      <dgm:prSet phldrT="[Text]"/>
      <dgm:spPr/>
      <dgm:t>
        <a:bodyPr/>
        <a:lstStyle/>
        <a:p>
          <a:r>
            <a:rPr lang="en-US" dirty="0"/>
            <a:t>Data analytics and decision-making</a:t>
          </a:r>
        </a:p>
      </dgm:t>
    </dgm:pt>
    <dgm:pt modelId="{82E8821E-21E1-4989-A964-2950F008CCD5}" type="parTrans" cxnId="{DF6075BE-5B11-4477-A811-C8E4A7C500AB}">
      <dgm:prSet/>
      <dgm:spPr/>
      <dgm:t>
        <a:bodyPr/>
        <a:lstStyle/>
        <a:p>
          <a:endParaRPr lang="en-US"/>
        </a:p>
      </dgm:t>
    </dgm:pt>
    <dgm:pt modelId="{CA29ECE3-7E31-4621-8890-26C0687C8B4A}" type="sibTrans" cxnId="{DF6075BE-5B11-4477-A811-C8E4A7C500AB}">
      <dgm:prSet/>
      <dgm:spPr/>
      <dgm:t>
        <a:bodyPr/>
        <a:lstStyle/>
        <a:p>
          <a:endParaRPr lang="en-US"/>
        </a:p>
      </dgm:t>
    </dgm:pt>
    <dgm:pt modelId="{4AF8D49F-C34C-4134-8E25-4A994AFA029A}" type="pres">
      <dgm:prSet presAssocID="{3E31EC63-47AF-4EDF-A9EF-5E200C780575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FD83C8F-7348-4345-B5F0-002E87401CA7}" type="pres">
      <dgm:prSet presAssocID="{C519F13F-6D70-4838-9EA6-59483B6B7157}" presName="Accent3" presStyleCnt="0"/>
      <dgm:spPr/>
    </dgm:pt>
    <dgm:pt modelId="{919A950B-29FE-4C47-A5A0-5E958E411D32}" type="pres">
      <dgm:prSet presAssocID="{C519F13F-6D70-4838-9EA6-59483B6B7157}" presName="Accent" presStyleLbl="node1" presStyleIdx="0" presStyleCnt="3"/>
      <dgm:spPr/>
    </dgm:pt>
    <dgm:pt modelId="{EB1D8BAD-3506-47A9-A354-DD40B5174A4F}" type="pres">
      <dgm:prSet presAssocID="{C519F13F-6D70-4838-9EA6-59483B6B7157}" presName="ParentBackground3" presStyleCnt="0"/>
      <dgm:spPr/>
    </dgm:pt>
    <dgm:pt modelId="{FF5CDF2D-C050-492C-A805-E89B594CA908}" type="pres">
      <dgm:prSet presAssocID="{C519F13F-6D70-4838-9EA6-59483B6B7157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14D61102-9EC8-478A-AB0F-30B649AA0703}" type="pres">
      <dgm:prSet presAssocID="{C519F13F-6D70-4838-9EA6-59483B6B715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79B3F-0B87-418C-A92F-57DE32B2E2F9}" type="pres">
      <dgm:prSet presAssocID="{A9928282-93ED-457A-93F9-6750CD59AB72}" presName="Accent2" presStyleCnt="0"/>
      <dgm:spPr/>
    </dgm:pt>
    <dgm:pt modelId="{18720EA5-8A5E-4C43-8C76-2C0E4EA74321}" type="pres">
      <dgm:prSet presAssocID="{A9928282-93ED-457A-93F9-6750CD59AB72}" presName="Accent" presStyleLbl="node1" presStyleIdx="1" presStyleCnt="3"/>
      <dgm:spPr/>
    </dgm:pt>
    <dgm:pt modelId="{6B1F74C0-7889-4EB5-9586-689377A00B0E}" type="pres">
      <dgm:prSet presAssocID="{A9928282-93ED-457A-93F9-6750CD59AB72}" presName="ParentBackground2" presStyleCnt="0"/>
      <dgm:spPr/>
    </dgm:pt>
    <dgm:pt modelId="{DD2AB456-3ED0-46AB-847F-FE459DE5DC58}" type="pres">
      <dgm:prSet presAssocID="{A9928282-93ED-457A-93F9-6750CD59AB72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A80951D3-655F-4FD9-8CDE-E8F16ECB1256}" type="pres">
      <dgm:prSet presAssocID="{A9928282-93ED-457A-93F9-6750CD59AB7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12BFD-A1A6-4B38-8984-865255C9A8E9}" type="pres">
      <dgm:prSet presAssocID="{69A93646-1B48-4AE8-826D-683D7F2DF900}" presName="Accent1" presStyleCnt="0"/>
      <dgm:spPr/>
    </dgm:pt>
    <dgm:pt modelId="{D601CCDD-15D5-42B9-819F-9EA6A6C77E83}" type="pres">
      <dgm:prSet presAssocID="{69A93646-1B48-4AE8-826D-683D7F2DF900}" presName="Accent" presStyleLbl="node1" presStyleIdx="2" presStyleCnt="3"/>
      <dgm:spPr/>
    </dgm:pt>
    <dgm:pt modelId="{D176A915-20E8-444F-AAC9-85DDD657A485}" type="pres">
      <dgm:prSet presAssocID="{69A93646-1B48-4AE8-826D-683D7F2DF900}" presName="ParentBackground1" presStyleCnt="0"/>
      <dgm:spPr/>
    </dgm:pt>
    <dgm:pt modelId="{02234DC1-94E6-40D6-9E23-DDACB328C095}" type="pres">
      <dgm:prSet presAssocID="{69A93646-1B48-4AE8-826D-683D7F2DF900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DE0BB95C-8A47-4AE7-B678-68ACFF797A6B}" type="pres">
      <dgm:prSet presAssocID="{69A93646-1B48-4AE8-826D-683D7F2DF90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497C18-F166-4B71-832C-5239ECD062A2}" type="presOf" srcId="{3E31EC63-47AF-4EDF-A9EF-5E200C780575}" destId="{4AF8D49F-C34C-4134-8E25-4A994AFA029A}" srcOrd="0" destOrd="0" presId="urn:microsoft.com/office/officeart/2011/layout/CircleProcess"/>
    <dgm:cxn modelId="{392CBCE5-8566-4E22-AF3B-024B677680F6}" type="presOf" srcId="{69A93646-1B48-4AE8-826D-683D7F2DF900}" destId="{02234DC1-94E6-40D6-9E23-DDACB328C095}" srcOrd="0" destOrd="0" presId="urn:microsoft.com/office/officeart/2011/layout/CircleProcess"/>
    <dgm:cxn modelId="{9FD3264D-9631-4659-8492-463CAA0CFF26}" type="presOf" srcId="{A9928282-93ED-457A-93F9-6750CD59AB72}" destId="{DD2AB456-3ED0-46AB-847F-FE459DE5DC58}" srcOrd="0" destOrd="0" presId="urn:microsoft.com/office/officeart/2011/layout/CircleProcess"/>
    <dgm:cxn modelId="{B60B1AB8-71D8-4B7D-920F-4502FEABCF2A}" srcId="{3E31EC63-47AF-4EDF-A9EF-5E200C780575}" destId="{69A93646-1B48-4AE8-826D-683D7F2DF900}" srcOrd="0" destOrd="0" parTransId="{5E23EE50-71DA-43A3-AB53-ABECE82E3518}" sibTransId="{5DEA38CB-7BAB-4FE3-ADC0-13B89C1FE9E9}"/>
    <dgm:cxn modelId="{19067B5E-6836-4853-BE1F-EB0C665F4ABF}" srcId="{3E31EC63-47AF-4EDF-A9EF-5E200C780575}" destId="{A9928282-93ED-457A-93F9-6750CD59AB72}" srcOrd="1" destOrd="0" parTransId="{83C2AF63-B360-4252-97BD-9B40B9F926BB}" sibTransId="{BD139F28-5158-4686-B1E7-3EB57A1E19D6}"/>
    <dgm:cxn modelId="{AF18961D-BE32-4A8D-802E-74875E815390}" type="presOf" srcId="{A9928282-93ED-457A-93F9-6750CD59AB72}" destId="{A80951D3-655F-4FD9-8CDE-E8F16ECB1256}" srcOrd="1" destOrd="0" presId="urn:microsoft.com/office/officeart/2011/layout/CircleProcess"/>
    <dgm:cxn modelId="{DF6075BE-5B11-4477-A811-C8E4A7C500AB}" srcId="{3E31EC63-47AF-4EDF-A9EF-5E200C780575}" destId="{C519F13F-6D70-4838-9EA6-59483B6B7157}" srcOrd="2" destOrd="0" parTransId="{82E8821E-21E1-4989-A964-2950F008CCD5}" sibTransId="{CA29ECE3-7E31-4621-8890-26C0687C8B4A}"/>
    <dgm:cxn modelId="{9534F482-DB49-46C6-8EFA-A4F1C26D70FC}" type="presOf" srcId="{C519F13F-6D70-4838-9EA6-59483B6B7157}" destId="{14D61102-9EC8-478A-AB0F-30B649AA0703}" srcOrd="1" destOrd="0" presId="urn:microsoft.com/office/officeart/2011/layout/CircleProcess"/>
    <dgm:cxn modelId="{FD6E19FF-2580-480E-8CD9-B2CAC0D97445}" type="presOf" srcId="{C519F13F-6D70-4838-9EA6-59483B6B7157}" destId="{FF5CDF2D-C050-492C-A805-E89B594CA908}" srcOrd="0" destOrd="0" presId="urn:microsoft.com/office/officeart/2011/layout/CircleProcess"/>
    <dgm:cxn modelId="{FF1A2723-468B-41C8-87F9-E0F60B5E244C}" type="presOf" srcId="{69A93646-1B48-4AE8-826D-683D7F2DF900}" destId="{DE0BB95C-8A47-4AE7-B678-68ACFF797A6B}" srcOrd="1" destOrd="0" presId="urn:microsoft.com/office/officeart/2011/layout/CircleProcess"/>
    <dgm:cxn modelId="{E51FC618-D646-4E59-9E18-4B3A36007DEA}" type="presParOf" srcId="{4AF8D49F-C34C-4134-8E25-4A994AFA029A}" destId="{2FD83C8F-7348-4345-B5F0-002E87401CA7}" srcOrd="0" destOrd="0" presId="urn:microsoft.com/office/officeart/2011/layout/CircleProcess"/>
    <dgm:cxn modelId="{577D59F2-65CC-4AF7-8653-F2FE14144D2E}" type="presParOf" srcId="{2FD83C8F-7348-4345-B5F0-002E87401CA7}" destId="{919A950B-29FE-4C47-A5A0-5E958E411D32}" srcOrd="0" destOrd="0" presId="urn:microsoft.com/office/officeart/2011/layout/CircleProcess"/>
    <dgm:cxn modelId="{9D735847-2795-4D1A-B36B-86F58FE7013A}" type="presParOf" srcId="{4AF8D49F-C34C-4134-8E25-4A994AFA029A}" destId="{EB1D8BAD-3506-47A9-A354-DD40B5174A4F}" srcOrd="1" destOrd="0" presId="urn:microsoft.com/office/officeart/2011/layout/CircleProcess"/>
    <dgm:cxn modelId="{E55C384A-1ECE-4E0C-8B85-A309EA0663EB}" type="presParOf" srcId="{EB1D8BAD-3506-47A9-A354-DD40B5174A4F}" destId="{FF5CDF2D-C050-492C-A805-E89B594CA908}" srcOrd="0" destOrd="0" presId="urn:microsoft.com/office/officeart/2011/layout/CircleProcess"/>
    <dgm:cxn modelId="{FD7D8A76-748C-4B0B-A115-5356F21C256A}" type="presParOf" srcId="{4AF8D49F-C34C-4134-8E25-4A994AFA029A}" destId="{14D61102-9EC8-478A-AB0F-30B649AA0703}" srcOrd="2" destOrd="0" presId="urn:microsoft.com/office/officeart/2011/layout/CircleProcess"/>
    <dgm:cxn modelId="{4922C1FF-0004-481F-949A-25D7512E3BB9}" type="presParOf" srcId="{4AF8D49F-C34C-4134-8E25-4A994AFA029A}" destId="{9D479B3F-0B87-418C-A92F-57DE32B2E2F9}" srcOrd="3" destOrd="0" presId="urn:microsoft.com/office/officeart/2011/layout/CircleProcess"/>
    <dgm:cxn modelId="{A2874E12-D6D2-41AE-804D-1DB3C1247E9A}" type="presParOf" srcId="{9D479B3F-0B87-418C-A92F-57DE32B2E2F9}" destId="{18720EA5-8A5E-4C43-8C76-2C0E4EA74321}" srcOrd="0" destOrd="0" presId="urn:microsoft.com/office/officeart/2011/layout/CircleProcess"/>
    <dgm:cxn modelId="{C2998717-8DF1-41A4-8EAE-8D2874D342E0}" type="presParOf" srcId="{4AF8D49F-C34C-4134-8E25-4A994AFA029A}" destId="{6B1F74C0-7889-4EB5-9586-689377A00B0E}" srcOrd="4" destOrd="0" presId="urn:microsoft.com/office/officeart/2011/layout/CircleProcess"/>
    <dgm:cxn modelId="{0CB3450F-148E-4141-9200-E39D1590AAA8}" type="presParOf" srcId="{6B1F74C0-7889-4EB5-9586-689377A00B0E}" destId="{DD2AB456-3ED0-46AB-847F-FE459DE5DC58}" srcOrd="0" destOrd="0" presId="urn:microsoft.com/office/officeart/2011/layout/CircleProcess"/>
    <dgm:cxn modelId="{4DD6F6A9-8EFE-40A4-BD1D-F8D42907AB89}" type="presParOf" srcId="{4AF8D49F-C34C-4134-8E25-4A994AFA029A}" destId="{A80951D3-655F-4FD9-8CDE-E8F16ECB1256}" srcOrd="5" destOrd="0" presId="urn:microsoft.com/office/officeart/2011/layout/CircleProcess"/>
    <dgm:cxn modelId="{1B3D3C4E-27D0-4703-B918-8A98EE8EBB05}" type="presParOf" srcId="{4AF8D49F-C34C-4134-8E25-4A994AFA029A}" destId="{A7612BFD-A1A6-4B38-8984-865255C9A8E9}" srcOrd="6" destOrd="0" presId="urn:microsoft.com/office/officeart/2011/layout/CircleProcess"/>
    <dgm:cxn modelId="{AEA6E82C-A3E6-4BF0-955F-3D6D2FE916E2}" type="presParOf" srcId="{A7612BFD-A1A6-4B38-8984-865255C9A8E9}" destId="{D601CCDD-15D5-42B9-819F-9EA6A6C77E83}" srcOrd="0" destOrd="0" presId="urn:microsoft.com/office/officeart/2011/layout/CircleProcess"/>
    <dgm:cxn modelId="{39C8E2C3-3E2F-4E2F-83B9-D24C57AB763B}" type="presParOf" srcId="{4AF8D49F-C34C-4134-8E25-4A994AFA029A}" destId="{D176A915-20E8-444F-AAC9-85DDD657A485}" srcOrd="7" destOrd="0" presId="urn:microsoft.com/office/officeart/2011/layout/CircleProcess"/>
    <dgm:cxn modelId="{0FB39D73-2665-4985-9867-5A40254BAFFB}" type="presParOf" srcId="{D176A915-20E8-444F-AAC9-85DDD657A485}" destId="{02234DC1-94E6-40D6-9E23-DDACB328C095}" srcOrd="0" destOrd="0" presId="urn:microsoft.com/office/officeart/2011/layout/CircleProcess"/>
    <dgm:cxn modelId="{7D6ED3D3-B31D-4F22-94B3-075C312A1EAD}" type="presParOf" srcId="{4AF8D49F-C34C-4134-8E25-4A994AFA029A}" destId="{DE0BB95C-8A47-4AE7-B678-68ACFF797A6B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C9F519-5AD0-49CF-8556-1C922392273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C2EBC4B-1B57-4434-8384-E726791B1541}">
      <dgm:prSet phldrT="[Text]"/>
      <dgm:spPr/>
      <dgm:t>
        <a:bodyPr/>
        <a:lstStyle/>
        <a:p>
          <a:r>
            <a:rPr lang="en-US" dirty="0"/>
            <a:t>Enabler of Value</a:t>
          </a:r>
        </a:p>
      </dgm:t>
    </dgm:pt>
    <dgm:pt modelId="{4C573177-4729-4EA9-AE1F-7DDD50DFF6E4}" type="parTrans" cxnId="{526A46DD-E1EE-4BAF-9294-3203D0522D52}">
      <dgm:prSet/>
      <dgm:spPr/>
      <dgm:t>
        <a:bodyPr/>
        <a:lstStyle/>
        <a:p>
          <a:endParaRPr lang="en-US"/>
        </a:p>
      </dgm:t>
    </dgm:pt>
    <dgm:pt modelId="{AD99B02D-647E-47CD-8EC9-F85C31A38F1B}" type="sibTrans" cxnId="{526A46DD-E1EE-4BAF-9294-3203D0522D52}">
      <dgm:prSet/>
      <dgm:spPr/>
      <dgm:t>
        <a:bodyPr/>
        <a:lstStyle/>
        <a:p>
          <a:endParaRPr lang="en-US"/>
        </a:p>
      </dgm:t>
    </dgm:pt>
    <dgm:pt modelId="{9993B103-A261-4DF9-883E-F6D64EFB607D}">
      <dgm:prSet phldrT="[Text]"/>
      <dgm:spPr/>
      <dgm:t>
        <a:bodyPr/>
        <a:lstStyle/>
        <a:p>
          <a:r>
            <a:rPr lang="en-US" dirty="0"/>
            <a:t>Preserver of Value</a:t>
          </a:r>
        </a:p>
      </dgm:t>
    </dgm:pt>
    <dgm:pt modelId="{C927204E-4ABA-43B4-99B2-C9F68CA2B587}" type="parTrans" cxnId="{74BFB5F9-6F92-4C23-A110-D9889C111796}">
      <dgm:prSet/>
      <dgm:spPr/>
      <dgm:t>
        <a:bodyPr/>
        <a:lstStyle/>
        <a:p>
          <a:endParaRPr lang="en-US"/>
        </a:p>
      </dgm:t>
    </dgm:pt>
    <dgm:pt modelId="{11E4F796-12E3-4B57-A385-EA1E83A9892F}" type="sibTrans" cxnId="{74BFB5F9-6F92-4C23-A110-D9889C111796}">
      <dgm:prSet/>
      <dgm:spPr/>
      <dgm:t>
        <a:bodyPr/>
        <a:lstStyle/>
        <a:p>
          <a:endParaRPr lang="en-US"/>
        </a:p>
      </dgm:t>
    </dgm:pt>
    <dgm:pt modelId="{23FA646E-D5BE-4853-A987-C4056DB07A5B}">
      <dgm:prSet phldrT="[Text]"/>
      <dgm:spPr/>
      <dgm:t>
        <a:bodyPr/>
        <a:lstStyle/>
        <a:p>
          <a:r>
            <a:rPr lang="en-US" dirty="0"/>
            <a:t>Reporter of Value</a:t>
          </a:r>
        </a:p>
      </dgm:t>
    </dgm:pt>
    <dgm:pt modelId="{7AC5ECAB-606D-440E-B011-D9B623A0BC74}" type="parTrans" cxnId="{0A989ED0-405F-45B9-B5B1-63C9EC4151D5}">
      <dgm:prSet/>
      <dgm:spPr/>
      <dgm:t>
        <a:bodyPr/>
        <a:lstStyle/>
        <a:p>
          <a:endParaRPr lang="en-US"/>
        </a:p>
      </dgm:t>
    </dgm:pt>
    <dgm:pt modelId="{BFAFE9F4-3FDC-46F7-AAC1-A06BECD6DF14}" type="sibTrans" cxnId="{0A989ED0-405F-45B9-B5B1-63C9EC4151D5}">
      <dgm:prSet/>
      <dgm:spPr/>
      <dgm:t>
        <a:bodyPr/>
        <a:lstStyle/>
        <a:p>
          <a:endParaRPr lang="en-US"/>
        </a:p>
      </dgm:t>
    </dgm:pt>
    <dgm:pt modelId="{70A4449D-7923-4DD9-B857-F5DD39579635}">
      <dgm:prSet phldrT="[Text]"/>
      <dgm:spPr/>
      <dgm:t>
        <a:bodyPr/>
        <a:lstStyle/>
        <a:p>
          <a:r>
            <a:rPr lang="en-US" dirty="0"/>
            <a:t>Creator of Value</a:t>
          </a:r>
        </a:p>
      </dgm:t>
    </dgm:pt>
    <dgm:pt modelId="{DF010947-F001-47EF-9496-33C5C95EADDD}" type="parTrans" cxnId="{CCC79B79-1D99-49C3-861B-3102CC251451}">
      <dgm:prSet/>
      <dgm:spPr/>
      <dgm:t>
        <a:bodyPr/>
        <a:lstStyle/>
        <a:p>
          <a:endParaRPr lang="en-US"/>
        </a:p>
      </dgm:t>
    </dgm:pt>
    <dgm:pt modelId="{65F2AD89-D7F9-49A1-96B4-DB46B02301EF}" type="sibTrans" cxnId="{CCC79B79-1D99-49C3-861B-3102CC251451}">
      <dgm:prSet/>
      <dgm:spPr/>
      <dgm:t>
        <a:bodyPr/>
        <a:lstStyle/>
        <a:p>
          <a:endParaRPr lang="en-US"/>
        </a:p>
      </dgm:t>
    </dgm:pt>
    <dgm:pt modelId="{45FDD145-15B4-46AC-9EC1-65FA17B5A6A7}" type="pres">
      <dgm:prSet presAssocID="{AAC9F519-5AD0-49CF-8556-1C9223922737}" presName="compositeShape" presStyleCnt="0">
        <dgm:presLayoutVars>
          <dgm:chMax val="7"/>
          <dgm:dir/>
          <dgm:resizeHandles val="exact"/>
        </dgm:presLayoutVars>
      </dgm:prSet>
      <dgm:spPr/>
    </dgm:pt>
    <dgm:pt modelId="{8974DA0C-7DC2-4FB7-BDB8-811A7CBEFF9A}" type="pres">
      <dgm:prSet presAssocID="{AAC9F519-5AD0-49CF-8556-1C9223922737}" presName="wedge1" presStyleLbl="node1" presStyleIdx="0" presStyleCnt="4"/>
      <dgm:spPr/>
      <dgm:t>
        <a:bodyPr/>
        <a:lstStyle/>
        <a:p>
          <a:endParaRPr lang="en-US"/>
        </a:p>
      </dgm:t>
    </dgm:pt>
    <dgm:pt modelId="{E833FA20-9BFE-49FF-9EC9-2452F731E628}" type="pres">
      <dgm:prSet presAssocID="{AAC9F519-5AD0-49CF-8556-1C9223922737}" presName="dummy1a" presStyleCnt="0"/>
      <dgm:spPr/>
    </dgm:pt>
    <dgm:pt modelId="{A4FFBD04-CDAF-463A-956E-8A1003EBC642}" type="pres">
      <dgm:prSet presAssocID="{AAC9F519-5AD0-49CF-8556-1C9223922737}" presName="dummy1b" presStyleCnt="0"/>
      <dgm:spPr/>
    </dgm:pt>
    <dgm:pt modelId="{2A742FC1-C071-437C-9381-3B0F0D82F6C2}" type="pres">
      <dgm:prSet presAssocID="{AAC9F519-5AD0-49CF-8556-1C922392273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3EE47-86B1-433B-9D1C-929D8771E3CF}" type="pres">
      <dgm:prSet presAssocID="{AAC9F519-5AD0-49CF-8556-1C9223922737}" presName="wedge2" presStyleLbl="node1" presStyleIdx="1" presStyleCnt="4"/>
      <dgm:spPr/>
      <dgm:t>
        <a:bodyPr/>
        <a:lstStyle/>
        <a:p>
          <a:endParaRPr lang="en-US"/>
        </a:p>
      </dgm:t>
    </dgm:pt>
    <dgm:pt modelId="{A06DE903-03DD-4789-8808-CE4164EA39F2}" type="pres">
      <dgm:prSet presAssocID="{AAC9F519-5AD0-49CF-8556-1C9223922737}" presName="dummy2a" presStyleCnt="0"/>
      <dgm:spPr/>
    </dgm:pt>
    <dgm:pt modelId="{8B374F94-AD58-44C6-88B5-E25B87A7744B}" type="pres">
      <dgm:prSet presAssocID="{AAC9F519-5AD0-49CF-8556-1C9223922737}" presName="dummy2b" presStyleCnt="0"/>
      <dgm:spPr/>
    </dgm:pt>
    <dgm:pt modelId="{AD752C12-36CA-4DBF-9A57-C7487E044D29}" type="pres">
      <dgm:prSet presAssocID="{AAC9F519-5AD0-49CF-8556-1C922392273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C60B3D-53AE-4008-B47C-CC53B64DB829}" type="pres">
      <dgm:prSet presAssocID="{AAC9F519-5AD0-49CF-8556-1C9223922737}" presName="wedge3" presStyleLbl="node1" presStyleIdx="2" presStyleCnt="4"/>
      <dgm:spPr/>
      <dgm:t>
        <a:bodyPr/>
        <a:lstStyle/>
        <a:p>
          <a:endParaRPr lang="en-US"/>
        </a:p>
      </dgm:t>
    </dgm:pt>
    <dgm:pt modelId="{2A7C9E7F-EF37-4199-8408-D9CE32758075}" type="pres">
      <dgm:prSet presAssocID="{AAC9F519-5AD0-49CF-8556-1C9223922737}" presName="dummy3a" presStyleCnt="0"/>
      <dgm:spPr/>
    </dgm:pt>
    <dgm:pt modelId="{D3F7A983-0A75-4CB9-840B-E6B6072BCD87}" type="pres">
      <dgm:prSet presAssocID="{AAC9F519-5AD0-49CF-8556-1C9223922737}" presName="dummy3b" presStyleCnt="0"/>
      <dgm:spPr/>
    </dgm:pt>
    <dgm:pt modelId="{80D50AAB-AE27-431D-A912-34B4D086DE0E}" type="pres">
      <dgm:prSet presAssocID="{AAC9F519-5AD0-49CF-8556-1C922392273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5BD0D-ED8D-4F38-933D-0490A4285EF9}" type="pres">
      <dgm:prSet presAssocID="{AAC9F519-5AD0-49CF-8556-1C9223922737}" presName="wedge4" presStyleLbl="node1" presStyleIdx="3" presStyleCnt="4"/>
      <dgm:spPr/>
      <dgm:t>
        <a:bodyPr/>
        <a:lstStyle/>
        <a:p>
          <a:endParaRPr lang="en-US"/>
        </a:p>
      </dgm:t>
    </dgm:pt>
    <dgm:pt modelId="{9BF40908-9B3C-4783-B8B2-3173E6AAA885}" type="pres">
      <dgm:prSet presAssocID="{AAC9F519-5AD0-49CF-8556-1C9223922737}" presName="dummy4a" presStyleCnt="0"/>
      <dgm:spPr/>
    </dgm:pt>
    <dgm:pt modelId="{E3500EA9-B4EC-4E88-AEB9-E4DE53E78E62}" type="pres">
      <dgm:prSet presAssocID="{AAC9F519-5AD0-49CF-8556-1C9223922737}" presName="dummy4b" presStyleCnt="0"/>
      <dgm:spPr/>
    </dgm:pt>
    <dgm:pt modelId="{4E64F828-F21C-4E68-A034-AD30313FA8BA}" type="pres">
      <dgm:prSet presAssocID="{AAC9F519-5AD0-49CF-8556-1C922392273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21FC9-EBA4-4CA3-BA7A-6C1CCD553822}" type="pres">
      <dgm:prSet presAssocID="{AD99B02D-647E-47CD-8EC9-F85C31A38F1B}" presName="arrowWedge1" presStyleLbl="fgSibTrans2D1" presStyleIdx="0" presStyleCnt="4"/>
      <dgm:spPr/>
    </dgm:pt>
    <dgm:pt modelId="{1695D6D2-5C91-4C30-822E-FCB84B058F19}" type="pres">
      <dgm:prSet presAssocID="{11E4F796-12E3-4B57-A385-EA1E83A9892F}" presName="arrowWedge2" presStyleLbl="fgSibTrans2D1" presStyleIdx="1" presStyleCnt="4"/>
      <dgm:spPr/>
    </dgm:pt>
    <dgm:pt modelId="{CC7A22E9-AAF9-4DAF-B9CE-6709A5D45B43}" type="pres">
      <dgm:prSet presAssocID="{BFAFE9F4-3FDC-46F7-AAC1-A06BECD6DF14}" presName="arrowWedge3" presStyleLbl="fgSibTrans2D1" presStyleIdx="2" presStyleCnt="4"/>
      <dgm:spPr/>
    </dgm:pt>
    <dgm:pt modelId="{7E220D1E-133E-4B76-BD8E-6919AB4C3B3B}" type="pres">
      <dgm:prSet presAssocID="{65F2AD89-D7F9-49A1-96B4-DB46B02301EF}" presName="arrowWedge4" presStyleLbl="fgSibTrans2D1" presStyleIdx="3" presStyleCnt="4"/>
      <dgm:spPr/>
    </dgm:pt>
  </dgm:ptLst>
  <dgm:cxnLst>
    <dgm:cxn modelId="{2D7AE4A0-3822-486C-90BC-1F65CFBC5AA0}" type="presOf" srcId="{EC2EBC4B-1B57-4434-8384-E726791B1541}" destId="{8974DA0C-7DC2-4FB7-BDB8-811A7CBEFF9A}" srcOrd="0" destOrd="0" presId="urn:microsoft.com/office/officeart/2005/8/layout/cycle8"/>
    <dgm:cxn modelId="{CCC79B79-1D99-49C3-861B-3102CC251451}" srcId="{AAC9F519-5AD0-49CF-8556-1C9223922737}" destId="{70A4449D-7923-4DD9-B857-F5DD39579635}" srcOrd="3" destOrd="0" parTransId="{DF010947-F001-47EF-9496-33C5C95EADDD}" sibTransId="{65F2AD89-D7F9-49A1-96B4-DB46B02301EF}"/>
    <dgm:cxn modelId="{A7A1797D-3FED-4E4A-AE2B-478DE0BCA2C7}" type="presOf" srcId="{70A4449D-7923-4DD9-B857-F5DD39579635}" destId="{4875BD0D-ED8D-4F38-933D-0490A4285EF9}" srcOrd="0" destOrd="0" presId="urn:microsoft.com/office/officeart/2005/8/layout/cycle8"/>
    <dgm:cxn modelId="{F18AE4FA-2463-458F-A91B-A334169B78A7}" type="presOf" srcId="{9993B103-A261-4DF9-883E-F6D64EFB607D}" destId="{AD752C12-36CA-4DBF-9A57-C7487E044D29}" srcOrd="1" destOrd="0" presId="urn:microsoft.com/office/officeart/2005/8/layout/cycle8"/>
    <dgm:cxn modelId="{526A46DD-E1EE-4BAF-9294-3203D0522D52}" srcId="{AAC9F519-5AD0-49CF-8556-1C9223922737}" destId="{EC2EBC4B-1B57-4434-8384-E726791B1541}" srcOrd="0" destOrd="0" parTransId="{4C573177-4729-4EA9-AE1F-7DDD50DFF6E4}" sibTransId="{AD99B02D-647E-47CD-8EC9-F85C31A38F1B}"/>
    <dgm:cxn modelId="{74BFB5F9-6F92-4C23-A110-D9889C111796}" srcId="{AAC9F519-5AD0-49CF-8556-1C9223922737}" destId="{9993B103-A261-4DF9-883E-F6D64EFB607D}" srcOrd="1" destOrd="0" parTransId="{C927204E-4ABA-43B4-99B2-C9F68CA2B587}" sibTransId="{11E4F796-12E3-4B57-A385-EA1E83A9892F}"/>
    <dgm:cxn modelId="{7FF5EF6F-E713-4E37-A468-79B8B1C6962A}" type="presOf" srcId="{9993B103-A261-4DF9-883E-F6D64EFB607D}" destId="{BB03EE47-86B1-433B-9D1C-929D8771E3CF}" srcOrd="0" destOrd="0" presId="urn:microsoft.com/office/officeart/2005/8/layout/cycle8"/>
    <dgm:cxn modelId="{CEEA0D23-9084-4BF1-8B0A-F3D8965CBD18}" type="presOf" srcId="{23FA646E-D5BE-4853-A987-C4056DB07A5B}" destId="{80D50AAB-AE27-431D-A912-34B4D086DE0E}" srcOrd="1" destOrd="0" presId="urn:microsoft.com/office/officeart/2005/8/layout/cycle8"/>
    <dgm:cxn modelId="{D2EAACAC-77B5-47A5-95B7-363997731291}" type="presOf" srcId="{EC2EBC4B-1B57-4434-8384-E726791B1541}" destId="{2A742FC1-C071-437C-9381-3B0F0D82F6C2}" srcOrd="1" destOrd="0" presId="urn:microsoft.com/office/officeart/2005/8/layout/cycle8"/>
    <dgm:cxn modelId="{04691197-12C8-4D3D-AAD7-D84768114523}" type="presOf" srcId="{23FA646E-D5BE-4853-A987-C4056DB07A5B}" destId="{3AC60B3D-53AE-4008-B47C-CC53B64DB829}" srcOrd="0" destOrd="0" presId="urn:microsoft.com/office/officeart/2005/8/layout/cycle8"/>
    <dgm:cxn modelId="{0A989ED0-405F-45B9-B5B1-63C9EC4151D5}" srcId="{AAC9F519-5AD0-49CF-8556-1C9223922737}" destId="{23FA646E-D5BE-4853-A987-C4056DB07A5B}" srcOrd="2" destOrd="0" parTransId="{7AC5ECAB-606D-440E-B011-D9B623A0BC74}" sibTransId="{BFAFE9F4-3FDC-46F7-AAC1-A06BECD6DF14}"/>
    <dgm:cxn modelId="{F3D6C536-03AA-48E6-8BE7-D80A4CD67938}" type="presOf" srcId="{70A4449D-7923-4DD9-B857-F5DD39579635}" destId="{4E64F828-F21C-4E68-A034-AD30313FA8BA}" srcOrd="1" destOrd="0" presId="urn:microsoft.com/office/officeart/2005/8/layout/cycle8"/>
    <dgm:cxn modelId="{CCB0100C-C6B6-4B07-86EA-3574ABA3872A}" type="presOf" srcId="{AAC9F519-5AD0-49CF-8556-1C9223922737}" destId="{45FDD145-15B4-46AC-9EC1-65FA17B5A6A7}" srcOrd="0" destOrd="0" presId="urn:microsoft.com/office/officeart/2005/8/layout/cycle8"/>
    <dgm:cxn modelId="{A4DF0E7B-FD65-47B9-BFA4-80016A2AA6C8}" type="presParOf" srcId="{45FDD145-15B4-46AC-9EC1-65FA17B5A6A7}" destId="{8974DA0C-7DC2-4FB7-BDB8-811A7CBEFF9A}" srcOrd="0" destOrd="0" presId="urn:microsoft.com/office/officeart/2005/8/layout/cycle8"/>
    <dgm:cxn modelId="{49A6C120-49E4-4916-A9EC-D0D68EAD96C6}" type="presParOf" srcId="{45FDD145-15B4-46AC-9EC1-65FA17B5A6A7}" destId="{E833FA20-9BFE-49FF-9EC9-2452F731E628}" srcOrd="1" destOrd="0" presId="urn:microsoft.com/office/officeart/2005/8/layout/cycle8"/>
    <dgm:cxn modelId="{94DA76FD-A1FA-4824-9308-120F588CD90C}" type="presParOf" srcId="{45FDD145-15B4-46AC-9EC1-65FA17B5A6A7}" destId="{A4FFBD04-CDAF-463A-956E-8A1003EBC642}" srcOrd="2" destOrd="0" presId="urn:microsoft.com/office/officeart/2005/8/layout/cycle8"/>
    <dgm:cxn modelId="{469E2E39-E743-411A-ACBE-32AE8CB01FB5}" type="presParOf" srcId="{45FDD145-15B4-46AC-9EC1-65FA17B5A6A7}" destId="{2A742FC1-C071-437C-9381-3B0F0D82F6C2}" srcOrd="3" destOrd="0" presId="urn:microsoft.com/office/officeart/2005/8/layout/cycle8"/>
    <dgm:cxn modelId="{C29FBC8C-2E56-41F3-B6B9-F2296AE0114A}" type="presParOf" srcId="{45FDD145-15B4-46AC-9EC1-65FA17B5A6A7}" destId="{BB03EE47-86B1-433B-9D1C-929D8771E3CF}" srcOrd="4" destOrd="0" presId="urn:microsoft.com/office/officeart/2005/8/layout/cycle8"/>
    <dgm:cxn modelId="{683B0DF0-8F0A-4794-A4C5-AF81BD49FB06}" type="presParOf" srcId="{45FDD145-15B4-46AC-9EC1-65FA17B5A6A7}" destId="{A06DE903-03DD-4789-8808-CE4164EA39F2}" srcOrd="5" destOrd="0" presId="urn:microsoft.com/office/officeart/2005/8/layout/cycle8"/>
    <dgm:cxn modelId="{56F63EB1-4E2E-4AC6-99C2-A0393668533E}" type="presParOf" srcId="{45FDD145-15B4-46AC-9EC1-65FA17B5A6A7}" destId="{8B374F94-AD58-44C6-88B5-E25B87A7744B}" srcOrd="6" destOrd="0" presId="urn:microsoft.com/office/officeart/2005/8/layout/cycle8"/>
    <dgm:cxn modelId="{5A6724EE-69A9-4A55-A633-AB96AEDCA19F}" type="presParOf" srcId="{45FDD145-15B4-46AC-9EC1-65FA17B5A6A7}" destId="{AD752C12-36CA-4DBF-9A57-C7487E044D29}" srcOrd="7" destOrd="0" presId="urn:microsoft.com/office/officeart/2005/8/layout/cycle8"/>
    <dgm:cxn modelId="{7B2E5456-FE9E-4E34-B630-9F542BD015F5}" type="presParOf" srcId="{45FDD145-15B4-46AC-9EC1-65FA17B5A6A7}" destId="{3AC60B3D-53AE-4008-B47C-CC53B64DB829}" srcOrd="8" destOrd="0" presId="urn:microsoft.com/office/officeart/2005/8/layout/cycle8"/>
    <dgm:cxn modelId="{5EE857BE-8195-4398-AA7D-2016DC1C7415}" type="presParOf" srcId="{45FDD145-15B4-46AC-9EC1-65FA17B5A6A7}" destId="{2A7C9E7F-EF37-4199-8408-D9CE32758075}" srcOrd="9" destOrd="0" presId="urn:microsoft.com/office/officeart/2005/8/layout/cycle8"/>
    <dgm:cxn modelId="{1D4BC9BC-73EA-49F4-AA35-AD119C33B2FB}" type="presParOf" srcId="{45FDD145-15B4-46AC-9EC1-65FA17B5A6A7}" destId="{D3F7A983-0A75-4CB9-840B-E6B6072BCD87}" srcOrd="10" destOrd="0" presId="urn:microsoft.com/office/officeart/2005/8/layout/cycle8"/>
    <dgm:cxn modelId="{360FFDC6-546E-42D9-843D-7224E850895F}" type="presParOf" srcId="{45FDD145-15B4-46AC-9EC1-65FA17B5A6A7}" destId="{80D50AAB-AE27-431D-A912-34B4D086DE0E}" srcOrd="11" destOrd="0" presId="urn:microsoft.com/office/officeart/2005/8/layout/cycle8"/>
    <dgm:cxn modelId="{3B76FE2C-71A1-4BAB-BA43-099872A3E9C9}" type="presParOf" srcId="{45FDD145-15B4-46AC-9EC1-65FA17B5A6A7}" destId="{4875BD0D-ED8D-4F38-933D-0490A4285EF9}" srcOrd="12" destOrd="0" presId="urn:microsoft.com/office/officeart/2005/8/layout/cycle8"/>
    <dgm:cxn modelId="{964755FE-86A3-41CE-88E9-C1B8977D9822}" type="presParOf" srcId="{45FDD145-15B4-46AC-9EC1-65FA17B5A6A7}" destId="{9BF40908-9B3C-4783-B8B2-3173E6AAA885}" srcOrd="13" destOrd="0" presId="urn:microsoft.com/office/officeart/2005/8/layout/cycle8"/>
    <dgm:cxn modelId="{03458A21-7E76-4D6E-80FD-4B305583540E}" type="presParOf" srcId="{45FDD145-15B4-46AC-9EC1-65FA17B5A6A7}" destId="{E3500EA9-B4EC-4E88-AEB9-E4DE53E78E62}" srcOrd="14" destOrd="0" presId="urn:microsoft.com/office/officeart/2005/8/layout/cycle8"/>
    <dgm:cxn modelId="{308E4BF7-408B-46EA-965F-5A9876A82F3F}" type="presParOf" srcId="{45FDD145-15B4-46AC-9EC1-65FA17B5A6A7}" destId="{4E64F828-F21C-4E68-A034-AD30313FA8BA}" srcOrd="15" destOrd="0" presId="urn:microsoft.com/office/officeart/2005/8/layout/cycle8"/>
    <dgm:cxn modelId="{EE3A737F-26C5-42FC-88DA-2E8BCA4F68D8}" type="presParOf" srcId="{45FDD145-15B4-46AC-9EC1-65FA17B5A6A7}" destId="{B4421FC9-EBA4-4CA3-BA7A-6C1CCD553822}" srcOrd="16" destOrd="0" presId="urn:microsoft.com/office/officeart/2005/8/layout/cycle8"/>
    <dgm:cxn modelId="{BCE9B883-2533-4700-8FA2-D22DA06776CB}" type="presParOf" srcId="{45FDD145-15B4-46AC-9EC1-65FA17B5A6A7}" destId="{1695D6D2-5C91-4C30-822E-FCB84B058F19}" srcOrd="17" destOrd="0" presId="urn:microsoft.com/office/officeart/2005/8/layout/cycle8"/>
    <dgm:cxn modelId="{7F187EC1-C26D-4464-9865-AD341EF73B8C}" type="presParOf" srcId="{45FDD145-15B4-46AC-9EC1-65FA17B5A6A7}" destId="{CC7A22E9-AAF9-4DAF-B9CE-6709A5D45B43}" srcOrd="18" destOrd="0" presId="urn:microsoft.com/office/officeart/2005/8/layout/cycle8"/>
    <dgm:cxn modelId="{DB3F48ED-CB7C-436A-AC89-F5456F28A40E}" type="presParOf" srcId="{45FDD145-15B4-46AC-9EC1-65FA17B5A6A7}" destId="{7E220D1E-133E-4B76-BD8E-6919AB4C3B3B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A950B-29FE-4C47-A5A0-5E958E411D32}">
      <dsp:nvSpPr>
        <dsp:cNvPr id="0" name=""/>
        <dsp:cNvSpPr/>
      </dsp:nvSpPr>
      <dsp:spPr>
        <a:xfrm>
          <a:off x="7420934" y="983436"/>
          <a:ext cx="2605100" cy="26055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CDF2D-C050-492C-A805-E89B594CA908}">
      <dsp:nvSpPr>
        <dsp:cNvPr id="0" name=""/>
        <dsp:cNvSpPr/>
      </dsp:nvSpPr>
      <dsp:spPr>
        <a:xfrm>
          <a:off x="7507432" y="1070304"/>
          <a:ext cx="2432105" cy="243184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Data analytics and decision-making</a:t>
          </a:r>
        </a:p>
      </dsp:txBody>
      <dsp:txXfrm>
        <a:off x="7855117" y="1417776"/>
        <a:ext cx="1736733" cy="1736902"/>
      </dsp:txXfrm>
    </dsp:sp>
    <dsp:sp modelId="{18720EA5-8A5E-4C43-8C76-2C0E4EA74321}">
      <dsp:nvSpPr>
        <dsp:cNvPr id="0" name=""/>
        <dsp:cNvSpPr/>
      </dsp:nvSpPr>
      <dsp:spPr>
        <a:xfrm rot="2700000">
          <a:off x="4731626" y="986586"/>
          <a:ext cx="2598825" cy="259882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AB456-3ED0-46AB-847F-FE459DE5DC58}">
      <dsp:nvSpPr>
        <dsp:cNvPr id="0" name=""/>
        <dsp:cNvSpPr/>
      </dsp:nvSpPr>
      <dsp:spPr>
        <a:xfrm>
          <a:off x="4814986" y="1070304"/>
          <a:ext cx="2432105" cy="243184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Data access, sharing and exchange</a:t>
          </a:r>
        </a:p>
      </dsp:txBody>
      <dsp:txXfrm>
        <a:off x="5162672" y="1417776"/>
        <a:ext cx="1736733" cy="1736902"/>
      </dsp:txXfrm>
    </dsp:sp>
    <dsp:sp modelId="{D601CCDD-15D5-42B9-819F-9EA6A6C77E83}">
      <dsp:nvSpPr>
        <dsp:cNvPr id="0" name=""/>
        <dsp:cNvSpPr/>
      </dsp:nvSpPr>
      <dsp:spPr>
        <a:xfrm rot="2700000">
          <a:off x="2039180" y="986586"/>
          <a:ext cx="2598825" cy="259882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34DC1-94E6-40D6-9E23-DDACB328C095}">
      <dsp:nvSpPr>
        <dsp:cNvPr id="0" name=""/>
        <dsp:cNvSpPr/>
      </dsp:nvSpPr>
      <dsp:spPr>
        <a:xfrm>
          <a:off x="2122540" y="1070304"/>
          <a:ext cx="2432105" cy="243184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Data collection, quality and grading</a:t>
          </a:r>
        </a:p>
      </dsp:txBody>
      <dsp:txXfrm>
        <a:off x="2470226" y="1417776"/>
        <a:ext cx="1736733" cy="17369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4DA0C-7DC2-4FB7-BDB8-811A7CBEFF9A}">
      <dsp:nvSpPr>
        <dsp:cNvPr id="0" name=""/>
        <dsp:cNvSpPr/>
      </dsp:nvSpPr>
      <dsp:spPr>
        <a:xfrm>
          <a:off x="1846563" y="339090"/>
          <a:ext cx="4551680" cy="4551680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Enabler of Value</a:t>
          </a:r>
        </a:p>
      </dsp:txBody>
      <dsp:txXfrm>
        <a:off x="4262746" y="1282480"/>
        <a:ext cx="1679786" cy="1246293"/>
      </dsp:txXfrm>
    </dsp:sp>
    <dsp:sp modelId="{BB03EE47-86B1-433B-9D1C-929D8771E3CF}">
      <dsp:nvSpPr>
        <dsp:cNvPr id="0" name=""/>
        <dsp:cNvSpPr/>
      </dsp:nvSpPr>
      <dsp:spPr>
        <a:xfrm>
          <a:off x="1846563" y="491896"/>
          <a:ext cx="4551680" cy="4551680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Preserver of Value</a:t>
          </a:r>
        </a:p>
      </dsp:txBody>
      <dsp:txXfrm>
        <a:off x="4262746" y="2853893"/>
        <a:ext cx="1679786" cy="1246293"/>
      </dsp:txXfrm>
    </dsp:sp>
    <dsp:sp modelId="{3AC60B3D-53AE-4008-B47C-CC53B64DB829}">
      <dsp:nvSpPr>
        <dsp:cNvPr id="0" name=""/>
        <dsp:cNvSpPr/>
      </dsp:nvSpPr>
      <dsp:spPr>
        <a:xfrm>
          <a:off x="1693756" y="491896"/>
          <a:ext cx="4551680" cy="4551680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Reporter of Value</a:t>
          </a:r>
        </a:p>
      </dsp:txBody>
      <dsp:txXfrm>
        <a:off x="2149466" y="2853893"/>
        <a:ext cx="1679786" cy="1246293"/>
      </dsp:txXfrm>
    </dsp:sp>
    <dsp:sp modelId="{4875BD0D-ED8D-4F38-933D-0490A4285EF9}">
      <dsp:nvSpPr>
        <dsp:cNvPr id="0" name=""/>
        <dsp:cNvSpPr/>
      </dsp:nvSpPr>
      <dsp:spPr>
        <a:xfrm>
          <a:off x="1693756" y="339090"/>
          <a:ext cx="4551680" cy="4551680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Creator of Value</a:t>
          </a:r>
        </a:p>
      </dsp:txBody>
      <dsp:txXfrm>
        <a:off x="2149466" y="1282480"/>
        <a:ext cx="1679786" cy="1246293"/>
      </dsp:txXfrm>
    </dsp:sp>
    <dsp:sp modelId="{B4421FC9-EBA4-4CA3-BA7A-6C1CCD553822}">
      <dsp:nvSpPr>
        <dsp:cNvPr id="0" name=""/>
        <dsp:cNvSpPr/>
      </dsp:nvSpPr>
      <dsp:spPr>
        <a:xfrm>
          <a:off x="1564792" y="57319"/>
          <a:ext cx="5115221" cy="511522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5D6D2-5C91-4C30-822E-FCB84B058F19}">
      <dsp:nvSpPr>
        <dsp:cNvPr id="0" name=""/>
        <dsp:cNvSpPr/>
      </dsp:nvSpPr>
      <dsp:spPr>
        <a:xfrm>
          <a:off x="1564792" y="210125"/>
          <a:ext cx="5115221" cy="511522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A22E9-AAF9-4DAF-B9CE-6709A5D45B43}">
      <dsp:nvSpPr>
        <dsp:cNvPr id="0" name=""/>
        <dsp:cNvSpPr/>
      </dsp:nvSpPr>
      <dsp:spPr>
        <a:xfrm>
          <a:off x="1411985" y="210125"/>
          <a:ext cx="5115221" cy="511522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20D1E-133E-4B76-BD8E-6919AB4C3B3B}">
      <dsp:nvSpPr>
        <dsp:cNvPr id="0" name=""/>
        <dsp:cNvSpPr/>
      </dsp:nvSpPr>
      <dsp:spPr>
        <a:xfrm>
          <a:off x="1411985" y="57319"/>
          <a:ext cx="5115221" cy="511522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EE45F-D234-4ECC-9CF0-ADEB77BA62BD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61AF5-5770-457B-8FA3-D68DC5FBA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9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A8E6-7D59-45D1-806A-C62FB4BAE0E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32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Use this slide to format content with </a:t>
            </a:r>
            <a:r>
              <a:rPr lang="en-US" sz="1200" baseline="0" dirty="0"/>
              <a:t>primary and secondary bullets.</a:t>
            </a:r>
          </a:p>
          <a:p>
            <a:endParaRPr lang="en-US" sz="12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Keep the text for each bullet point brief, using a maximum of three to five bullet points. Bullet points should be short prompts, not full sentences read aloud to your audience.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Please keep your speaking remarks or other reference information off screen, either in the notes section of your presentation or on paper to share as handouts.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A8E6-7D59-45D1-806A-C62FB4BAE0E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67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A8E6-7D59-45D1-806A-C62FB4BAE0E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632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61AF5-5770-457B-8FA3-D68DC5FBAA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2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A8E6-7D59-45D1-806A-C62FB4BAE0E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26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OVERARCHING FEATURES</a:t>
            </a:r>
          </a:p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we continue to develop a strategy in this area, we’ll build on three themes. In particular, the strategy will: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Apply </a:t>
            </a:r>
            <a:r>
              <a:rPr lang="en-US" sz="1200" u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existing skills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which the profession is already known (analysis, reporting, systems/process oversight, assurance, professional judgement)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Extend</a:t>
            </a:r>
            <a:r>
              <a:rPr lang="en-US" sz="1200" u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traditional boundaries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reflect: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Businesses’ broader/longer-term impacts and indirect effects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Intangibles (or non-financial considerations)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Externalities (or factors controlled by others)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Greater emphasis on machine learning and predictive technology (underscoring the link b/w the </a:t>
            </a:r>
            <a:r>
              <a:rPr lang="en-US" sz="1200" b="0" i="1" u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value creation</a:t>
            </a:r>
            <a:r>
              <a:rPr lang="en-US" sz="1200" b="0" i="0" u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1200" b="0" i="1" u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data-driven economy </a:t>
            </a:r>
            <a:r>
              <a:rPr lang="en-US" sz="1200" b="0" i="0" u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work)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baseline="0" dirty="0"/>
              <a:t>Rely on multi-faceted approach, one to which CPAs across the </a:t>
            </a:r>
            <a:r>
              <a:rPr lang="en-US" sz="1100" i="1" baseline="0" dirty="0"/>
              <a:t>i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ndustry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public practice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government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education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segments contribute.</a:t>
            </a:r>
          </a:p>
          <a:p>
            <a:pPr lvl="0"/>
            <a:endParaRPr lang="en-US" sz="1100" baseline="0" dirty="0"/>
          </a:p>
          <a:p>
            <a:pPr lvl="0"/>
            <a:r>
              <a:rPr lang="en-US" sz="1100" b="1" u="sng" baseline="0" dirty="0"/>
              <a:t>NEXT STEPS</a:t>
            </a:r>
          </a:p>
          <a:p>
            <a:pPr marL="0" lvl="0" indent="0">
              <a:buFont typeface="+mj-lt"/>
              <a:buNone/>
            </a:pPr>
            <a:r>
              <a:rPr lang="en-US" sz="1100" baseline="0" dirty="0"/>
              <a:t>In the coming week, we’ll: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baseline="0" dirty="0"/>
              <a:t>Convene a panel of subject-matter experts to develop a ‘compass’ to guide our strategic development. We’ll establish a simple working model for the value creation process, one that draws on existing frameworks, but also suits our needs and those of the profession, and reflects the Canadian context.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100" baseline="0" dirty="0"/>
              <a:t>We’ll advance some early straw-man considerations, which we’ll touch on in the next two slides. Briefly, a Working Group will refine </a:t>
            </a:r>
            <a:r>
              <a:rPr lang="en-US" sz="1100" u="sng" baseline="0" dirty="0"/>
              <a:t>core strategies</a:t>
            </a:r>
            <a:r>
              <a:rPr lang="en-US" sz="1100" baseline="0" dirty="0"/>
              <a:t> for short- and medium-term deployment, as well as </a:t>
            </a:r>
            <a:r>
              <a:rPr lang="en-US" sz="1100" u="sng" baseline="0" dirty="0"/>
              <a:t>enabling strategies</a:t>
            </a:r>
            <a:r>
              <a:rPr lang="en-US" sz="1100" baseline="0" dirty="0"/>
              <a:t> that serve us in the near-term, but also have an eye on longer-term success. Finally, the Working Group will develop recommendations for CPA Canada’s role in strategic implementation.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A8E6-7D59-45D1-806A-C62FB4BAE0E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78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61AF5-5770-457B-8FA3-D68DC5FBAA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93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61AF5-5770-457B-8FA3-D68DC5FBAA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33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A8E6-7D59-45D1-806A-C62FB4BAE0E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18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A8E6-7D59-45D1-806A-C62FB4BAE0E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13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Throughout the process of scenario development i</a:t>
            </a:r>
            <a:r>
              <a:rPr lang="en-US" sz="1800" dirty="0"/>
              <a:t>t became clear that the profession needs to change and </a:t>
            </a:r>
            <a:r>
              <a:rPr lang="en-US" sz="1800" b="1" dirty="0"/>
              <a:t>the changes will not be incremental</a:t>
            </a:r>
            <a:r>
              <a:rPr lang="en-US" sz="1800" dirty="0"/>
              <a:t>.</a:t>
            </a:r>
          </a:p>
          <a:p>
            <a:endParaRPr lang="en-US" sz="1800" b="1" dirty="0"/>
          </a:p>
          <a:p>
            <a:r>
              <a:rPr lang="en-US" sz="1800" dirty="0"/>
              <a:t>Recognized the profession needs to </a:t>
            </a:r>
            <a:r>
              <a:rPr lang="en-US" sz="1800" b="1" dirty="0"/>
              <a:t>embrace a new purpose </a:t>
            </a:r>
            <a:r>
              <a:rPr lang="en-US" sz="1800" dirty="0"/>
              <a:t>and </a:t>
            </a:r>
            <a:r>
              <a:rPr lang="en-US" sz="1800" b="1" dirty="0"/>
              <a:t>distinguish ourselves</a:t>
            </a:r>
            <a:r>
              <a:rPr lang="en-US" sz="1800" dirty="0"/>
              <a:t> in the market by </a:t>
            </a:r>
            <a:r>
              <a:rPr lang="en-US" sz="1800" b="1" dirty="0"/>
              <a:t>developing strategies for the future—and drive the changes required to achieve that future. </a:t>
            </a:r>
            <a:br>
              <a:rPr lang="en-US" sz="1800" b="1" dirty="0"/>
            </a:br>
            <a:endParaRPr lang="en-US" sz="1800" b="1" dirty="0"/>
          </a:p>
          <a:p>
            <a:pPr>
              <a:lnSpc>
                <a:spcPct val="150000"/>
              </a:lnSpc>
            </a:pPr>
            <a:r>
              <a:rPr lang="en-US" sz="1800" dirty="0"/>
              <a:t>But also saw clearly that the </a:t>
            </a:r>
            <a:r>
              <a:rPr lang="en-US" sz="1800" b="1" dirty="0"/>
              <a:t>fundamentals of the profession remain</a:t>
            </a:r>
            <a:r>
              <a:rPr lang="en-US" sz="1800" dirty="0"/>
              <a:t>. 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- Integrity,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- professionalism,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- duty of care,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- confidentiality and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- competence remain the same.  </a:t>
            </a:r>
          </a:p>
          <a:p>
            <a:pPr>
              <a:lnSpc>
                <a:spcPct val="150000"/>
              </a:lnSpc>
            </a:pP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dirty="0"/>
              <a:t>These are core competencies of who you are as professional accountants and they remain relevant regardless of whatever future transpires.</a:t>
            </a:r>
          </a:p>
          <a:p>
            <a:endParaRPr lang="en-US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well, through the process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broad issues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continued to be exposed.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: Need for governance of Data and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Second: Need to look at new ways to create and maintain value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 to two critical priority areas of focus for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Governance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 Creation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more to come on this and our panelists will answer some more specific questions about these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A8E6-7D59-45D1-806A-C62FB4BAE0E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51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61AF5-5770-457B-8FA3-D68DC5FBAA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99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61AF5-5770-457B-8FA3-D68DC5FBAA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90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Use this slide option when you want to add an</a:t>
            </a:r>
            <a:r>
              <a:rPr lang="en-US" sz="1200" baseline="0" dirty="0"/>
              <a:t> inspirational or strategic quote to your slide.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A8E6-7D59-45D1-806A-C62FB4BAE0E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271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61AF5-5770-457B-8FA3-D68DC5FBAA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0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Use this slide option to break up sections of content within your presentation. You can also add a headline and/or sub-headline if appropriate</a:t>
            </a:r>
            <a:r>
              <a:rPr lang="en-US" sz="1200" baseline="0" dirty="0"/>
              <a:t>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A8E6-7D59-45D1-806A-C62FB4BAE0E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26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61AF5-5770-457B-8FA3-D68DC5FBAA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60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Use this slide to format content with </a:t>
            </a:r>
            <a:r>
              <a:rPr lang="en-US" sz="1200" baseline="0" dirty="0"/>
              <a:t>primary and secondary bullets.</a:t>
            </a:r>
          </a:p>
          <a:p>
            <a:endParaRPr lang="en-US" sz="12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Keep the text for each bullet point brief, using a maximum of three to five bullet points. Bullet points should be short prompts, not full sentences read aloud to your audience.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Please keep your speaking remarks or other reference information off screen, either in the notes section of your presentation or on paper to share as handouts.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A8E6-7D59-45D1-806A-C62FB4BAE0E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587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John Deere example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A8E6-7D59-45D1-806A-C62FB4BAE0E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70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A8E6-7D59-45D1-806A-C62FB4BAE0E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6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3E0AF-B0F5-490F-86FD-7D96FD10C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34008-6173-4870-A058-909397702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8A7A9-7F93-4F22-8037-AD640ADD9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CC8A-9DDB-42F8-9C67-1683E2895A69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6A77B-1EFA-4963-9326-68429235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A2177-A389-40D5-8A1D-61C583A7D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3060-1776-4F36-BAA7-B4A845FA7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4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15984-DC67-423D-A0E3-FEC5A19DB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6E3723-3ECB-4A57-A15B-ACF1CA594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9D7A8-65EC-46B6-9C25-2FC56CBEC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CC8A-9DDB-42F8-9C67-1683E2895A69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C6DE3-5777-4649-A3BE-E1E10C547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B81F5-A524-404F-9FB5-249DE6E9C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3060-1776-4F36-BAA7-B4A845FA7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63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D9FC29-3400-4835-87EA-8BBDA572A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55D8D-EB7A-4054-A73A-7A6548970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F715C-D65B-4341-A8C0-B6FDA9765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CC8A-9DDB-42F8-9C67-1683E2895A69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1B4FC-930A-4ACC-9038-4DB3007E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5733B-D2CD-4B67-9D7C-76746203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3060-1776-4F36-BAA7-B4A845FA7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30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1" y="265016"/>
            <a:ext cx="2214452" cy="522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6667" r="6250" b="16667"/>
          <a:stretch/>
        </p:blipFill>
        <p:spPr>
          <a:xfrm>
            <a:off x="697387" y="267105"/>
            <a:ext cx="1632476" cy="62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06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092891"/>
          </a:xfrm>
          <a:prstGeom prst="rect">
            <a:avLst/>
          </a:prstGeom>
          <a:solidFill>
            <a:srgbClr val="006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50096"/>
            <a:ext cx="10515600" cy="1325563"/>
          </a:xfrm>
        </p:spPr>
        <p:txBody>
          <a:bodyPr>
            <a:normAutofit/>
          </a:bodyPr>
          <a:lstStyle>
            <a:lvl1pPr algn="ctr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you!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1" y="6157815"/>
            <a:ext cx="2214452" cy="522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6667" r="6250" b="16667"/>
          <a:stretch/>
        </p:blipFill>
        <p:spPr>
          <a:xfrm>
            <a:off x="697387" y="6159904"/>
            <a:ext cx="1632476" cy="62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9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rgbClr val="006FB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Subtext Goes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1" y="6157815"/>
            <a:ext cx="2214452" cy="522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6667" r="6250" b="16667"/>
          <a:stretch/>
        </p:blipFill>
        <p:spPr>
          <a:xfrm>
            <a:off x="697387" y="6159904"/>
            <a:ext cx="1632476" cy="62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63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rgbClr val="006FB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Subtext Goes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1594895"/>
            <a:ext cx="6108192" cy="4718304"/>
          </a:xfrm>
          <a:prstGeom prst="rect">
            <a:avLst/>
          </a:prstGeom>
          <a:ln w="3175">
            <a:noFill/>
          </a:ln>
        </p:spPr>
        <p:txBody>
          <a:bodyPr wrap="none" tIns="0" bIns="1188720" anchor="b"/>
          <a:lstStyle>
            <a:lvl1pPr algn="ctr" rtl="0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1" y="6157815"/>
            <a:ext cx="2214452" cy="522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6667" r="6250" b="16667"/>
          <a:stretch/>
        </p:blipFill>
        <p:spPr>
          <a:xfrm>
            <a:off x="697387" y="6159904"/>
            <a:ext cx="1632476" cy="62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3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1572-14B5-4928-B2B9-8558ED0F5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8CE73-8A13-4492-901B-DCD75D6F6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185D4-6CA8-423D-8D06-253A2758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CC8A-9DDB-42F8-9C67-1683E2895A69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08AA0-2EE5-4074-B1BA-6887F484C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7CA64-2038-4A89-BB61-BEAEC0B9A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3060-1776-4F36-BAA7-B4A845FA7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9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50D76-BA87-410B-BB89-BD1C02DB0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44195-AB40-4254-A133-A5926DD4A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6D969-59C9-4B39-B5A9-6060CDD3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CC8A-9DDB-42F8-9C67-1683E2895A69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AB29B-7000-4891-B7E9-2178F909C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7498C-7AED-4658-A9FB-359167C16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3060-1776-4F36-BAA7-B4A845FA7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7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0F468-DAF9-473E-90B7-F1DF0CFA4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FC509-D413-437D-A2CF-4F18325998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49B217-521A-4029-A15F-CE6FF12E2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84BEE-569E-4150-A2B0-524BD8D7F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CC8A-9DDB-42F8-9C67-1683E2895A69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D38C7-870D-4571-867D-81D29CB5E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A5909-B57F-4D60-B0F7-00351F38C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3060-1776-4F36-BAA7-B4A845FA7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D8C5C-9B2E-4BAF-9BC0-758C73F4B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3245D-2AF3-41B9-A03F-D45E18E41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86BB9-CD20-4627-B990-894FB1F60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FDF0C3-EDA5-4371-BC09-4C7E603A10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5241F-5CA5-4864-8EDB-CF6ECF73B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315E28-1652-40DA-9326-0E420C8BD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CC8A-9DDB-42F8-9C67-1683E2895A69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B94966-DF88-47FB-83E9-7B2DDCFD9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73CE6D-2ADE-4BC0-9C97-9F15CAF17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3060-1776-4F36-BAA7-B4A845FA7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3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438B-B9B1-4094-BA6F-EDEE51AEE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56848F-C8E0-429E-B4A4-7B82F53CB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CC8A-9DDB-42F8-9C67-1683E2895A69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F17026-5A94-43ED-889E-899B8530F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2164A9-BF24-4B4A-90E9-F0B2625EA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3060-1776-4F36-BAA7-B4A845FA7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4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518F07-6414-4677-BAFE-66EB862CB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CC8A-9DDB-42F8-9C67-1683E2895A69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910A33-A32C-445A-9D99-4AF293D88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0F8FC-34E2-4AEA-8760-9C1C62866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3060-1776-4F36-BAA7-B4A845FA7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57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56079-69EE-4019-B9BC-7F20053D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03A4A-43A1-46BE-93A3-B966B350C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D02D6-8C94-4C77-94E7-DF6A8346B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0F431-415C-4163-B8C2-40721189F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CC8A-9DDB-42F8-9C67-1683E2895A69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7CC9F-88DB-4B64-906E-BA4B05F8F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17ABE-D0C6-4ADF-873F-AF97F5CC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3060-1776-4F36-BAA7-B4A845FA7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6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0CC84-6978-4FE2-9D34-E958CB350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665A90-04A0-4930-872D-EEE8FFBCB4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FB756-FD80-47EC-9816-0A37D5733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5AD375-FE73-407A-B43C-7A7AF64DA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CC8A-9DDB-42F8-9C67-1683E2895A69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B7542-44FB-4E35-9746-285F47BED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242FA-9122-4D0E-B65E-B7C5AE7B4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3060-1776-4F36-BAA7-B4A845FA7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0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35F143-787D-47F7-B5C8-13E40DE35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AAE0F-05D6-429E-81B5-C33821464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BF54D-57D3-4FD9-89CB-DEE0D54AD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DCC8A-9DDB-42F8-9C67-1683E2895A69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E8233-8C82-4239-85D2-731B54DE9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24989-CBF5-40CA-8E3F-436EB1A46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73060-1776-4F36-BAA7-B4A845FA7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2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/>
          <a:stretch/>
        </p:blipFill>
        <p:spPr>
          <a:xfrm>
            <a:off x="0" y="1092200"/>
            <a:ext cx="12192000" cy="57912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625600" y="4888789"/>
            <a:ext cx="8940800" cy="75590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3B02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>
                <a:solidFill>
                  <a:schemeClr val="bg1"/>
                </a:solidFill>
              </a:rPr>
              <a:t>Board of directors</a:t>
            </a:r>
          </a:p>
          <a:p>
            <a:r>
              <a:rPr lang="en-US" sz="1600">
                <a:solidFill>
                  <a:schemeClr val="bg1"/>
                </a:solidFill>
              </a:rPr>
              <a:t>March 6, 2018</a:t>
            </a:r>
          </a:p>
          <a:p>
            <a:endParaRPr lang="en-US" sz="1600">
              <a:solidFill>
                <a:schemeClr val="bg1"/>
              </a:solidFill>
            </a:endParaRPr>
          </a:p>
          <a:p>
            <a:r>
              <a:rPr lang="en-US" sz="1600">
                <a:solidFill>
                  <a:schemeClr val="bg1"/>
                </a:solidFill>
              </a:rPr>
              <a:t>Private and confidential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0" y="1092200"/>
            <a:ext cx="12192000" cy="57912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11" name="TextBox 10"/>
          <p:cNvSpPr txBox="1"/>
          <p:nvPr/>
        </p:nvSpPr>
        <p:spPr>
          <a:xfrm>
            <a:off x="1320800" y="1513446"/>
            <a:ext cx="9550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CPA Canada Foresight:  Reimagining the Accounting Profession</a:t>
            </a:r>
          </a:p>
          <a:p>
            <a:pPr lvl="0" algn="ctr"/>
            <a:r>
              <a:rPr lang="en-US" sz="3600" dirty="0">
                <a:solidFill>
                  <a:prstClr val="white"/>
                </a:solidFill>
              </a:rPr>
              <a:t>Phase </a:t>
            </a:r>
            <a:r>
              <a:rPr lang="en-US" sz="3600" dirty="0" err="1">
                <a:solidFill>
                  <a:prstClr val="white"/>
                </a:solidFill>
              </a:rPr>
              <a:t>ll</a:t>
            </a:r>
            <a:r>
              <a:rPr lang="en-US" sz="3600" dirty="0">
                <a:solidFill>
                  <a:prstClr val="white"/>
                </a:solidFill>
              </a:rPr>
              <a:t> – </a:t>
            </a:r>
            <a:r>
              <a:rPr lang="en-US" sz="3600" dirty="0">
                <a:solidFill>
                  <a:prstClr val="white"/>
                </a:solidFill>
                <a:cs typeface="Arial"/>
              </a:rPr>
              <a:t>Action Planning and Implementation</a:t>
            </a:r>
          </a:p>
          <a:p>
            <a:pPr algn="ctr"/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D346A5-4364-4A98-ABFC-2256BC6BFD22}"/>
              </a:ext>
            </a:extLst>
          </p:cNvPr>
          <p:cNvSpPr txBox="1"/>
          <p:nvPr/>
        </p:nvSpPr>
        <p:spPr>
          <a:xfrm>
            <a:off x="1625600" y="3429000"/>
            <a:ext cx="8940800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PAC Conference</a:t>
            </a:r>
          </a:p>
          <a:p>
            <a:r>
              <a:rPr lang="en-US" sz="3200" dirty="0">
                <a:solidFill>
                  <a:schemeClr val="bg1"/>
                </a:solidFill>
              </a:rPr>
              <a:t>Professional Accounting Futures – 2019</a:t>
            </a:r>
          </a:p>
          <a:p>
            <a:r>
              <a:rPr lang="en-US" sz="3200" dirty="0">
                <a:solidFill>
                  <a:schemeClr val="bg1"/>
                </a:solidFill>
              </a:rPr>
              <a:t>Sept. 13, 2019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Gordon Beal, CPA,CA, M.Ed.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39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 on data valuation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508001" y="1055918"/>
            <a:ext cx="10838872" cy="513706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is taking on a far more prominent role in the economy, and how organizations deliver value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Intangibles comprise more than 90% of the total value of the S&amp;P500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Intangibles make up approximately 75% of the US economy as a whole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Estimated value of data, databases and data science in Canada in 2018: $217B 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Exponential growth expected with 5G, low cost IoT devices and inexpensive data storage 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Models and methodologies exist to asses the value of data 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Big tech platforms 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Venture capital investments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Statistics Canada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organizations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Role in assessing and reporting on the value of data as an asset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F87BA8-22E6-4FB1-A166-2E7BEE093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638" y="3265714"/>
            <a:ext cx="3774362" cy="2113643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524744467"/>
      </p:ext>
    </p:extLst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424866" y="1338161"/>
            <a:ext cx="11517752" cy="46747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Developing an Action Plan – Data Governance Pre-working Group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Early engagement with members, decision makers, data experts, regulators, consumers and citizens is key for success at each stage of the process: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Ground truthing (have we framed the issues and the approach right?)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Setting priorities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Guidance development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Implementation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Training and certification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Canadian Data Governance Standardization Collaborative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CPA Canada member of Steering Committee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Developing our work in parallel with national strategy</a:t>
            </a:r>
          </a:p>
        </p:txBody>
      </p:sp>
    </p:spTree>
    <p:extLst>
      <p:ext uri="{BB962C8B-B14F-4D97-AF65-F5344CB8AC3E}">
        <p14:creationId xmlns:p14="http://schemas.microsoft.com/office/powerpoint/2010/main" val="92354840"/>
      </p:ext>
    </p:extLst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FA28EB-6B65-4800-B605-5D8A2352D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228" y="0"/>
            <a:ext cx="9051772" cy="60324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FC6B34-4F74-47AB-913A-B81E17EC9DBD}"/>
              </a:ext>
            </a:extLst>
          </p:cNvPr>
          <p:cNvSpPr txBox="1"/>
          <p:nvPr/>
        </p:nvSpPr>
        <p:spPr>
          <a:xfrm>
            <a:off x="124692" y="1385455"/>
            <a:ext cx="3015536" cy="269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CPA’s will provide value, context, and judgment for the effective use of data in value creation</a:t>
            </a:r>
          </a:p>
        </p:txBody>
      </p:sp>
    </p:spTree>
    <p:extLst>
      <p:ext uri="{BB962C8B-B14F-4D97-AF65-F5344CB8AC3E}">
        <p14:creationId xmlns:p14="http://schemas.microsoft.com/office/powerpoint/2010/main" val="4087408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Rethinking value creation</a:t>
            </a:r>
          </a:p>
        </p:txBody>
      </p:sp>
    </p:spTree>
    <p:extLst>
      <p:ext uri="{BB962C8B-B14F-4D97-AF65-F5344CB8AC3E}">
        <p14:creationId xmlns:p14="http://schemas.microsoft.com/office/powerpoint/2010/main" val="124590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144" y="6201477"/>
            <a:ext cx="2040856" cy="481433"/>
          </a:xfrm>
          <a:prstGeom prst="rect">
            <a:avLst/>
          </a:prstGeom>
        </p:spPr>
      </p:pic>
      <p:sp>
        <p:nvSpPr>
          <p:cNvPr id="13" name="Content Placeholder 3"/>
          <p:cNvSpPr txBox="1">
            <a:spLocks/>
          </p:cNvSpPr>
          <p:nvPr/>
        </p:nvSpPr>
        <p:spPr>
          <a:xfrm>
            <a:off x="508000" y="1757220"/>
            <a:ext cx="5283200" cy="4165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Overarching features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Apply existing competencies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Extend traditional boundaries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Follow a multi-pronged approach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299200" y="1701800"/>
            <a:ext cx="5181600" cy="4165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Next steps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 a simple working model for value creation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Fine-tune proposals on:</a:t>
            </a:r>
          </a:p>
          <a:p>
            <a:pPr lvl="1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Core strategies</a:t>
            </a:r>
          </a:p>
          <a:p>
            <a:pPr lvl="1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Enabling strategies</a:t>
            </a:r>
          </a:p>
          <a:p>
            <a:pPr lvl="1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Role of CPA Canada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A1C2A08B-11EA-4595-AB91-7A824E025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0" y="266700"/>
            <a:ext cx="6350000" cy="558843"/>
          </a:xfrm>
        </p:spPr>
        <p:txBody>
          <a:bodyPr/>
          <a:lstStyle/>
          <a:p>
            <a:r>
              <a:rPr lang="en-US" dirty="0"/>
              <a:t>Rethinking value creation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303CB80-F77D-4E83-992D-F90B8E8DB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62451" y="837239"/>
            <a:ext cx="3467100" cy="267661"/>
          </a:xfrm>
        </p:spPr>
        <p:txBody>
          <a:bodyPr/>
          <a:lstStyle/>
          <a:p>
            <a:r>
              <a:rPr lang="en-US" dirty="0"/>
              <a:t>Building our strategy</a:t>
            </a:r>
          </a:p>
        </p:txBody>
      </p:sp>
    </p:spTree>
    <p:extLst>
      <p:ext uri="{BB962C8B-B14F-4D97-AF65-F5344CB8AC3E}">
        <p14:creationId xmlns:p14="http://schemas.microsoft.com/office/powerpoint/2010/main" val="130407295"/>
      </p:ext>
    </p:extLst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4C556-7052-4F89-A0BF-C180178B3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CPA in Business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F0096-C9E7-423A-814B-00881E257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IFAC Competent and Versatile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A6D2070-768A-4A45-8A62-9363138D64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8846528"/>
              </p:ext>
            </p:extLst>
          </p:nvPr>
        </p:nvGraphicFramePr>
        <p:xfrm>
          <a:off x="2032000" y="97106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8555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C2D4FC-648E-4D6C-8F82-3B8976421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324" y="266700"/>
            <a:ext cx="8127999" cy="60496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8247F1-52EE-4834-9D23-B4B8726FE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Landscape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39DC09-A80B-4A11-9F7A-3B45B3A7F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435" y="2661333"/>
            <a:ext cx="3190875" cy="1819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06571F-9E45-419E-9C2C-A258C5E0C04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914" y="5583381"/>
            <a:ext cx="3318032" cy="110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2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397FB2C0-7BC2-496B-97D1-8907F052D6CA}"/>
              </a:ext>
            </a:extLst>
          </p:cNvPr>
          <p:cNvGrpSpPr/>
          <p:nvPr/>
        </p:nvGrpSpPr>
        <p:grpSpPr>
          <a:xfrm>
            <a:off x="929632" y="3807161"/>
            <a:ext cx="2256908" cy="2124562"/>
            <a:chOff x="711082" y="3021630"/>
            <a:chExt cx="1692681" cy="1593421"/>
          </a:xfrm>
        </p:grpSpPr>
        <p:sp>
          <p:nvSpPr>
            <p:cNvPr id="17" name="TextBox 16"/>
            <p:cNvSpPr txBox="1"/>
            <p:nvPr/>
          </p:nvSpPr>
          <p:spPr>
            <a:xfrm>
              <a:off x="711082" y="3648797"/>
              <a:ext cx="1692681" cy="96625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Guide the use of data science and analytics to understand, evaluate and enhance value creation.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80990" y="3021630"/>
              <a:ext cx="876731" cy="530914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lvl="0" algn="ctr">
                <a:defRPr/>
              </a:pPr>
              <a:r>
                <a:rPr lang="en-US" sz="2000" b="1" dirty="0"/>
                <a:t>Data</a:t>
              </a:r>
            </a:p>
            <a:p>
              <a:pPr lvl="0" algn="ctr">
                <a:defRPr/>
              </a:pPr>
              <a:r>
                <a:rPr lang="en-US" sz="2000" b="1" dirty="0"/>
                <a:t>analytics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685309" y="4672000"/>
            <a:ext cx="2159092" cy="106378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Monitor and optimize critical points of the value creation process.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77376" y="3807161"/>
            <a:ext cx="1438600" cy="70788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 algn="ctr">
              <a:defRPr/>
            </a:pPr>
            <a:r>
              <a:rPr lang="en-US" sz="2000" b="1" dirty="0"/>
              <a:t>Process</a:t>
            </a:r>
          </a:p>
          <a:p>
            <a:pPr lvl="0" algn="ctr">
              <a:defRPr/>
            </a:pPr>
            <a:r>
              <a:rPr lang="en-US" sz="2000" b="1" dirty="0"/>
              <a:t>optimization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0" y="4653597"/>
            <a:ext cx="2791599" cy="16635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Communicate the value creation process internally to build engagement, inform decisions and reinforce business values and culture.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80894" y="3807161"/>
            <a:ext cx="1747914" cy="707886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lvl="0" algn="ctr">
              <a:defRPr/>
            </a:pPr>
            <a:r>
              <a:rPr lang="en-US" sz="2000" b="1" dirty="0"/>
              <a:t>Internal</a:t>
            </a:r>
          </a:p>
          <a:p>
            <a:pPr lvl="0" algn="ctr">
              <a:defRPr/>
            </a:pPr>
            <a:r>
              <a:rPr lang="en-US" sz="2000" b="1" dirty="0"/>
              <a:t>communication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137741" y="4707171"/>
            <a:ext cx="2618858" cy="116076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Lead external disclosures on value creation to reflect internal reporting and decision-making</a:t>
            </a:r>
            <a:r>
              <a:rPr lang="en-US" sz="13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302067" y="3807161"/>
            <a:ext cx="1747914" cy="707886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lvl="0" algn="ctr">
              <a:defRPr/>
            </a:pPr>
            <a:r>
              <a:rPr lang="en-US" sz="2000" b="1" dirty="0"/>
              <a:t>External</a:t>
            </a:r>
          </a:p>
          <a:p>
            <a:pPr lvl="0" algn="ctr">
              <a:defRPr/>
            </a:pPr>
            <a:r>
              <a:rPr lang="en-US" sz="2000" b="1" dirty="0"/>
              <a:t>communication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4147013-92DA-49BF-AB22-41BB3380FC94}"/>
              </a:ext>
            </a:extLst>
          </p:cNvPr>
          <p:cNvGrpSpPr/>
          <p:nvPr/>
        </p:nvGrpSpPr>
        <p:grpSpPr>
          <a:xfrm>
            <a:off x="3990178" y="1918010"/>
            <a:ext cx="1612996" cy="1612996"/>
            <a:chOff x="3015522" y="1549347"/>
            <a:chExt cx="1209747" cy="1209747"/>
          </a:xfrm>
        </p:grpSpPr>
        <p:sp>
          <p:nvSpPr>
            <p:cNvPr id="5" name="Sev02"/>
            <p:cNvSpPr/>
            <p:nvPr/>
          </p:nvSpPr>
          <p:spPr>
            <a:xfrm>
              <a:off x="3015522" y="1549347"/>
              <a:ext cx="1209747" cy="12097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 dirty="0">
                <a:solidFill>
                  <a:schemeClr val="accent2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248C7CE-EC6F-48FD-B99E-7362CE35ECD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15329" y="1927184"/>
              <a:ext cx="793670" cy="432000"/>
              <a:chOff x="3045209" y="532703"/>
              <a:chExt cx="315174" cy="171551"/>
            </a:xfrm>
          </p:grpSpPr>
          <p:sp>
            <p:nvSpPr>
              <p:cNvPr id="30" name="Freeform 3749">
                <a:extLst>
                  <a:ext uri="{FF2B5EF4-FFF2-40B4-BE49-F238E27FC236}">
                    <a16:creationId xmlns:a16="http://schemas.microsoft.com/office/drawing/2014/main" id="{9051C64B-5FAF-41E7-9407-3FA223EAA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590" y="612494"/>
                <a:ext cx="31916" cy="31916"/>
              </a:xfrm>
              <a:custGeom>
                <a:avLst/>
                <a:gdLst>
                  <a:gd name="T0" fmla="*/ 23 w 26"/>
                  <a:gd name="T1" fmla="*/ 2 h 27"/>
                  <a:gd name="T2" fmla="*/ 15 w 26"/>
                  <a:gd name="T3" fmla="*/ 2 h 27"/>
                  <a:gd name="T4" fmla="*/ 2 w 26"/>
                  <a:gd name="T5" fmla="*/ 18 h 27"/>
                  <a:gd name="T6" fmla="*/ 3 w 26"/>
                  <a:gd name="T7" fmla="*/ 26 h 27"/>
                  <a:gd name="T8" fmla="*/ 7 w 26"/>
                  <a:gd name="T9" fmla="*/ 27 h 27"/>
                  <a:gd name="T10" fmla="*/ 11 w 26"/>
                  <a:gd name="T11" fmla="*/ 25 h 27"/>
                  <a:gd name="T12" fmla="*/ 24 w 26"/>
                  <a:gd name="T13" fmla="*/ 9 h 27"/>
                  <a:gd name="T14" fmla="*/ 23 w 26"/>
                  <a:gd name="T15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7">
                    <a:moveTo>
                      <a:pt x="23" y="2"/>
                    </a:moveTo>
                    <a:cubicBezTo>
                      <a:pt x="21" y="0"/>
                      <a:pt x="17" y="0"/>
                      <a:pt x="15" y="2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20"/>
                      <a:pt x="1" y="24"/>
                      <a:pt x="3" y="26"/>
                    </a:cubicBezTo>
                    <a:cubicBezTo>
                      <a:pt x="4" y="27"/>
                      <a:pt x="6" y="27"/>
                      <a:pt x="7" y="27"/>
                    </a:cubicBezTo>
                    <a:cubicBezTo>
                      <a:pt x="8" y="27"/>
                      <a:pt x="10" y="26"/>
                      <a:pt x="11" y="25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6" y="7"/>
                      <a:pt x="25" y="4"/>
                      <a:pt x="2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3733"/>
              </a:p>
            </p:txBody>
          </p:sp>
          <p:sp>
            <p:nvSpPr>
              <p:cNvPr id="31" name="Freeform 3750">
                <a:extLst>
                  <a:ext uri="{FF2B5EF4-FFF2-40B4-BE49-F238E27FC236}">
                    <a16:creationId xmlns:a16="http://schemas.microsoft.com/office/drawing/2014/main" id="{A7E6145A-530D-4E3D-9C35-F51459974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988" y="596535"/>
                <a:ext cx="91760" cy="31916"/>
              </a:xfrm>
              <a:custGeom>
                <a:avLst/>
                <a:gdLst>
                  <a:gd name="T0" fmla="*/ 50 w 79"/>
                  <a:gd name="T1" fmla="*/ 11 h 28"/>
                  <a:gd name="T2" fmla="*/ 57 w 79"/>
                  <a:gd name="T3" fmla="*/ 11 h 28"/>
                  <a:gd name="T4" fmla="*/ 64 w 79"/>
                  <a:gd name="T5" fmla="*/ 11 h 28"/>
                  <a:gd name="T6" fmla="*/ 72 w 79"/>
                  <a:gd name="T7" fmla="*/ 13 h 28"/>
                  <a:gd name="T8" fmla="*/ 78 w 79"/>
                  <a:gd name="T9" fmla="*/ 8 h 28"/>
                  <a:gd name="T10" fmla="*/ 74 w 79"/>
                  <a:gd name="T11" fmla="*/ 1 h 28"/>
                  <a:gd name="T12" fmla="*/ 66 w 79"/>
                  <a:gd name="T13" fmla="*/ 0 h 28"/>
                  <a:gd name="T14" fmla="*/ 57 w 79"/>
                  <a:gd name="T15" fmla="*/ 0 h 28"/>
                  <a:gd name="T16" fmla="*/ 49 w 79"/>
                  <a:gd name="T17" fmla="*/ 0 h 28"/>
                  <a:gd name="T18" fmla="*/ 41 w 79"/>
                  <a:gd name="T19" fmla="*/ 1 h 28"/>
                  <a:gd name="T20" fmla="*/ 33 w 79"/>
                  <a:gd name="T21" fmla="*/ 3 h 28"/>
                  <a:gd name="T22" fmla="*/ 25 w 79"/>
                  <a:gd name="T23" fmla="*/ 5 h 28"/>
                  <a:gd name="T24" fmla="*/ 17 w 79"/>
                  <a:gd name="T25" fmla="*/ 9 h 28"/>
                  <a:gd name="T26" fmla="*/ 10 w 79"/>
                  <a:gd name="T27" fmla="*/ 13 h 28"/>
                  <a:gd name="T28" fmla="*/ 3 w 79"/>
                  <a:gd name="T29" fmla="*/ 18 h 28"/>
                  <a:gd name="T30" fmla="*/ 2 w 79"/>
                  <a:gd name="T31" fmla="*/ 25 h 28"/>
                  <a:gd name="T32" fmla="*/ 8 w 79"/>
                  <a:gd name="T33" fmla="*/ 28 h 28"/>
                  <a:gd name="T34" fmla="*/ 10 w 79"/>
                  <a:gd name="T35" fmla="*/ 27 h 28"/>
                  <a:gd name="T36" fmla="*/ 16 w 79"/>
                  <a:gd name="T37" fmla="*/ 22 h 28"/>
                  <a:gd name="T38" fmla="*/ 22 w 79"/>
                  <a:gd name="T39" fmla="*/ 19 h 28"/>
                  <a:gd name="T40" fmla="*/ 29 w 79"/>
                  <a:gd name="T41" fmla="*/ 16 h 28"/>
                  <a:gd name="T42" fmla="*/ 36 w 79"/>
                  <a:gd name="T43" fmla="*/ 14 h 28"/>
                  <a:gd name="T44" fmla="*/ 43 w 79"/>
                  <a:gd name="T45" fmla="*/ 12 h 28"/>
                  <a:gd name="T46" fmla="*/ 50 w 79"/>
                  <a:gd name="T4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9" h="28">
                    <a:moveTo>
                      <a:pt x="50" y="11"/>
                    </a:moveTo>
                    <a:cubicBezTo>
                      <a:pt x="52" y="11"/>
                      <a:pt x="55" y="11"/>
                      <a:pt x="57" y="11"/>
                    </a:cubicBezTo>
                    <a:cubicBezTo>
                      <a:pt x="60" y="11"/>
                      <a:pt x="62" y="11"/>
                      <a:pt x="64" y="11"/>
                    </a:cubicBezTo>
                    <a:cubicBezTo>
                      <a:pt x="67" y="12"/>
                      <a:pt x="69" y="12"/>
                      <a:pt x="72" y="13"/>
                    </a:cubicBezTo>
                    <a:cubicBezTo>
                      <a:pt x="75" y="13"/>
                      <a:pt x="78" y="11"/>
                      <a:pt x="78" y="8"/>
                    </a:cubicBezTo>
                    <a:cubicBezTo>
                      <a:pt x="79" y="5"/>
                      <a:pt x="77" y="2"/>
                      <a:pt x="74" y="1"/>
                    </a:cubicBezTo>
                    <a:cubicBezTo>
                      <a:pt x="71" y="1"/>
                      <a:pt x="69" y="0"/>
                      <a:pt x="66" y="0"/>
                    </a:cubicBezTo>
                    <a:cubicBezTo>
                      <a:pt x="63" y="0"/>
                      <a:pt x="60" y="0"/>
                      <a:pt x="57" y="0"/>
                    </a:cubicBezTo>
                    <a:cubicBezTo>
                      <a:pt x="55" y="0"/>
                      <a:pt x="52" y="0"/>
                      <a:pt x="49" y="0"/>
                    </a:cubicBezTo>
                    <a:cubicBezTo>
                      <a:pt x="46" y="0"/>
                      <a:pt x="44" y="0"/>
                      <a:pt x="41" y="1"/>
                    </a:cubicBezTo>
                    <a:cubicBezTo>
                      <a:pt x="38" y="1"/>
                      <a:pt x="35" y="2"/>
                      <a:pt x="33" y="3"/>
                    </a:cubicBezTo>
                    <a:cubicBezTo>
                      <a:pt x="30" y="3"/>
                      <a:pt x="27" y="4"/>
                      <a:pt x="25" y="5"/>
                    </a:cubicBezTo>
                    <a:cubicBezTo>
                      <a:pt x="22" y="6"/>
                      <a:pt x="20" y="7"/>
                      <a:pt x="17" y="9"/>
                    </a:cubicBezTo>
                    <a:cubicBezTo>
                      <a:pt x="15" y="10"/>
                      <a:pt x="12" y="11"/>
                      <a:pt x="10" y="13"/>
                    </a:cubicBezTo>
                    <a:cubicBezTo>
                      <a:pt x="8" y="14"/>
                      <a:pt x="5" y="16"/>
                      <a:pt x="3" y="18"/>
                    </a:cubicBezTo>
                    <a:cubicBezTo>
                      <a:pt x="1" y="19"/>
                      <a:pt x="0" y="23"/>
                      <a:pt x="2" y="25"/>
                    </a:cubicBezTo>
                    <a:cubicBezTo>
                      <a:pt x="3" y="27"/>
                      <a:pt x="6" y="28"/>
                      <a:pt x="8" y="28"/>
                    </a:cubicBezTo>
                    <a:cubicBezTo>
                      <a:pt x="8" y="27"/>
                      <a:pt x="9" y="27"/>
                      <a:pt x="10" y="27"/>
                    </a:cubicBezTo>
                    <a:cubicBezTo>
                      <a:pt x="12" y="25"/>
                      <a:pt x="14" y="24"/>
                      <a:pt x="16" y="22"/>
                    </a:cubicBezTo>
                    <a:cubicBezTo>
                      <a:pt x="18" y="21"/>
                      <a:pt x="20" y="20"/>
                      <a:pt x="22" y="19"/>
                    </a:cubicBezTo>
                    <a:cubicBezTo>
                      <a:pt x="24" y="18"/>
                      <a:pt x="27" y="17"/>
                      <a:pt x="29" y="16"/>
                    </a:cubicBezTo>
                    <a:cubicBezTo>
                      <a:pt x="31" y="15"/>
                      <a:pt x="33" y="14"/>
                      <a:pt x="36" y="14"/>
                    </a:cubicBezTo>
                    <a:cubicBezTo>
                      <a:pt x="38" y="13"/>
                      <a:pt x="40" y="12"/>
                      <a:pt x="43" y="12"/>
                    </a:cubicBezTo>
                    <a:cubicBezTo>
                      <a:pt x="45" y="12"/>
                      <a:pt x="48" y="11"/>
                      <a:pt x="50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3733"/>
              </a:p>
            </p:txBody>
          </p:sp>
          <p:sp>
            <p:nvSpPr>
              <p:cNvPr id="32" name="Freeform 3751">
                <a:extLst>
                  <a:ext uri="{FF2B5EF4-FFF2-40B4-BE49-F238E27FC236}">
                    <a16:creationId xmlns:a16="http://schemas.microsoft.com/office/drawing/2014/main" id="{40D95B4E-4574-40DC-97D2-A6397C803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0643" y="596535"/>
                <a:ext cx="23937" cy="35907"/>
              </a:xfrm>
              <a:custGeom>
                <a:avLst/>
                <a:gdLst>
                  <a:gd name="T0" fmla="*/ 20 w 23"/>
                  <a:gd name="T1" fmla="*/ 2 h 31"/>
                  <a:gd name="T2" fmla="*/ 13 w 23"/>
                  <a:gd name="T3" fmla="*/ 3 h 31"/>
                  <a:gd name="T4" fmla="*/ 1 w 23"/>
                  <a:gd name="T5" fmla="*/ 22 h 31"/>
                  <a:gd name="T6" fmla="*/ 3 w 23"/>
                  <a:gd name="T7" fmla="*/ 30 h 31"/>
                  <a:gd name="T8" fmla="*/ 6 w 23"/>
                  <a:gd name="T9" fmla="*/ 30 h 31"/>
                  <a:gd name="T10" fmla="*/ 10 w 23"/>
                  <a:gd name="T11" fmla="*/ 28 h 31"/>
                  <a:gd name="T12" fmla="*/ 22 w 23"/>
                  <a:gd name="T13" fmla="*/ 9 h 31"/>
                  <a:gd name="T14" fmla="*/ 20 w 23"/>
                  <a:gd name="T15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0" y="2"/>
                    </a:moveTo>
                    <a:cubicBezTo>
                      <a:pt x="18" y="0"/>
                      <a:pt x="14" y="1"/>
                      <a:pt x="13" y="3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5"/>
                      <a:pt x="0" y="28"/>
                      <a:pt x="3" y="30"/>
                    </a:cubicBezTo>
                    <a:cubicBezTo>
                      <a:pt x="4" y="30"/>
                      <a:pt x="5" y="31"/>
                      <a:pt x="6" y="30"/>
                    </a:cubicBezTo>
                    <a:cubicBezTo>
                      <a:pt x="8" y="30"/>
                      <a:pt x="9" y="29"/>
                      <a:pt x="10" y="28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3" y="6"/>
                      <a:pt x="23" y="3"/>
                      <a:pt x="2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3733"/>
              </a:p>
            </p:txBody>
          </p:sp>
          <p:sp>
            <p:nvSpPr>
              <p:cNvPr id="33" name="Freeform 3752">
                <a:extLst>
                  <a:ext uri="{FF2B5EF4-FFF2-40B4-BE49-F238E27FC236}">
                    <a16:creationId xmlns:a16="http://schemas.microsoft.com/office/drawing/2014/main" id="{86AEEBAE-CC9D-4086-8373-0D55CFFA73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72874" y="580577"/>
                <a:ext cx="87770" cy="123677"/>
              </a:xfrm>
              <a:custGeom>
                <a:avLst/>
                <a:gdLst>
                  <a:gd name="T0" fmla="*/ 66 w 76"/>
                  <a:gd name="T1" fmla="*/ 3 h 107"/>
                  <a:gd name="T2" fmla="*/ 33 w 76"/>
                  <a:gd name="T3" fmla="*/ 58 h 107"/>
                  <a:gd name="T4" fmla="*/ 7 w 76"/>
                  <a:gd name="T5" fmla="*/ 70 h 107"/>
                  <a:gd name="T6" fmla="*/ 16 w 76"/>
                  <a:gd name="T7" fmla="*/ 103 h 107"/>
                  <a:gd name="T8" fmla="*/ 34 w 76"/>
                  <a:gd name="T9" fmla="*/ 106 h 107"/>
                  <a:gd name="T10" fmla="*/ 35 w 76"/>
                  <a:gd name="T11" fmla="*/ 105 h 107"/>
                  <a:gd name="T12" fmla="*/ 50 w 76"/>
                  <a:gd name="T13" fmla="*/ 94 h 107"/>
                  <a:gd name="T14" fmla="*/ 52 w 76"/>
                  <a:gd name="T15" fmla="*/ 75 h 107"/>
                  <a:gd name="T16" fmla="*/ 46 w 76"/>
                  <a:gd name="T17" fmla="*/ 65 h 107"/>
                  <a:gd name="T18" fmla="*/ 75 w 76"/>
                  <a:gd name="T19" fmla="*/ 8 h 107"/>
                  <a:gd name="T20" fmla="*/ 73 w 76"/>
                  <a:gd name="T21" fmla="*/ 1 h 107"/>
                  <a:gd name="T22" fmla="*/ 66 w 76"/>
                  <a:gd name="T23" fmla="*/ 3 h 107"/>
                  <a:gd name="T24" fmla="*/ 36 w 76"/>
                  <a:gd name="T25" fmla="*/ 86 h 107"/>
                  <a:gd name="T26" fmla="*/ 31 w 76"/>
                  <a:gd name="T27" fmla="*/ 90 h 107"/>
                  <a:gd name="T28" fmla="*/ 24 w 76"/>
                  <a:gd name="T29" fmla="*/ 89 h 107"/>
                  <a:gd name="T30" fmla="*/ 21 w 76"/>
                  <a:gd name="T31" fmla="*/ 78 h 107"/>
                  <a:gd name="T32" fmla="*/ 26 w 76"/>
                  <a:gd name="T33" fmla="*/ 73 h 107"/>
                  <a:gd name="T34" fmla="*/ 32 w 76"/>
                  <a:gd name="T35" fmla="*/ 74 h 107"/>
                  <a:gd name="T36" fmla="*/ 33 w 76"/>
                  <a:gd name="T37" fmla="*/ 75 h 107"/>
                  <a:gd name="T38" fmla="*/ 33 w 76"/>
                  <a:gd name="T39" fmla="*/ 75 h 107"/>
                  <a:gd name="T40" fmla="*/ 36 w 76"/>
                  <a:gd name="T41" fmla="*/ 79 h 107"/>
                  <a:gd name="T42" fmla="*/ 36 w 76"/>
                  <a:gd name="T43" fmla="*/ 8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6" h="107">
                    <a:moveTo>
                      <a:pt x="66" y="3"/>
                    </a:moveTo>
                    <a:cubicBezTo>
                      <a:pt x="33" y="58"/>
                      <a:pt x="33" y="58"/>
                      <a:pt x="33" y="58"/>
                    </a:cubicBezTo>
                    <a:cubicBezTo>
                      <a:pt x="23" y="56"/>
                      <a:pt x="12" y="60"/>
                      <a:pt x="7" y="70"/>
                    </a:cubicBezTo>
                    <a:cubicBezTo>
                      <a:pt x="0" y="81"/>
                      <a:pt x="4" y="96"/>
                      <a:pt x="16" y="103"/>
                    </a:cubicBezTo>
                    <a:cubicBezTo>
                      <a:pt x="22" y="106"/>
                      <a:pt x="28" y="107"/>
                      <a:pt x="34" y="106"/>
                    </a:cubicBezTo>
                    <a:cubicBezTo>
                      <a:pt x="34" y="106"/>
                      <a:pt x="34" y="105"/>
                      <a:pt x="35" y="105"/>
                    </a:cubicBezTo>
                    <a:cubicBezTo>
                      <a:pt x="41" y="104"/>
                      <a:pt x="46" y="99"/>
                      <a:pt x="50" y="94"/>
                    </a:cubicBezTo>
                    <a:cubicBezTo>
                      <a:pt x="53" y="88"/>
                      <a:pt x="54" y="81"/>
                      <a:pt x="52" y="75"/>
                    </a:cubicBezTo>
                    <a:cubicBezTo>
                      <a:pt x="51" y="71"/>
                      <a:pt x="49" y="68"/>
                      <a:pt x="46" y="65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6" y="6"/>
                      <a:pt x="75" y="3"/>
                      <a:pt x="73" y="1"/>
                    </a:cubicBezTo>
                    <a:cubicBezTo>
                      <a:pt x="71" y="0"/>
                      <a:pt x="68" y="1"/>
                      <a:pt x="66" y="3"/>
                    </a:cubicBezTo>
                    <a:close/>
                    <a:moveTo>
                      <a:pt x="36" y="86"/>
                    </a:moveTo>
                    <a:cubicBezTo>
                      <a:pt x="34" y="88"/>
                      <a:pt x="33" y="89"/>
                      <a:pt x="31" y="90"/>
                    </a:cubicBezTo>
                    <a:cubicBezTo>
                      <a:pt x="28" y="90"/>
                      <a:pt x="26" y="90"/>
                      <a:pt x="24" y="89"/>
                    </a:cubicBezTo>
                    <a:cubicBezTo>
                      <a:pt x="20" y="87"/>
                      <a:pt x="19" y="82"/>
                      <a:pt x="21" y="78"/>
                    </a:cubicBezTo>
                    <a:cubicBezTo>
                      <a:pt x="22" y="75"/>
                      <a:pt x="24" y="74"/>
                      <a:pt x="26" y="73"/>
                    </a:cubicBezTo>
                    <a:cubicBezTo>
                      <a:pt x="28" y="73"/>
                      <a:pt x="30" y="73"/>
                      <a:pt x="32" y="74"/>
                    </a:cubicBezTo>
                    <a:cubicBezTo>
                      <a:pt x="32" y="74"/>
                      <a:pt x="32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5" y="76"/>
                      <a:pt x="36" y="78"/>
                      <a:pt x="36" y="79"/>
                    </a:cubicBezTo>
                    <a:cubicBezTo>
                      <a:pt x="37" y="82"/>
                      <a:pt x="37" y="84"/>
                      <a:pt x="36" y="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3733"/>
              </a:p>
            </p:txBody>
          </p:sp>
          <p:sp>
            <p:nvSpPr>
              <p:cNvPr id="34" name="Freeform 3753">
                <a:extLst>
                  <a:ext uri="{FF2B5EF4-FFF2-40B4-BE49-F238E27FC236}">
                    <a16:creationId xmlns:a16="http://schemas.microsoft.com/office/drawing/2014/main" id="{22CD9832-FCA1-4019-8610-073E2853A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030" y="568607"/>
                <a:ext cx="123677" cy="39895"/>
              </a:xfrm>
              <a:custGeom>
                <a:avLst/>
                <a:gdLst>
                  <a:gd name="T0" fmla="*/ 43 w 107"/>
                  <a:gd name="T1" fmla="*/ 15 h 34"/>
                  <a:gd name="T2" fmla="*/ 61 w 107"/>
                  <a:gd name="T3" fmla="*/ 12 h 34"/>
                  <a:gd name="T4" fmla="*/ 80 w 107"/>
                  <a:gd name="T5" fmla="*/ 12 h 34"/>
                  <a:gd name="T6" fmla="*/ 99 w 107"/>
                  <a:gd name="T7" fmla="*/ 16 h 34"/>
                  <a:gd name="T8" fmla="*/ 102 w 107"/>
                  <a:gd name="T9" fmla="*/ 17 h 34"/>
                  <a:gd name="T10" fmla="*/ 106 w 107"/>
                  <a:gd name="T11" fmla="*/ 13 h 34"/>
                  <a:gd name="T12" fmla="*/ 102 w 107"/>
                  <a:gd name="T13" fmla="*/ 6 h 34"/>
                  <a:gd name="T14" fmla="*/ 81 w 107"/>
                  <a:gd name="T15" fmla="*/ 1 h 34"/>
                  <a:gd name="T16" fmla="*/ 60 w 107"/>
                  <a:gd name="T17" fmla="*/ 1 h 34"/>
                  <a:gd name="T18" fmla="*/ 40 w 107"/>
                  <a:gd name="T19" fmla="*/ 5 h 34"/>
                  <a:gd name="T20" fmla="*/ 20 w 107"/>
                  <a:gd name="T21" fmla="*/ 12 h 34"/>
                  <a:gd name="T22" fmla="*/ 3 w 107"/>
                  <a:gd name="T23" fmla="*/ 23 h 34"/>
                  <a:gd name="T24" fmla="*/ 2 w 107"/>
                  <a:gd name="T25" fmla="*/ 31 h 34"/>
                  <a:gd name="T26" fmla="*/ 9 w 107"/>
                  <a:gd name="T27" fmla="*/ 32 h 34"/>
                  <a:gd name="T28" fmla="*/ 25 w 107"/>
                  <a:gd name="T29" fmla="*/ 22 h 34"/>
                  <a:gd name="T30" fmla="*/ 43 w 107"/>
                  <a:gd name="T31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34">
                    <a:moveTo>
                      <a:pt x="43" y="15"/>
                    </a:moveTo>
                    <a:cubicBezTo>
                      <a:pt x="49" y="14"/>
                      <a:pt x="55" y="13"/>
                      <a:pt x="61" y="12"/>
                    </a:cubicBezTo>
                    <a:cubicBezTo>
                      <a:pt x="67" y="12"/>
                      <a:pt x="74" y="12"/>
                      <a:pt x="80" y="12"/>
                    </a:cubicBezTo>
                    <a:cubicBezTo>
                      <a:pt x="86" y="13"/>
                      <a:pt x="93" y="15"/>
                      <a:pt x="99" y="16"/>
                    </a:cubicBezTo>
                    <a:cubicBezTo>
                      <a:pt x="100" y="17"/>
                      <a:pt x="101" y="17"/>
                      <a:pt x="102" y="17"/>
                    </a:cubicBezTo>
                    <a:cubicBezTo>
                      <a:pt x="103" y="16"/>
                      <a:pt x="105" y="15"/>
                      <a:pt x="106" y="13"/>
                    </a:cubicBezTo>
                    <a:cubicBezTo>
                      <a:pt x="107" y="10"/>
                      <a:pt x="105" y="7"/>
                      <a:pt x="102" y="6"/>
                    </a:cubicBezTo>
                    <a:cubicBezTo>
                      <a:pt x="95" y="4"/>
                      <a:pt x="88" y="2"/>
                      <a:pt x="81" y="1"/>
                    </a:cubicBezTo>
                    <a:cubicBezTo>
                      <a:pt x="74" y="0"/>
                      <a:pt x="67" y="0"/>
                      <a:pt x="60" y="1"/>
                    </a:cubicBezTo>
                    <a:cubicBezTo>
                      <a:pt x="53" y="1"/>
                      <a:pt x="47" y="3"/>
                      <a:pt x="40" y="5"/>
                    </a:cubicBezTo>
                    <a:cubicBezTo>
                      <a:pt x="33" y="6"/>
                      <a:pt x="27" y="9"/>
                      <a:pt x="20" y="12"/>
                    </a:cubicBezTo>
                    <a:cubicBezTo>
                      <a:pt x="14" y="15"/>
                      <a:pt x="8" y="19"/>
                      <a:pt x="3" y="23"/>
                    </a:cubicBezTo>
                    <a:cubicBezTo>
                      <a:pt x="0" y="25"/>
                      <a:pt x="0" y="29"/>
                      <a:pt x="2" y="31"/>
                    </a:cubicBezTo>
                    <a:cubicBezTo>
                      <a:pt x="3" y="33"/>
                      <a:pt x="7" y="34"/>
                      <a:pt x="9" y="32"/>
                    </a:cubicBezTo>
                    <a:cubicBezTo>
                      <a:pt x="14" y="28"/>
                      <a:pt x="20" y="25"/>
                      <a:pt x="25" y="22"/>
                    </a:cubicBezTo>
                    <a:cubicBezTo>
                      <a:pt x="31" y="19"/>
                      <a:pt x="37" y="17"/>
                      <a:pt x="43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3733"/>
              </a:p>
            </p:txBody>
          </p:sp>
          <p:sp>
            <p:nvSpPr>
              <p:cNvPr id="35" name="Freeform 3754">
                <a:extLst>
                  <a:ext uri="{FF2B5EF4-FFF2-40B4-BE49-F238E27FC236}">
                    <a16:creationId xmlns:a16="http://schemas.microsoft.com/office/drawing/2014/main" id="{745E8A49-D74B-4EED-A20F-60A6F059C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5209" y="532703"/>
                <a:ext cx="315174" cy="147614"/>
              </a:xfrm>
              <a:custGeom>
                <a:avLst/>
                <a:gdLst>
                  <a:gd name="T0" fmla="*/ 237 w 272"/>
                  <a:gd name="T1" fmla="*/ 127 h 127"/>
                  <a:gd name="T2" fmla="*/ 196 w 272"/>
                  <a:gd name="T3" fmla="*/ 127 h 127"/>
                  <a:gd name="T4" fmla="*/ 190 w 272"/>
                  <a:gd name="T5" fmla="*/ 122 h 127"/>
                  <a:gd name="T6" fmla="*/ 196 w 272"/>
                  <a:gd name="T7" fmla="*/ 116 h 127"/>
                  <a:gd name="T8" fmla="*/ 237 w 272"/>
                  <a:gd name="T9" fmla="*/ 116 h 127"/>
                  <a:gd name="T10" fmla="*/ 255 w 272"/>
                  <a:gd name="T11" fmla="*/ 106 h 127"/>
                  <a:gd name="T12" fmla="*/ 257 w 272"/>
                  <a:gd name="T13" fmla="*/ 85 h 127"/>
                  <a:gd name="T14" fmla="*/ 136 w 272"/>
                  <a:gd name="T15" fmla="*/ 12 h 127"/>
                  <a:gd name="T16" fmla="*/ 15 w 272"/>
                  <a:gd name="T17" fmla="*/ 85 h 127"/>
                  <a:gd name="T18" fmla="*/ 17 w 272"/>
                  <a:gd name="T19" fmla="*/ 106 h 127"/>
                  <a:gd name="T20" fmla="*/ 36 w 272"/>
                  <a:gd name="T21" fmla="*/ 116 h 127"/>
                  <a:gd name="T22" fmla="*/ 77 w 272"/>
                  <a:gd name="T23" fmla="*/ 116 h 127"/>
                  <a:gd name="T24" fmla="*/ 83 w 272"/>
                  <a:gd name="T25" fmla="*/ 122 h 127"/>
                  <a:gd name="T26" fmla="*/ 77 w 272"/>
                  <a:gd name="T27" fmla="*/ 127 h 127"/>
                  <a:gd name="T28" fmla="*/ 36 w 272"/>
                  <a:gd name="T29" fmla="*/ 127 h 127"/>
                  <a:gd name="T30" fmla="*/ 8 w 272"/>
                  <a:gd name="T31" fmla="*/ 112 h 127"/>
                  <a:gd name="T32" fmla="*/ 5 w 272"/>
                  <a:gd name="T33" fmla="*/ 80 h 127"/>
                  <a:gd name="T34" fmla="*/ 136 w 272"/>
                  <a:gd name="T35" fmla="*/ 0 h 127"/>
                  <a:gd name="T36" fmla="*/ 268 w 272"/>
                  <a:gd name="T37" fmla="*/ 80 h 127"/>
                  <a:gd name="T38" fmla="*/ 265 w 272"/>
                  <a:gd name="T39" fmla="*/ 112 h 127"/>
                  <a:gd name="T40" fmla="*/ 237 w 272"/>
                  <a:gd name="T41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127">
                    <a:moveTo>
                      <a:pt x="237" y="127"/>
                    </a:moveTo>
                    <a:cubicBezTo>
                      <a:pt x="196" y="127"/>
                      <a:pt x="196" y="127"/>
                      <a:pt x="196" y="127"/>
                    </a:cubicBezTo>
                    <a:cubicBezTo>
                      <a:pt x="192" y="127"/>
                      <a:pt x="190" y="125"/>
                      <a:pt x="190" y="122"/>
                    </a:cubicBezTo>
                    <a:cubicBezTo>
                      <a:pt x="190" y="119"/>
                      <a:pt x="192" y="116"/>
                      <a:pt x="196" y="116"/>
                    </a:cubicBezTo>
                    <a:cubicBezTo>
                      <a:pt x="237" y="116"/>
                      <a:pt x="237" y="116"/>
                      <a:pt x="237" y="116"/>
                    </a:cubicBezTo>
                    <a:cubicBezTo>
                      <a:pt x="244" y="116"/>
                      <a:pt x="251" y="112"/>
                      <a:pt x="255" y="106"/>
                    </a:cubicBezTo>
                    <a:cubicBezTo>
                      <a:pt x="259" y="100"/>
                      <a:pt x="260" y="92"/>
                      <a:pt x="257" y="85"/>
                    </a:cubicBezTo>
                    <a:cubicBezTo>
                      <a:pt x="239" y="41"/>
                      <a:pt x="190" y="12"/>
                      <a:pt x="136" y="12"/>
                    </a:cubicBezTo>
                    <a:cubicBezTo>
                      <a:pt x="82" y="12"/>
                      <a:pt x="34" y="41"/>
                      <a:pt x="15" y="85"/>
                    </a:cubicBezTo>
                    <a:cubicBezTo>
                      <a:pt x="12" y="92"/>
                      <a:pt x="13" y="100"/>
                      <a:pt x="17" y="106"/>
                    </a:cubicBezTo>
                    <a:cubicBezTo>
                      <a:pt x="22" y="112"/>
                      <a:pt x="28" y="116"/>
                      <a:pt x="36" y="116"/>
                    </a:cubicBezTo>
                    <a:cubicBezTo>
                      <a:pt x="77" y="116"/>
                      <a:pt x="77" y="116"/>
                      <a:pt x="77" y="116"/>
                    </a:cubicBezTo>
                    <a:cubicBezTo>
                      <a:pt x="80" y="116"/>
                      <a:pt x="83" y="119"/>
                      <a:pt x="83" y="122"/>
                    </a:cubicBezTo>
                    <a:cubicBezTo>
                      <a:pt x="83" y="125"/>
                      <a:pt x="80" y="127"/>
                      <a:pt x="77" y="127"/>
                    </a:cubicBezTo>
                    <a:cubicBezTo>
                      <a:pt x="36" y="127"/>
                      <a:pt x="36" y="127"/>
                      <a:pt x="36" y="127"/>
                    </a:cubicBezTo>
                    <a:cubicBezTo>
                      <a:pt x="25" y="127"/>
                      <a:pt x="14" y="122"/>
                      <a:pt x="8" y="112"/>
                    </a:cubicBezTo>
                    <a:cubicBezTo>
                      <a:pt x="2" y="103"/>
                      <a:pt x="0" y="91"/>
                      <a:pt x="5" y="80"/>
                    </a:cubicBezTo>
                    <a:cubicBezTo>
                      <a:pt x="25" y="32"/>
                      <a:pt x="78" y="0"/>
                      <a:pt x="136" y="0"/>
                    </a:cubicBezTo>
                    <a:cubicBezTo>
                      <a:pt x="195" y="0"/>
                      <a:pt x="248" y="32"/>
                      <a:pt x="268" y="80"/>
                    </a:cubicBezTo>
                    <a:cubicBezTo>
                      <a:pt x="272" y="91"/>
                      <a:pt x="271" y="103"/>
                      <a:pt x="265" y="112"/>
                    </a:cubicBezTo>
                    <a:cubicBezTo>
                      <a:pt x="258" y="122"/>
                      <a:pt x="248" y="127"/>
                      <a:pt x="237" y="1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3733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284224-D21E-4F94-A57A-F5828DAF8F8A}"/>
              </a:ext>
            </a:extLst>
          </p:cNvPr>
          <p:cNvGrpSpPr/>
          <p:nvPr/>
        </p:nvGrpSpPr>
        <p:grpSpPr>
          <a:xfrm>
            <a:off x="1249393" y="1918010"/>
            <a:ext cx="1612996" cy="1612996"/>
            <a:chOff x="1120519" y="1549347"/>
            <a:chExt cx="1209747" cy="1209747"/>
          </a:xfrm>
        </p:grpSpPr>
        <p:sp>
          <p:nvSpPr>
            <p:cNvPr id="4" name="Sev01"/>
            <p:cNvSpPr/>
            <p:nvPr/>
          </p:nvSpPr>
          <p:spPr>
            <a:xfrm>
              <a:off x="1120519" y="1549347"/>
              <a:ext cx="1209747" cy="12097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1EF2070-4A2F-4FD4-B154-FC3D58D782F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96439" y="1918598"/>
              <a:ext cx="793548" cy="504000"/>
              <a:chOff x="252537" y="3329363"/>
              <a:chExt cx="295228" cy="187506"/>
            </a:xfrm>
          </p:grpSpPr>
          <p:sp>
            <p:nvSpPr>
              <p:cNvPr id="37" name="Freeform 3458">
                <a:extLst>
                  <a:ext uri="{FF2B5EF4-FFF2-40B4-BE49-F238E27FC236}">
                    <a16:creationId xmlns:a16="http://schemas.microsoft.com/office/drawing/2014/main" id="{64A29789-82B8-431C-AB75-566FD701C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486" y="3357288"/>
                <a:ext cx="55853" cy="7979"/>
              </a:xfrm>
              <a:custGeom>
                <a:avLst/>
                <a:gdLst>
                  <a:gd name="T0" fmla="*/ 40 w 45"/>
                  <a:gd name="T1" fmla="*/ 9 h 9"/>
                  <a:gd name="T2" fmla="*/ 5 w 45"/>
                  <a:gd name="T3" fmla="*/ 9 h 9"/>
                  <a:gd name="T4" fmla="*/ 0 w 45"/>
                  <a:gd name="T5" fmla="*/ 4 h 9"/>
                  <a:gd name="T6" fmla="*/ 5 w 45"/>
                  <a:gd name="T7" fmla="*/ 0 h 9"/>
                  <a:gd name="T8" fmla="*/ 40 w 45"/>
                  <a:gd name="T9" fmla="*/ 0 h 9"/>
                  <a:gd name="T10" fmla="*/ 45 w 45"/>
                  <a:gd name="T11" fmla="*/ 4 h 9"/>
                  <a:gd name="T12" fmla="*/ 40 w 45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9">
                    <a:moveTo>
                      <a:pt x="40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3" y="9"/>
                      <a:pt x="0" y="7"/>
                      <a:pt x="0" y="4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2"/>
                      <a:pt x="45" y="4"/>
                    </a:cubicBezTo>
                    <a:cubicBezTo>
                      <a:pt x="45" y="7"/>
                      <a:pt x="43" y="9"/>
                      <a:pt x="40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3733"/>
              </a:p>
            </p:txBody>
          </p:sp>
          <p:sp>
            <p:nvSpPr>
              <p:cNvPr id="38" name="Freeform 3459">
                <a:extLst>
                  <a:ext uri="{FF2B5EF4-FFF2-40B4-BE49-F238E27FC236}">
                    <a16:creationId xmlns:a16="http://schemas.microsoft.com/office/drawing/2014/main" id="{B2CA9833-CFA0-42F8-A49B-55061C7DD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486" y="3445058"/>
                <a:ext cx="91760" cy="11970"/>
              </a:xfrm>
              <a:custGeom>
                <a:avLst/>
                <a:gdLst>
                  <a:gd name="T0" fmla="*/ 72 w 77"/>
                  <a:gd name="T1" fmla="*/ 8 h 8"/>
                  <a:gd name="T2" fmla="*/ 5 w 77"/>
                  <a:gd name="T3" fmla="*/ 8 h 8"/>
                  <a:gd name="T4" fmla="*/ 0 w 77"/>
                  <a:gd name="T5" fmla="*/ 4 h 8"/>
                  <a:gd name="T6" fmla="*/ 5 w 77"/>
                  <a:gd name="T7" fmla="*/ 0 h 8"/>
                  <a:gd name="T8" fmla="*/ 72 w 77"/>
                  <a:gd name="T9" fmla="*/ 0 h 8"/>
                  <a:gd name="T10" fmla="*/ 77 w 77"/>
                  <a:gd name="T11" fmla="*/ 4 h 8"/>
                  <a:gd name="T12" fmla="*/ 72 w 77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8">
                    <a:moveTo>
                      <a:pt x="72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5" y="0"/>
                      <a:pt x="77" y="2"/>
                      <a:pt x="77" y="4"/>
                    </a:cubicBezTo>
                    <a:cubicBezTo>
                      <a:pt x="77" y="6"/>
                      <a:pt x="75" y="8"/>
                      <a:pt x="72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3733"/>
              </a:p>
            </p:txBody>
          </p:sp>
          <p:sp>
            <p:nvSpPr>
              <p:cNvPr id="39" name="Freeform 3460">
                <a:extLst>
                  <a:ext uri="{FF2B5EF4-FFF2-40B4-BE49-F238E27FC236}">
                    <a16:creationId xmlns:a16="http://schemas.microsoft.com/office/drawing/2014/main" id="{4ABC6DFF-EFEB-468F-B979-1FB683888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486" y="3461016"/>
                <a:ext cx="91760" cy="11970"/>
              </a:xfrm>
              <a:custGeom>
                <a:avLst/>
                <a:gdLst>
                  <a:gd name="T0" fmla="*/ 72 w 77"/>
                  <a:gd name="T1" fmla="*/ 9 h 9"/>
                  <a:gd name="T2" fmla="*/ 5 w 77"/>
                  <a:gd name="T3" fmla="*/ 9 h 9"/>
                  <a:gd name="T4" fmla="*/ 0 w 77"/>
                  <a:gd name="T5" fmla="*/ 4 h 9"/>
                  <a:gd name="T6" fmla="*/ 5 w 77"/>
                  <a:gd name="T7" fmla="*/ 0 h 9"/>
                  <a:gd name="T8" fmla="*/ 72 w 77"/>
                  <a:gd name="T9" fmla="*/ 0 h 9"/>
                  <a:gd name="T10" fmla="*/ 77 w 77"/>
                  <a:gd name="T11" fmla="*/ 4 h 9"/>
                  <a:gd name="T12" fmla="*/ 72 w 77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9">
                    <a:moveTo>
                      <a:pt x="72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5" y="0"/>
                      <a:pt x="77" y="2"/>
                      <a:pt x="77" y="4"/>
                    </a:cubicBezTo>
                    <a:cubicBezTo>
                      <a:pt x="77" y="7"/>
                      <a:pt x="75" y="9"/>
                      <a:pt x="72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3733"/>
              </a:p>
            </p:txBody>
          </p:sp>
          <p:sp>
            <p:nvSpPr>
              <p:cNvPr id="40" name="Freeform 3461">
                <a:extLst>
                  <a:ext uri="{FF2B5EF4-FFF2-40B4-BE49-F238E27FC236}">
                    <a16:creationId xmlns:a16="http://schemas.microsoft.com/office/drawing/2014/main" id="{478EC99B-0BFC-4AAF-B7EA-7D8CA5A51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486" y="3476974"/>
                <a:ext cx="91760" cy="11970"/>
              </a:xfrm>
              <a:custGeom>
                <a:avLst/>
                <a:gdLst>
                  <a:gd name="T0" fmla="*/ 72 w 77"/>
                  <a:gd name="T1" fmla="*/ 9 h 9"/>
                  <a:gd name="T2" fmla="*/ 5 w 77"/>
                  <a:gd name="T3" fmla="*/ 9 h 9"/>
                  <a:gd name="T4" fmla="*/ 0 w 77"/>
                  <a:gd name="T5" fmla="*/ 5 h 9"/>
                  <a:gd name="T6" fmla="*/ 5 w 77"/>
                  <a:gd name="T7" fmla="*/ 0 h 9"/>
                  <a:gd name="T8" fmla="*/ 72 w 77"/>
                  <a:gd name="T9" fmla="*/ 0 h 9"/>
                  <a:gd name="T10" fmla="*/ 77 w 77"/>
                  <a:gd name="T11" fmla="*/ 5 h 9"/>
                  <a:gd name="T12" fmla="*/ 72 w 77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9">
                    <a:moveTo>
                      <a:pt x="72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5" y="0"/>
                      <a:pt x="77" y="2"/>
                      <a:pt x="77" y="5"/>
                    </a:cubicBezTo>
                    <a:cubicBezTo>
                      <a:pt x="77" y="7"/>
                      <a:pt x="75" y="9"/>
                      <a:pt x="72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3733"/>
              </a:p>
            </p:txBody>
          </p:sp>
          <p:sp>
            <p:nvSpPr>
              <p:cNvPr id="41" name="Freeform 3462">
                <a:extLst>
                  <a:ext uri="{FF2B5EF4-FFF2-40B4-BE49-F238E27FC236}">
                    <a16:creationId xmlns:a16="http://schemas.microsoft.com/office/drawing/2014/main" id="{90F8C61C-CDEE-4E24-87DD-9A0A509FFC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8181" y="3365267"/>
                <a:ext cx="135644" cy="127665"/>
              </a:xfrm>
              <a:custGeom>
                <a:avLst/>
                <a:gdLst>
                  <a:gd name="T0" fmla="*/ 61 w 117"/>
                  <a:gd name="T1" fmla="*/ 13 h 112"/>
                  <a:gd name="T2" fmla="*/ 31 w 117"/>
                  <a:gd name="T3" fmla="*/ 25 h 112"/>
                  <a:gd name="T4" fmla="*/ 31 w 117"/>
                  <a:gd name="T5" fmla="*/ 86 h 112"/>
                  <a:gd name="T6" fmla="*/ 61 w 117"/>
                  <a:gd name="T7" fmla="*/ 99 h 112"/>
                  <a:gd name="T8" fmla="*/ 92 w 117"/>
                  <a:gd name="T9" fmla="*/ 86 h 112"/>
                  <a:gd name="T10" fmla="*/ 104 w 117"/>
                  <a:gd name="T11" fmla="*/ 56 h 112"/>
                  <a:gd name="T12" fmla="*/ 92 w 117"/>
                  <a:gd name="T13" fmla="*/ 25 h 112"/>
                  <a:gd name="T14" fmla="*/ 61 w 117"/>
                  <a:gd name="T15" fmla="*/ 13 h 112"/>
                  <a:gd name="T16" fmla="*/ 61 w 117"/>
                  <a:gd name="T17" fmla="*/ 112 h 112"/>
                  <a:gd name="T18" fmla="*/ 22 w 117"/>
                  <a:gd name="T19" fmla="*/ 95 h 112"/>
                  <a:gd name="T20" fmla="*/ 22 w 117"/>
                  <a:gd name="T21" fmla="*/ 16 h 112"/>
                  <a:gd name="T22" fmla="*/ 61 w 117"/>
                  <a:gd name="T23" fmla="*/ 0 h 112"/>
                  <a:gd name="T24" fmla="*/ 101 w 117"/>
                  <a:gd name="T25" fmla="*/ 16 h 112"/>
                  <a:gd name="T26" fmla="*/ 117 w 117"/>
                  <a:gd name="T27" fmla="*/ 56 h 112"/>
                  <a:gd name="T28" fmla="*/ 101 w 117"/>
                  <a:gd name="T29" fmla="*/ 95 h 112"/>
                  <a:gd name="T30" fmla="*/ 61 w 117"/>
                  <a:gd name="T31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12">
                    <a:moveTo>
                      <a:pt x="61" y="13"/>
                    </a:moveTo>
                    <a:cubicBezTo>
                      <a:pt x="50" y="13"/>
                      <a:pt x="39" y="17"/>
                      <a:pt x="31" y="25"/>
                    </a:cubicBezTo>
                    <a:cubicBezTo>
                      <a:pt x="14" y="42"/>
                      <a:pt x="14" y="69"/>
                      <a:pt x="31" y="86"/>
                    </a:cubicBezTo>
                    <a:cubicBezTo>
                      <a:pt x="39" y="94"/>
                      <a:pt x="50" y="99"/>
                      <a:pt x="61" y="99"/>
                    </a:cubicBezTo>
                    <a:cubicBezTo>
                      <a:pt x="73" y="99"/>
                      <a:pt x="84" y="94"/>
                      <a:pt x="92" y="86"/>
                    </a:cubicBezTo>
                    <a:cubicBezTo>
                      <a:pt x="100" y="78"/>
                      <a:pt x="104" y="67"/>
                      <a:pt x="104" y="56"/>
                    </a:cubicBezTo>
                    <a:cubicBezTo>
                      <a:pt x="104" y="44"/>
                      <a:pt x="100" y="33"/>
                      <a:pt x="92" y="25"/>
                    </a:cubicBezTo>
                    <a:cubicBezTo>
                      <a:pt x="84" y="17"/>
                      <a:pt x="73" y="13"/>
                      <a:pt x="61" y="13"/>
                    </a:cubicBezTo>
                    <a:close/>
                    <a:moveTo>
                      <a:pt x="61" y="112"/>
                    </a:moveTo>
                    <a:cubicBezTo>
                      <a:pt x="46" y="112"/>
                      <a:pt x="32" y="106"/>
                      <a:pt x="22" y="95"/>
                    </a:cubicBezTo>
                    <a:cubicBezTo>
                      <a:pt x="0" y="73"/>
                      <a:pt x="0" y="38"/>
                      <a:pt x="22" y="16"/>
                    </a:cubicBezTo>
                    <a:cubicBezTo>
                      <a:pt x="32" y="5"/>
                      <a:pt x="46" y="0"/>
                      <a:pt x="61" y="0"/>
                    </a:cubicBezTo>
                    <a:cubicBezTo>
                      <a:pt x="76" y="0"/>
                      <a:pt x="90" y="5"/>
                      <a:pt x="101" y="16"/>
                    </a:cubicBezTo>
                    <a:cubicBezTo>
                      <a:pt x="112" y="27"/>
                      <a:pt x="117" y="41"/>
                      <a:pt x="117" y="56"/>
                    </a:cubicBezTo>
                    <a:cubicBezTo>
                      <a:pt x="117" y="71"/>
                      <a:pt x="112" y="85"/>
                      <a:pt x="101" y="95"/>
                    </a:cubicBezTo>
                    <a:cubicBezTo>
                      <a:pt x="90" y="106"/>
                      <a:pt x="76" y="112"/>
                      <a:pt x="61" y="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3733"/>
              </a:p>
            </p:txBody>
          </p:sp>
          <p:sp>
            <p:nvSpPr>
              <p:cNvPr id="42" name="Freeform 3463">
                <a:extLst>
                  <a:ext uri="{FF2B5EF4-FFF2-40B4-BE49-F238E27FC236}">
                    <a16:creationId xmlns:a16="http://schemas.microsoft.com/office/drawing/2014/main" id="{0EC98E82-A6F2-4C4A-AD0A-4FDBD32B5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921" y="3461016"/>
                <a:ext cx="59844" cy="55853"/>
              </a:xfrm>
              <a:custGeom>
                <a:avLst/>
                <a:gdLst>
                  <a:gd name="T0" fmla="*/ 43 w 51"/>
                  <a:gd name="T1" fmla="*/ 50 h 50"/>
                  <a:gd name="T2" fmla="*/ 39 w 51"/>
                  <a:gd name="T3" fmla="*/ 48 h 50"/>
                  <a:gd name="T4" fmla="*/ 3 w 51"/>
                  <a:gd name="T5" fmla="*/ 12 h 50"/>
                  <a:gd name="T6" fmla="*/ 3 w 51"/>
                  <a:gd name="T7" fmla="*/ 3 h 50"/>
                  <a:gd name="T8" fmla="*/ 12 w 51"/>
                  <a:gd name="T9" fmla="*/ 3 h 50"/>
                  <a:gd name="T10" fmla="*/ 48 w 51"/>
                  <a:gd name="T11" fmla="*/ 39 h 50"/>
                  <a:gd name="T12" fmla="*/ 48 w 51"/>
                  <a:gd name="T13" fmla="*/ 48 h 50"/>
                  <a:gd name="T14" fmla="*/ 43 w 51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50">
                    <a:moveTo>
                      <a:pt x="43" y="50"/>
                    </a:moveTo>
                    <a:cubicBezTo>
                      <a:pt x="42" y="50"/>
                      <a:pt x="40" y="50"/>
                      <a:pt x="39" y="4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0" y="10"/>
                      <a:pt x="0" y="6"/>
                      <a:pt x="3" y="3"/>
                    </a:cubicBezTo>
                    <a:cubicBezTo>
                      <a:pt x="5" y="0"/>
                      <a:pt x="9" y="0"/>
                      <a:pt x="12" y="3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51" y="42"/>
                      <a:pt x="51" y="46"/>
                      <a:pt x="48" y="48"/>
                    </a:cubicBezTo>
                    <a:cubicBezTo>
                      <a:pt x="47" y="50"/>
                      <a:pt x="45" y="50"/>
                      <a:pt x="43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3733"/>
              </a:p>
            </p:txBody>
          </p:sp>
          <p:sp>
            <p:nvSpPr>
              <p:cNvPr id="43" name="Freeform 3464">
                <a:extLst>
                  <a:ext uri="{FF2B5EF4-FFF2-40B4-BE49-F238E27FC236}">
                    <a16:creationId xmlns:a16="http://schemas.microsoft.com/office/drawing/2014/main" id="{264DBE16-A7B9-4B89-8CAF-667343B39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951" y="3429100"/>
                <a:ext cx="19949" cy="51865"/>
              </a:xfrm>
              <a:custGeom>
                <a:avLst/>
                <a:gdLst>
                  <a:gd name="T0" fmla="*/ 4 w 17"/>
                  <a:gd name="T1" fmla="*/ 44 h 44"/>
                  <a:gd name="T2" fmla="*/ 14 w 17"/>
                  <a:gd name="T3" fmla="*/ 44 h 44"/>
                  <a:gd name="T4" fmla="*/ 17 w 17"/>
                  <a:gd name="T5" fmla="*/ 40 h 44"/>
                  <a:gd name="T6" fmla="*/ 17 w 17"/>
                  <a:gd name="T7" fmla="*/ 3 h 44"/>
                  <a:gd name="T8" fmla="*/ 14 w 17"/>
                  <a:gd name="T9" fmla="*/ 0 h 44"/>
                  <a:gd name="T10" fmla="*/ 4 w 17"/>
                  <a:gd name="T11" fmla="*/ 0 h 44"/>
                  <a:gd name="T12" fmla="*/ 0 w 17"/>
                  <a:gd name="T13" fmla="*/ 3 h 44"/>
                  <a:gd name="T14" fmla="*/ 0 w 17"/>
                  <a:gd name="T15" fmla="*/ 40 h 44"/>
                  <a:gd name="T16" fmla="*/ 4 w 17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44">
                    <a:moveTo>
                      <a:pt x="4" y="44"/>
                    </a:moveTo>
                    <a:cubicBezTo>
                      <a:pt x="14" y="44"/>
                      <a:pt x="14" y="44"/>
                      <a:pt x="14" y="44"/>
                    </a:cubicBezTo>
                    <a:cubicBezTo>
                      <a:pt x="16" y="44"/>
                      <a:pt x="17" y="42"/>
                      <a:pt x="17" y="40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1"/>
                      <a:pt x="16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2"/>
                      <a:pt x="2" y="44"/>
                      <a:pt x="4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3733"/>
              </a:p>
            </p:txBody>
          </p:sp>
          <p:sp>
            <p:nvSpPr>
              <p:cNvPr id="44" name="Freeform 3465">
                <a:extLst>
                  <a:ext uri="{FF2B5EF4-FFF2-40B4-BE49-F238E27FC236}">
                    <a16:creationId xmlns:a16="http://schemas.microsoft.com/office/drawing/2014/main" id="{C9D0A13A-17AE-460F-B49C-6ED3CC239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014" y="3417133"/>
                <a:ext cx="19949" cy="63832"/>
              </a:xfrm>
              <a:custGeom>
                <a:avLst/>
                <a:gdLst>
                  <a:gd name="T0" fmla="*/ 4 w 18"/>
                  <a:gd name="T1" fmla="*/ 55 h 55"/>
                  <a:gd name="T2" fmla="*/ 14 w 18"/>
                  <a:gd name="T3" fmla="*/ 55 h 55"/>
                  <a:gd name="T4" fmla="*/ 18 w 18"/>
                  <a:gd name="T5" fmla="*/ 52 h 55"/>
                  <a:gd name="T6" fmla="*/ 18 w 18"/>
                  <a:gd name="T7" fmla="*/ 3 h 55"/>
                  <a:gd name="T8" fmla="*/ 14 w 18"/>
                  <a:gd name="T9" fmla="*/ 0 h 55"/>
                  <a:gd name="T10" fmla="*/ 4 w 18"/>
                  <a:gd name="T11" fmla="*/ 0 h 55"/>
                  <a:gd name="T12" fmla="*/ 0 w 18"/>
                  <a:gd name="T13" fmla="*/ 3 h 55"/>
                  <a:gd name="T14" fmla="*/ 0 w 18"/>
                  <a:gd name="T15" fmla="*/ 52 h 55"/>
                  <a:gd name="T16" fmla="*/ 4 w 18"/>
                  <a:gd name="T1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4" y="55"/>
                    </a:moveTo>
                    <a:cubicBezTo>
                      <a:pt x="14" y="55"/>
                      <a:pt x="14" y="55"/>
                      <a:pt x="14" y="55"/>
                    </a:cubicBezTo>
                    <a:cubicBezTo>
                      <a:pt x="16" y="55"/>
                      <a:pt x="18" y="54"/>
                      <a:pt x="18" y="5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1"/>
                      <a:pt x="16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4"/>
                      <a:pt x="2" y="55"/>
                      <a:pt x="4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3733"/>
              </a:p>
            </p:txBody>
          </p:sp>
          <p:sp>
            <p:nvSpPr>
              <p:cNvPr id="45" name="Freeform 3466">
                <a:extLst>
                  <a:ext uri="{FF2B5EF4-FFF2-40B4-BE49-F238E27FC236}">
                    <a16:creationId xmlns:a16="http://schemas.microsoft.com/office/drawing/2014/main" id="{8CCE14C1-4974-4F58-864E-682322F18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088" y="3405163"/>
                <a:ext cx="19949" cy="75802"/>
              </a:xfrm>
              <a:custGeom>
                <a:avLst/>
                <a:gdLst>
                  <a:gd name="T0" fmla="*/ 3 w 17"/>
                  <a:gd name="T1" fmla="*/ 65 h 65"/>
                  <a:gd name="T2" fmla="*/ 13 w 17"/>
                  <a:gd name="T3" fmla="*/ 65 h 65"/>
                  <a:gd name="T4" fmla="*/ 17 w 17"/>
                  <a:gd name="T5" fmla="*/ 62 h 65"/>
                  <a:gd name="T6" fmla="*/ 17 w 17"/>
                  <a:gd name="T7" fmla="*/ 4 h 65"/>
                  <a:gd name="T8" fmla="*/ 13 w 17"/>
                  <a:gd name="T9" fmla="*/ 0 h 65"/>
                  <a:gd name="T10" fmla="*/ 3 w 17"/>
                  <a:gd name="T11" fmla="*/ 0 h 65"/>
                  <a:gd name="T12" fmla="*/ 0 w 17"/>
                  <a:gd name="T13" fmla="*/ 4 h 65"/>
                  <a:gd name="T14" fmla="*/ 0 w 17"/>
                  <a:gd name="T15" fmla="*/ 62 h 65"/>
                  <a:gd name="T16" fmla="*/ 3 w 17"/>
                  <a:gd name="T1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5">
                    <a:moveTo>
                      <a:pt x="3" y="65"/>
                    </a:moveTo>
                    <a:cubicBezTo>
                      <a:pt x="13" y="65"/>
                      <a:pt x="13" y="65"/>
                      <a:pt x="13" y="65"/>
                    </a:cubicBezTo>
                    <a:cubicBezTo>
                      <a:pt x="15" y="65"/>
                      <a:pt x="17" y="64"/>
                      <a:pt x="17" y="62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2"/>
                      <a:pt x="15" y="0"/>
                      <a:pt x="1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4"/>
                      <a:pt x="1" y="65"/>
                      <a:pt x="3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3733"/>
              </a:p>
            </p:txBody>
          </p:sp>
          <p:sp>
            <p:nvSpPr>
              <p:cNvPr id="46" name="Freeform 3467">
                <a:extLst>
                  <a:ext uri="{FF2B5EF4-FFF2-40B4-BE49-F238E27FC236}">
                    <a16:creationId xmlns:a16="http://schemas.microsoft.com/office/drawing/2014/main" id="{8001A3A5-620C-406C-A77C-A0B11E66C1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2537" y="3329363"/>
                <a:ext cx="211446" cy="183518"/>
              </a:xfrm>
              <a:custGeom>
                <a:avLst/>
                <a:gdLst>
                  <a:gd name="T0" fmla="*/ 12 w 180"/>
                  <a:gd name="T1" fmla="*/ 7 h 158"/>
                  <a:gd name="T2" fmla="*/ 15 w 180"/>
                  <a:gd name="T3" fmla="*/ 10 h 158"/>
                  <a:gd name="T4" fmla="*/ 12 w 180"/>
                  <a:gd name="T5" fmla="*/ 13 h 158"/>
                  <a:gd name="T6" fmla="*/ 9 w 180"/>
                  <a:gd name="T7" fmla="*/ 10 h 158"/>
                  <a:gd name="T8" fmla="*/ 12 w 180"/>
                  <a:gd name="T9" fmla="*/ 7 h 158"/>
                  <a:gd name="T10" fmla="*/ 22 w 180"/>
                  <a:gd name="T11" fmla="*/ 7 h 158"/>
                  <a:gd name="T12" fmla="*/ 25 w 180"/>
                  <a:gd name="T13" fmla="*/ 10 h 158"/>
                  <a:gd name="T14" fmla="*/ 22 w 180"/>
                  <a:gd name="T15" fmla="*/ 13 h 158"/>
                  <a:gd name="T16" fmla="*/ 19 w 180"/>
                  <a:gd name="T17" fmla="*/ 10 h 158"/>
                  <a:gd name="T18" fmla="*/ 22 w 180"/>
                  <a:gd name="T19" fmla="*/ 7 h 158"/>
                  <a:gd name="T20" fmla="*/ 32 w 180"/>
                  <a:gd name="T21" fmla="*/ 7 h 158"/>
                  <a:gd name="T22" fmla="*/ 35 w 180"/>
                  <a:gd name="T23" fmla="*/ 10 h 158"/>
                  <a:gd name="T24" fmla="*/ 32 w 180"/>
                  <a:gd name="T25" fmla="*/ 13 h 158"/>
                  <a:gd name="T26" fmla="*/ 29 w 180"/>
                  <a:gd name="T27" fmla="*/ 10 h 158"/>
                  <a:gd name="T28" fmla="*/ 32 w 180"/>
                  <a:gd name="T29" fmla="*/ 7 h 158"/>
                  <a:gd name="T30" fmla="*/ 9 w 180"/>
                  <a:gd name="T31" fmla="*/ 150 h 158"/>
                  <a:gd name="T32" fmla="*/ 9 w 180"/>
                  <a:gd name="T33" fmla="*/ 91 h 158"/>
                  <a:gd name="T34" fmla="*/ 112 w 180"/>
                  <a:gd name="T35" fmla="*/ 91 h 158"/>
                  <a:gd name="T36" fmla="*/ 128 w 180"/>
                  <a:gd name="T37" fmla="*/ 43 h 158"/>
                  <a:gd name="T38" fmla="*/ 9 w 180"/>
                  <a:gd name="T39" fmla="*/ 43 h 158"/>
                  <a:gd name="T40" fmla="*/ 9 w 180"/>
                  <a:gd name="T41" fmla="*/ 19 h 158"/>
                  <a:gd name="T42" fmla="*/ 180 w 180"/>
                  <a:gd name="T43" fmla="*/ 19 h 158"/>
                  <a:gd name="T44" fmla="*/ 180 w 180"/>
                  <a:gd name="T45" fmla="*/ 5 h 158"/>
                  <a:gd name="T46" fmla="*/ 175 w 180"/>
                  <a:gd name="T47" fmla="*/ 0 h 158"/>
                  <a:gd name="T48" fmla="*/ 4 w 180"/>
                  <a:gd name="T49" fmla="*/ 0 h 158"/>
                  <a:gd name="T50" fmla="*/ 0 w 180"/>
                  <a:gd name="T51" fmla="*/ 5 h 158"/>
                  <a:gd name="T52" fmla="*/ 0 w 180"/>
                  <a:gd name="T53" fmla="*/ 154 h 158"/>
                  <a:gd name="T54" fmla="*/ 4 w 180"/>
                  <a:gd name="T55" fmla="*/ 158 h 158"/>
                  <a:gd name="T56" fmla="*/ 175 w 180"/>
                  <a:gd name="T57" fmla="*/ 158 h 158"/>
                  <a:gd name="T58" fmla="*/ 180 w 180"/>
                  <a:gd name="T59" fmla="*/ 154 h 158"/>
                  <a:gd name="T60" fmla="*/ 180 w 180"/>
                  <a:gd name="T61" fmla="*/ 150 h 158"/>
                  <a:gd name="T62" fmla="*/ 9 w 180"/>
                  <a:gd name="T63" fmla="*/ 15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0" h="158">
                    <a:moveTo>
                      <a:pt x="12" y="7"/>
                    </a:moveTo>
                    <a:cubicBezTo>
                      <a:pt x="14" y="7"/>
                      <a:pt x="15" y="8"/>
                      <a:pt x="15" y="10"/>
                    </a:cubicBezTo>
                    <a:cubicBezTo>
                      <a:pt x="15" y="12"/>
                      <a:pt x="14" y="13"/>
                      <a:pt x="12" y="13"/>
                    </a:cubicBezTo>
                    <a:cubicBezTo>
                      <a:pt x="10" y="13"/>
                      <a:pt x="9" y="12"/>
                      <a:pt x="9" y="10"/>
                    </a:cubicBezTo>
                    <a:cubicBezTo>
                      <a:pt x="9" y="8"/>
                      <a:pt x="10" y="7"/>
                      <a:pt x="12" y="7"/>
                    </a:cubicBezTo>
                    <a:close/>
                    <a:moveTo>
                      <a:pt x="22" y="7"/>
                    </a:moveTo>
                    <a:cubicBezTo>
                      <a:pt x="24" y="7"/>
                      <a:pt x="25" y="8"/>
                      <a:pt x="25" y="10"/>
                    </a:cubicBezTo>
                    <a:cubicBezTo>
                      <a:pt x="25" y="12"/>
                      <a:pt x="24" y="13"/>
                      <a:pt x="22" y="13"/>
                    </a:cubicBezTo>
                    <a:cubicBezTo>
                      <a:pt x="20" y="13"/>
                      <a:pt x="19" y="12"/>
                      <a:pt x="19" y="10"/>
                    </a:cubicBezTo>
                    <a:cubicBezTo>
                      <a:pt x="19" y="8"/>
                      <a:pt x="20" y="7"/>
                      <a:pt x="22" y="7"/>
                    </a:cubicBezTo>
                    <a:close/>
                    <a:moveTo>
                      <a:pt x="32" y="7"/>
                    </a:moveTo>
                    <a:cubicBezTo>
                      <a:pt x="34" y="7"/>
                      <a:pt x="35" y="8"/>
                      <a:pt x="35" y="10"/>
                    </a:cubicBezTo>
                    <a:cubicBezTo>
                      <a:pt x="35" y="12"/>
                      <a:pt x="34" y="13"/>
                      <a:pt x="32" y="13"/>
                    </a:cubicBezTo>
                    <a:cubicBezTo>
                      <a:pt x="30" y="13"/>
                      <a:pt x="29" y="12"/>
                      <a:pt x="29" y="10"/>
                    </a:cubicBezTo>
                    <a:cubicBezTo>
                      <a:pt x="29" y="8"/>
                      <a:pt x="30" y="7"/>
                      <a:pt x="32" y="7"/>
                    </a:cubicBezTo>
                    <a:close/>
                    <a:moveTo>
                      <a:pt x="9" y="150"/>
                    </a:moveTo>
                    <a:cubicBezTo>
                      <a:pt x="9" y="91"/>
                      <a:pt x="9" y="91"/>
                      <a:pt x="9" y="91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1" y="74"/>
                      <a:pt x="116" y="57"/>
                      <a:pt x="128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80" y="19"/>
                      <a:pt x="180" y="19"/>
                      <a:pt x="180" y="19"/>
                    </a:cubicBezTo>
                    <a:cubicBezTo>
                      <a:pt x="180" y="5"/>
                      <a:pt x="180" y="5"/>
                      <a:pt x="180" y="5"/>
                    </a:cubicBezTo>
                    <a:cubicBezTo>
                      <a:pt x="180" y="2"/>
                      <a:pt x="178" y="0"/>
                      <a:pt x="17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6"/>
                      <a:pt x="2" y="158"/>
                      <a:pt x="4" y="158"/>
                    </a:cubicBezTo>
                    <a:cubicBezTo>
                      <a:pt x="175" y="158"/>
                      <a:pt x="175" y="158"/>
                      <a:pt x="175" y="158"/>
                    </a:cubicBezTo>
                    <a:cubicBezTo>
                      <a:pt x="178" y="158"/>
                      <a:pt x="180" y="156"/>
                      <a:pt x="180" y="154"/>
                    </a:cubicBezTo>
                    <a:cubicBezTo>
                      <a:pt x="180" y="150"/>
                      <a:pt x="180" y="150"/>
                      <a:pt x="180" y="150"/>
                    </a:cubicBezTo>
                    <a:cubicBezTo>
                      <a:pt x="9" y="150"/>
                      <a:pt x="9" y="150"/>
                      <a:pt x="9" y="1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3733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DAE557-6570-4D10-89F3-18407DE2FE42}"/>
              </a:ext>
            </a:extLst>
          </p:cNvPr>
          <p:cNvGrpSpPr/>
          <p:nvPr/>
        </p:nvGrpSpPr>
        <p:grpSpPr>
          <a:xfrm>
            <a:off x="9369526" y="1918010"/>
            <a:ext cx="1612996" cy="1612996"/>
            <a:chOff x="6805529" y="1549347"/>
            <a:chExt cx="1209747" cy="1209747"/>
          </a:xfrm>
        </p:grpSpPr>
        <p:sp>
          <p:nvSpPr>
            <p:cNvPr id="7" name="Sev04"/>
            <p:cNvSpPr/>
            <p:nvPr/>
          </p:nvSpPr>
          <p:spPr>
            <a:xfrm>
              <a:off x="6805529" y="1549347"/>
              <a:ext cx="1209747" cy="12097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 dirty="0">
                <a:solidFill>
                  <a:schemeClr val="accent4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F4C926E-12C7-471A-80E4-A2C7B09FE8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79765" y="1891465"/>
              <a:ext cx="663426" cy="576000"/>
              <a:chOff x="841995" y="1868395"/>
              <a:chExt cx="308675" cy="267997"/>
            </a:xfrm>
          </p:grpSpPr>
          <p:sp>
            <p:nvSpPr>
              <p:cNvPr id="48" name="Freeform 147">
                <a:extLst>
                  <a:ext uri="{FF2B5EF4-FFF2-40B4-BE49-F238E27FC236}">
                    <a16:creationId xmlns:a16="http://schemas.microsoft.com/office/drawing/2014/main" id="{0B5544D8-9F04-436B-AAB0-5799F9F34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995" y="1928216"/>
                <a:ext cx="179462" cy="145962"/>
              </a:xfrm>
              <a:custGeom>
                <a:avLst/>
                <a:gdLst>
                  <a:gd name="T0" fmla="*/ 25 w 157"/>
                  <a:gd name="T1" fmla="*/ 126 h 127"/>
                  <a:gd name="T2" fmla="*/ 9 w 157"/>
                  <a:gd name="T3" fmla="*/ 118 h 127"/>
                  <a:gd name="T4" fmla="*/ 1 w 157"/>
                  <a:gd name="T5" fmla="*/ 99 h 127"/>
                  <a:gd name="T6" fmla="*/ 12 w 157"/>
                  <a:gd name="T7" fmla="*/ 80 h 127"/>
                  <a:gd name="T8" fmla="*/ 43 w 157"/>
                  <a:gd name="T9" fmla="*/ 63 h 127"/>
                  <a:gd name="T10" fmla="*/ 78 w 157"/>
                  <a:gd name="T11" fmla="*/ 42 h 127"/>
                  <a:gd name="T12" fmla="*/ 110 w 157"/>
                  <a:gd name="T13" fmla="*/ 2 h 127"/>
                  <a:gd name="T14" fmla="*/ 111 w 157"/>
                  <a:gd name="T15" fmla="*/ 0 h 127"/>
                  <a:gd name="T16" fmla="*/ 112 w 157"/>
                  <a:gd name="T17" fmla="*/ 2 h 127"/>
                  <a:gd name="T18" fmla="*/ 136 w 157"/>
                  <a:gd name="T19" fmla="*/ 59 h 127"/>
                  <a:gd name="T20" fmla="*/ 155 w 157"/>
                  <a:gd name="T21" fmla="*/ 106 h 127"/>
                  <a:gd name="T22" fmla="*/ 157 w 157"/>
                  <a:gd name="T23" fmla="*/ 111 h 127"/>
                  <a:gd name="T24" fmla="*/ 152 w 157"/>
                  <a:gd name="T25" fmla="*/ 110 h 127"/>
                  <a:gd name="T26" fmla="*/ 105 w 157"/>
                  <a:gd name="T27" fmla="*/ 105 h 127"/>
                  <a:gd name="T28" fmla="*/ 65 w 157"/>
                  <a:gd name="T29" fmla="*/ 116 h 127"/>
                  <a:gd name="T30" fmla="*/ 33 w 157"/>
                  <a:gd name="T31" fmla="*/ 125 h 127"/>
                  <a:gd name="T32" fmla="*/ 25 w 157"/>
                  <a:gd name="T33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127">
                    <a:moveTo>
                      <a:pt x="25" y="126"/>
                    </a:moveTo>
                    <a:cubicBezTo>
                      <a:pt x="18" y="127"/>
                      <a:pt x="13" y="123"/>
                      <a:pt x="9" y="118"/>
                    </a:cubicBezTo>
                    <a:cubicBezTo>
                      <a:pt x="5" y="112"/>
                      <a:pt x="2" y="106"/>
                      <a:pt x="1" y="99"/>
                    </a:cubicBezTo>
                    <a:cubicBezTo>
                      <a:pt x="0" y="90"/>
                      <a:pt x="5" y="84"/>
                      <a:pt x="12" y="80"/>
                    </a:cubicBezTo>
                    <a:cubicBezTo>
                      <a:pt x="22" y="73"/>
                      <a:pt x="32" y="68"/>
                      <a:pt x="43" y="63"/>
                    </a:cubicBezTo>
                    <a:cubicBezTo>
                      <a:pt x="55" y="58"/>
                      <a:pt x="67" y="51"/>
                      <a:pt x="78" y="42"/>
                    </a:cubicBezTo>
                    <a:cubicBezTo>
                      <a:pt x="91" y="31"/>
                      <a:pt x="103" y="18"/>
                      <a:pt x="110" y="2"/>
                    </a:cubicBezTo>
                    <a:cubicBezTo>
                      <a:pt x="110" y="1"/>
                      <a:pt x="111" y="1"/>
                      <a:pt x="111" y="0"/>
                    </a:cubicBezTo>
                    <a:cubicBezTo>
                      <a:pt x="112" y="1"/>
                      <a:pt x="112" y="1"/>
                      <a:pt x="112" y="2"/>
                    </a:cubicBezTo>
                    <a:cubicBezTo>
                      <a:pt x="120" y="21"/>
                      <a:pt x="128" y="40"/>
                      <a:pt x="136" y="59"/>
                    </a:cubicBezTo>
                    <a:cubicBezTo>
                      <a:pt x="142" y="75"/>
                      <a:pt x="149" y="90"/>
                      <a:pt x="155" y="106"/>
                    </a:cubicBezTo>
                    <a:cubicBezTo>
                      <a:pt x="156" y="108"/>
                      <a:pt x="156" y="109"/>
                      <a:pt x="157" y="111"/>
                    </a:cubicBezTo>
                    <a:cubicBezTo>
                      <a:pt x="155" y="110"/>
                      <a:pt x="154" y="110"/>
                      <a:pt x="152" y="110"/>
                    </a:cubicBezTo>
                    <a:cubicBezTo>
                      <a:pt x="137" y="104"/>
                      <a:pt x="121" y="104"/>
                      <a:pt x="105" y="105"/>
                    </a:cubicBezTo>
                    <a:cubicBezTo>
                      <a:pt x="91" y="107"/>
                      <a:pt x="78" y="111"/>
                      <a:pt x="65" y="116"/>
                    </a:cubicBezTo>
                    <a:cubicBezTo>
                      <a:pt x="55" y="119"/>
                      <a:pt x="44" y="122"/>
                      <a:pt x="33" y="125"/>
                    </a:cubicBezTo>
                    <a:cubicBezTo>
                      <a:pt x="30" y="126"/>
                      <a:pt x="27" y="126"/>
                      <a:pt x="25" y="1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9" name="Freeform 148">
                <a:extLst>
                  <a:ext uri="{FF2B5EF4-FFF2-40B4-BE49-F238E27FC236}">
                    <a16:creationId xmlns:a16="http://schemas.microsoft.com/office/drawing/2014/main" id="{52008365-82E8-4929-8345-0B8058106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208" y="1901895"/>
                <a:ext cx="93320" cy="165105"/>
              </a:xfrm>
              <a:custGeom>
                <a:avLst/>
                <a:gdLst>
                  <a:gd name="T0" fmla="*/ 15 w 80"/>
                  <a:gd name="T1" fmla="*/ 0 h 144"/>
                  <a:gd name="T2" fmla="*/ 27 w 80"/>
                  <a:gd name="T3" fmla="*/ 7 h 144"/>
                  <a:gd name="T4" fmla="*/ 45 w 80"/>
                  <a:gd name="T5" fmla="*/ 49 h 144"/>
                  <a:gd name="T6" fmla="*/ 59 w 80"/>
                  <a:gd name="T7" fmla="*/ 83 h 144"/>
                  <a:gd name="T8" fmla="*/ 78 w 80"/>
                  <a:gd name="T9" fmla="*/ 126 h 144"/>
                  <a:gd name="T10" fmla="*/ 71 w 80"/>
                  <a:gd name="T11" fmla="*/ 141 h 144"/>
                  <a:gd name="T12" fmla="*/ 56 w 80"/>
                  <a:gd name="T13" fmla="*/ 135 h 144"/>
                  <a:gd name="T14" fmla="*/ 37 w 80"/>
                  <a:gd name="T15" fmla="*/ 91 h 144"/>
                  <a:gd name="T16" fmla="*/ 7 w 80"/>
                  <a:gd name="T17" fmla="*/ 19 h 144"/>
                  <a:gd name="T18" fmla="*/ 6 w 80"/>
                  <a:gd name="T19" fmla="*/ 17 h 144"/>
                  <a:gd name="T20" fmla="*/ 15 w 80"/>
                  <a:gd name="T2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144">
                    <a:moveTo>
                      <a:pt x="15" y="0"/>
                    </a:moveTo>
                    <a:cubicBezTo>
                      <a:pt x="22" y="0"/>
                      <a:pt x="25" y="2"/>
                      <a:pt x="27" y="7"/>
                    </a:cubicBezTo>
                    <a:cubicBezTo>
                      <a:pt x="33" y="21"/>
                      <a:pt x="39" y="35"/>
                      <a:pt x="45" y="49"/>
                    </a:cubicBezTo>
                    <a:cubicBezTo>
                      <a:pt x="50" y="61"/>
                      <a:pt x="55" y="72"/>
                      <a:pt x="59" y="83"/>
                    </a:cubicBezTo>
                    <a:cubicBezTo>
                      <a:pt x="66" y="98"/>
                      <a:pt x="72" y="112"/>
                      <a:pt x="78" y="126"/>
                    </a:cubicBezTo>
                    <a:cubicBezTo>
                      <a:pt x="80" y="133"/>
                      <a:pt x="78" y="138"/>
                      <a:pt x="71" y="141"/>
                    </a:cubicBezTo>
                    <a:cubicBezTo>
                      <a:pt x="64" y="144"/>
                      <a:pt x="59" y="142"/>
                      <a:pt x="56" y="135"/>
                    </a:cubicBezTo>
                    <a:cubicBezTo>
                      <a:pt x="50" y="121"/>
                      <a:pt x="43" y="106"/>
                      <a:pt x="37" y="91"/>
                    </a:cubicBezTo>
                    <a:cubicBezTo>
                      <a:pt x="27" y="67"/>
                      <a:pt x="17" y="43"/>
                      <a:pt x="7" y="19"/>
                    </a:cubicBezTo>
                    <a:cubicBezTo>
                      <a:pt x="6" y="18"/>
                      <a:pt x="6" y="18"/>
                      <a:pt x="6" y="17"/>
                    </a:cubicBezTo>
                    <a:cubicBezTo>
                      <a:pt x="0" y="8"/>
                      <a:pt x="10" y="0"/>
                      <a:pt x="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0" name="Freeform 149">
                <a:extLst>
                  <a:ext uri="{FF2B5EF4-FFF2-40B4-BE49-F238E27FC236}">
                    <a16:creationId xmlns:a16="http://schemas.microsoft.com/office/drawing/2014/main" id="{1EDA21FD-D8E9-4A85-9C3C-88489EEBE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100" y="1868395"/>
                <a:ext cx="76570" cy="150748"/>
              </a:xfrm>
              <a:custGeom>
                <a:avLst/>
                <a:gdLst>
                  <a:gd name="T0" fmla="*/ 67 w 67"/>
                  <a:gd name="T1" fmla="*/ 91 h 131"/>
                  <a:gd name="T2" fmla="*/ 59 w 67"/>
                  <a:gd name="T3" fmla="*/ 129 h 131"/>
                  <a:gd name="T4" fmla="*/ 56 w 67"/>
                  <a:gd name="T5" fmla="*/ 130 h 131"/>
                  <a:gd name="T6" fmla="*/ 45 w 67"/>
                  <a:gd name="T7" fmla="*/ 126 h 131"/>
                  <a:gd name="T8" fmla="*/ 43 w 67"/>
                  <a:gd name="T9" fmla="*/ 121 h 131"/>
                  <a:gd name="T10" fmla="*/ 49 w 67"/>
                  <a:gd name="T11" fmla="*/ 90 h 131"/>
                  <a:gd name="T12" fmla="*/ 6 w 67"/>
                  <a:gd name="T13" fmla="*/ 20 h 131"/>
                  <a:gd name="T14" fmla="*/ 2 w 67"/>
                  <a:gd name="T15" fmla="*/ 11 h 131"/>
                  <a:gd name="T16" fmla="*/ 6 w 67"/>
                  <a:gd name="T17" fmla="*/ 3 h 131"/>
                  <a:gd name="T18" fmla="*/ 10 w 67"/>
                  <a:gd name="T19" fmla="*/ 1 h 131"/>
                  <a:gd name="T20" fmla="*/ 32 w 67"/>
                  <a:gd name="T21" fmla="*/ 16 h 131"/>
                  <a:gd name="T22" fmla="*/ 65 w 67"/>
                  <a:gd name="T23" fmla="*/ 74 h 131"/>
                  <a:gd name="T24" fmla="*/ 67 w 67"/>
                  <a:gd name="T25" fmla="*/ 9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131">
                    <a:moveTo>
                      <a:pt x="67" y="91"/>
                    </a:moveTo>
                    <a:cubicBezTo>
                      <a:pt x="67" y="104"/>
                      <a:pt x="64" y="117"/>
                      <a:pt x="59" y="129"/>
                    </a:cubicBezTo>
                    <a:cubicBezTo>
                      <a:pt x="59" y="131"/>
                      <a:pt x="58" y="131"/>
                      <a:pt x="56" y="130"/>
                    </a:cubicBezTo>
                    <a:cubicBezTo>
                      <a:pt x="52" y="128"/>
                      <a:pt x="48" y="127"/>
                      <a:pt x="45" y="126"/>
                    </a:cubicBezTo>
                    <a:cubicBezTo>
                      <a:pt x="42" y="124"/>
                      <a:pt x="42" y="124"/>
                      <a:pt x="43" y="121"/>
                    </a:cubicBezTo>
                    <a:cubicBezTo>
                      <a:pt x="46" y="111"/>
                      <a:pt x="49" y="101"/>
                      <a:pt x="49" y="90"/>
                    </a:cubicBezTo>
                    <a:cubicBezTo>
                      <a:pt x="47" y="59"/>
                      <a:pt x="33" y="35"/>
                      <a:pt x="6" y="20"/>
                    </a:cubicBezTo>
                    <a:cubicBezTo>
                      <a:pt x="0" y="16"/>
                      <a:pt x="0" y="17"/>
                      <a:pt x="2" y="11"/>
                    </a:cubicBezTo>
                    <a:cubicBezTo>
                      <a:pt x="4" y="8"/>
                      <a:pt x="5" y="5"/>
                      <a:pt x="6" y="3"/>
                    </a:cubicBezTo>
                    <a:cubicBezTo>
                      <a:pt x="7" y="1"/>
                      <a:pt x="8" y="0"/>
                      <a:pt x="10" y="1"/>
                    </a:cubicBezTo>
                    <a:cubicBezTo>
                      <a:pt x="18" y="5"/>
                      <a:pt x="25" y="10"/>
                      <a:pt x="32" y="16"/>
                    </a:cubicBezTo>
                    <a:cubicBezTo>
                      <a:pt x="49" y="31"/>
                      <a:pt x="61" y="50"/>
                      <a:pt x="65" y="74"/>
                    </a:cubicBezTo>
                    <a:cubicBezTo>
                      <a:pt x="66" y="79"/>
                      <a:pt x="66" y="85"/>
                      <a:pt x="67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1" name="Freeform 150">
                <a:extLst>
                  <a:ext uri="{FF2B5EF4-FFF2-40B4-BE49-F238E27FC236}">
                    <a16:creationId xmlns:a16="http://schemas.microsoft.com/office/drawing/2014/main" id="{691F532C-1A87-47C1-B356-3E626075A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245" y="2067000"/>
                <a:ext cx="74178" cy="69392"/>
              </a:xfrm>
              <a:custGeom>
                <a:avLst/>
                <a:gdLst>
                  <a:gd name="T0" fmla="*/ 41 w 66"/>
                  <a:gd name="T1" fmla="*/ 61 h 61"/>
                  <a:gd name="T2" fmla="*/ 32 w 66"/>
                  <a:gd name="T3" fmla="*/ 56 h 61"/>
                  <a:gd name="T4" fmla="*/ 1 w 66"/>
                  <a:gd name="T5" fmla="*/ 14 h 61"/>
                  <a:gd name="T6" fmla="*/ 1 w 66"/>
                  <a:gd name="T7" fmla="*/ 11 h 61"/>
                  <a:gd name="T8" fmla="*/ 36 w 66"/>
                  <a:gd name="T9" fmla="*/ 0 h 61"/>
                  <a:gd name="T10" fmla="*/ 39 w 66"/>
                  <a:gd name="T11" fmla="*/ 2 h 61"/>
                  <a:gd name="T12" fmla="*/ 42 w 66"/>
                  <a:gd name="T13" fmla="*/ 12 h 61"/>
                  <a:gd name="T14" fmla="*/ 45 w 66"/>
                  <a:gd name="T15" fmla="*/ 14 h 61"/>
                  <a:gd name="T16" fmla="*/ 48 w 66"/>
                  <a:gd name="T17" fmla="*/ 15 h 61"/>
                  <a:gd name="T18" fmla="*/ 54 w 66"/>
                  <a:gd name="T19" fmla="*/ 26 h 61"/>
                  <a:gd name="T20" fmla="*/ 53 w 66"/>
                  <a:gd name="T21" fmla="*/ 30 h 61"/>
                  <a:gd name="T22" fmla="*/ 52 w 66"/>
                  <a:gd name="T23" fmla="*/ 34 h 61"/>
                  <a:gd name="T24" fmla="*/ 60 w 66"/>
                  <a:gd name="T25" fmla="*/ 42 h 61"/>
                  <a:gd name="T26" fmla="*/ 64 w 66"/>
                  <a:gd name="T27" fmla="*/ 44 h 61"/>
                  <a:gd name="T28" fmla="*/ 65 w 66"/>
                  <a:gd name="T29" fmla="*/ 51 h 61"/>
                  <a:gd name="T30" fmla="*/ 59 w 66"/>
                  <a:gd name="T31" fmla="*/ 56 h 61"/>
                  <a:gd name="T32" fmla="*/ 41 w 66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61">
                    <a:moveTo>
                      <a:pt x="41" y="61"/>
                    </a:moveTo>
                    <a:cubicBezTo>
                      <a:pt x="38" y="61"/>
                      <a:pt x="35" y="59"/>
                      <a:pt x="32" y="56"/>
                    </a:cubicBezTo>
                    <a:cubicBezTo>
                      <a:pt x="22" y="42"/>
                      <a:pt x="11" y="28"/>
                      <a:pt x="1" y="14"/>
                    </a:cubicBezTo>
                    <a:cubicBezTo>
                      <a:pt x="0" y="12"/>
                      <a:pt x="0" y="12"/>
                      <a:pt x="1" y="11"/>
                    </a:cubicBezTo>
                    <a:cubicBezTo>
                      <a:pt x="13" y="8"/>
                      <a:pt x="24" y="4"/>
                      <a:pt x="36" y="0"/>
                    </a:cubicBezTo>
                    <a:cubicBezTo>
                      <a:pt x="38" y="0"/>
                      <a:pt x="39" y="0"/>
                      <a:pt x="39" y="2"/>
                    </a:cubicBezTo>
                    <a:cubicBezTo>
                      <a:pt x="40" y="5"/>
                      <a:pt x="41" y="9"/>
                      <a:pt x="42" y="12"/>
                    </a:cubicBezTo>
                    <a:cubicBezTo>
                      <a:pt x="43" y="14"/>
                      <a:pt x="43" y="15"/>
                      <a:pt x="45" y="14"/>
                    </a:cubicBezTo>
                    <a:cubicBezTo>
                      <a:pt x="47" y="12"/>
                      <a:pt x="48" y="13"/>
                      <a:pt x="48" y="15"/>
                    </a:cubicBezTo>
                    <a:cubicBezTo>
                      <a:pt x="50" y="18"/>
                      <a:pt x="52" y="22"/>
                      <a:pt x="54" y="26"/>
                    </a:cubicBezTo>
                    <a:cubicBezTo>
                      <a:pt x="54" y="28"/>
                      <a:pt x="55" y="29"/>
                      <a:pt x="53" y="30"/>
                    </a:cubicBezTo>
                    <a:cubicBezTo>
                      <a:pt x="51" y="31"/>
                      <a:pt x="51" y="32"/>
                      <a:pt x="52" y="34"/>
                    </a:cubicBezTo>
                    <a:cubicBezTo>
                      <a:pt x="55" y="37"/>
                      <a:pt x="57" y="40"/>
                      <a:pt x="60" y="42"/>
                    </a:cubicBezTo>
                    <a:cubicBezTo>
                      <a:pt x="62" y="42"/>
                      <a:pt x="63" y="43"/>
                      <a:pt x="64" y="44"/>
                    </a:cubicBezTo>
                    <a:cubicBezTo>
                      <a:pt x="66" y="46"/>
                      <a:pt x="66" y="48"/>
                      <a:pt x="65" y="51"/>
                    </a:cubicBezTo>
                    <a:cubicBezTo>
                      <a:pt x="63" y="53"/>
                      <a:pt x="61" y="55"/>
                      <a:pt x="59" y="56"/>
                    </a:cubicBezTo>
                    <a:cubicBezTo>
                      <a:pt x="55" y="59"/>
                      <a:pt x="48" y="60"/>
                      <a:pt x="41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2" name="Freeform 151">
                <a:extLst>
                  <a:ext uri="{FF2B5EF4-FFF2-40B4-BE49-F238E27FC236}">
                    <a16:creationId xmlns:a16="http://schemas.microsoft.com/office/drawing/2014/main" id="{501B6E2B-2378-4373-90B1-993725633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171" y="1897109"/>
                <a:ext cx="62213" cy="117249"/>
              </a:xfrm>
              <a:custGeom>
                <a:avLst/>
                <a:gdLst>
                  <a:gd name="T0" fmla="*/ 54 w 54"/>
                  <a:gd name="T1" fmla="*/ 72 h 103"/>
                  <a:gd name="T2" fmla="*/ 49 w 54"/>
                  <a:gd name="T3" fmla="*/ 100 h 103"/>
                  <a:gd name="T4" fmla="*/ 45 w 54"/>
                  <a:gd name="T5" fmla="*/ 102 h 103"/>
                  <a:gd name="T6" fmla="*/ 34 w 54"/>
                  <a:gd name="T7" fmla="*/ 97 h 103"/>
                  <a:gd name="T8" fmla="*/ 32 w 54"/>
                  <a:gd name="T9" fmla="*/ 93 h 103"/>
                  <a:gd name="T10" fmla="*/ 36 w 54"/>
                  <a:gd name="T11" fmla="*/ 71 h 103"/>
                  <a:gd name="T12" fmla="*/ 5 w 54"/>
                  <a:gd name="T13" fmla="*/ 19 h 103"/>
                  <a:gd name="T14" fmla="*/ 2 w 54"/>
                  <a:gd name="T15" fmla="*/ 12 h 103"/>
                  <a:gd name="T16" fmla="*/ 6 w 54"/>
                  <a:gd name="T17" fmla="*/ 5 h 103"/>
                  <a:gd name="T18" fmla="*/ 12 w 54"/>
                  <a:gd name="T19" fmla="*/ 2 h 103"/>
                  <a:gd name="T20" fmla="*/ 47 w 54"/>
                  <a:gd name="T21" fmla="*/ 38 h 103"/>
                  <a:gd name="T22" fmla="*/ 54 w 54"/>
                  <a:gd name="T23" fmla="*/ 7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103">
                    <a:moveTo>
                      <a:pt x="54" y="72"/>
                    </a:moveTo>
                    <a:cubicBezTo>
                      <a:pt x="54" y="81"/>
                      <a:pt x="52" y="91"/>
                      <a:pt x="49" y="100"/>
                    </a:cubicBezTo>
                    <a:cubicBezTo>
                      <a:pt x="48" y="102"/>
                      <a:pt x="47" y="103"/>
                      <a:pt x="45" y="102"/>
                    </a:cubicBezTo>
                    <a:cubicBezTo>
                      <a:pt x="41" y="100"/>
                      <a:pt x="38" y="99"/>
                      <a:pt x="34" y="97"/>
                    </a:cubicBezTo>
                    <a:cubicBezTo>
                      <a:pt x="32" y="96"/>
                      <a:pt x="31" y="95"/>
                      <a:pt x="32" y="93"/>
                    </a:cubicBezTo>
                    <a:cubicBezTo>
                      <a:pt x="35" y="86"/>
                      <a:pt x="36" y="79"/>
                      <a:pt x="36" y="71"/>
                    </a:cubicBezTo>
                    <a:cubicBezTo>
                      <a:pt x="35" y="48"/>
                      <a:pt x="25" y="31"/>
                      <a:pt x="5" y="19"/>
                    </a:cubicBezTo>
                    <a:cubicBezTo>
                      <a:pt x="0" y="16"/>
                      <a:pt x="0" y="16"/>
                      <a:pt x="2" y="12"/>
                    </a:cubicBezTo>
                    <a:cubicBezTo>
                      <a:pt x="4" y="9"/>
                      <a:pt x="5" y="7"/>
                      <a:pt x="6" y="5"/>
                    </a:cubicBezTo>
                    <a:cubicBezTo>
                      <a:pt x="8" y="0"/>
                      <a:pt x="8" y="0"/>
                      <a:pt x="12" y="2"/>
                    </a:cubicBezTo>
                    <a:cubicBezTo>
                      <a:pt x="28" y="11"/>
                      <a:pt x="39" y="22"/>
                      <a:pt x="47" y="38"/>
                    </a:cubicBezTo>
                    <a:cubicBezTo>
                      <a:pt x="52" y="49"/>
                      <a:pt x="54" y="60"/>
                      <a:pt x="54" y="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D603B3-A86C-40CF-A32A-991CBF402C08}"/>
              </a:ext>
            </a:extLst>
          </p:cNvPr>
          <p:cNvGrpSpPr/>
          <p:nvPr/>
        </p:nvGrpSpPr>
        <p:grpSpPr>
          <a:xfrm>
            <a:off x="6648353" y="1918010"/>
            <a:ext cx="1612996" cy="1612996"/>
            <a:chOff x="4910525" y="1549347"/>
            <a:chExt cx="1209747" cy="1209747"/>
          </a:xfrm>
        </p:grpSpPr>
        <p:sp>
          <p:nvSpPr>
            <p:cNvPr id="6" name="Sev03"/>
            <p:cNvSpPr/>
            <p:nvPr/>
          </p:nvSpPr>
          <p:spPr>
            <a:xfrm>
              <a:off x="4910525" y="1549347"/>
              <a:ext cx="1209747" cy="12097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 dirty="0">
                <a:solidFill>
                  <a:schemeClr val="accent3">
                    <a:lumMod val="50000"/>
                  </a:schemeClr>
                </a:solidFill>
                <a:latin typeface="FontAwesome" pitchFamily="2" charset="0"/>
                <a:cs typeface="+mj-cs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D7AECE7-5FD4-4E69-8127-DA18D5AA48E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95098" y="2072460"/>
              <a:ext cx="821023" cy="396000"/>
              <a:chOff x="5075199" y="2168214"/>
              <a:chExt cx="895660" cy="432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F0EEFAB-1E8A-4861-AEDC-B47501C90835}"/>
                  </a:ext>
                </a:extLst>
              </p:cNvPr>
              <p:cNvGrpSpPr/>
              <p:nvPr/>
            </p:nvGrpSpPr>
            <p:grpSpPr>
              <a:xfrm>
                <a:off x="5075199" y="2168214"/>
                <a:ext cx="395388" cy="432000"/>
                <a:chOff x="5075199" y="2168214"/>
                <a:chExt cx="395388" cy="432000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61AE03C3-1AA3-4B7B-AA62-7DD49C6DE60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flipH="1">
                  <a:off x="5075199" y="2168214"/>
                  <a:ext cx="395388" cy="432000"/>
                  <a:chOff x="846978" y="1885154"/>
                  <a:chExt cx="215434" cy="235383"/>
                </a:xfrm>
              </p:grpSpPr>
              <p:sp>
                <p:nvSpPr>
                  <p:cNvPr id="57" name="Freeform 3379">
                    <a:extLst>
                      <a:ext uri="{FF2B5EF4-FFF2-40B4-BE49-F238E27FC236}">
                        <a16:creationId xmlns:a16="http://schemas.microsoft.com/office/drawing/2014/main" id="{8C2840C2-C4A1-49CA-9FBE-24C8B80B1F3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846978" y="1885154"/>
                    <a:ext cx="215434" cy="235383"/>
                  </a:xfrm>
                  <a:custGeom>
                    <a:avLst/>
                    <a:gdLst>
                      <a:gd name="T0" fmla="*/ 150 w 186"/>
                      <a:gd name="T1" fmla="*/ 60 h 204"/>
                      <a:gd name="T2" fmla="*/ 146 w 186"/>
                      <a:gd name="T3" fmla="*/ 60 h 204"/>
                      <a:gd name="T4" fmla="*/ 153 w 186"/>
                      <a:gd name="T5" fmla="*/ 47 h 204"/>
                      <a:gd name="T6" fmla="*/ 158 w 186"/>
                      <a:gd name="T7" fmla="*/ 51 h 204"/>
                      <a:gd name="T8" fmla="*/ 135 w 186"/>
                      <a:gd name="T9" fmla="*/ 53 h 204"/>
                      <a:gd name="T10" fmla="*/ 140 w 186"/>
                      <a:gd name="T11" fmla="*/ 38 h 204"/>
                      <a:gd name="T12" fmla="*/ 146 w 186"/>
                      <a:gd name="T13" fmla="*/ 41 h 204"/>
                      <a:gd name="T14" fmla="*/ 137 w 186"/>
                      <a:gd name="T15" fmla="*/ 53 h 204"/>
                      <a:gd name="T16" fmla="*/ 116 w 186"/>
                      <a:gd name="T17" fmla="*/ 66 h 204"/>
                      <a:gd name="T18" fmla="*/ 118 w 186"/>
                      <a:gd name="T19" fmla="*/ 82 h 204"/>
                      <a:gd name="T20" fmla="*/ 109 w 186"/>
                      <a:gd name="T21" fmla="*/ 89 h 204"/>
                      <a:gd name="T22" fmla="*/ 93 w 186"/>
                      <a:gd name="T23" fmla="*/ 68 h 204"/>
                      <a:gd name="T24" fmla="*/ 128 w 186"/>
                      <a:gd name="T25" fmla="*/ 30 h 204"/>
                      <a:gd name="T26" fmla="*/ 132 w 186"/>
                      <a:gd name="T27" fmla="*/ 33 h 204"/>
                      <a:gd name="T28" fmla="*/ 80 w 186"/>
                      <a:gd name="T29" fmla="*/ 46 h 204"/>
                      <a:gd name="T30" fmla="*/ 73 w 186"/>
                      <a:gd name="T31" fmla="*/ 51 h 204"/>
                      <a:gd name="T32" fmla="*/ 68 w 186"/>
                      <a:gd name="T33" fmla="*/ 50 h 204"/>
                      <a:gd name="T34" fmla="*/ 73 w 186"/>
                      <a:gd name="T35" fmla="*/ 43 h 204"/>
                      <a:gd name="T36" fmla="*/ 82 w 186"/>
                      <a:gd name="T37" fmla="*/ 39 h 204"/>
                      <a:gd name="T38" fmla="*/ 91 w 186"/>
                      <a:gd name="T39" fmla="*/ 36 h 204"/>
                      <a:gd name="T40" fmla="*/ 100 w 186"/>
                      <a:gd name="T41" fmla="*/ 35 h 204"/>
                      <a:gd name="T42" fmla="*/ 110 w 186"/>
                      <a:gd name="T43" fmla="*/ 36 h 204"/>
                      <a:gd name="T44" fmla="*/ 109 w 186"/>
                      <a:gd name="T45" fmla="*/ 43 h 204"/>
                      <a:gd name="T46" fmla="*/ 100 w 186"/>
                      <a:gd name="T47" fmla="*/ 42 h 204"/>
                      <a:gd name="T48" fmla="*/ 92 w 186"/>
                      <a:gd name="T49" fmla="*/ 43 h 204"/>
                      <a:gd name="T50" fmla="*/ 84 w 186"/>
                      <a:gd name="T51" fmla="*/ 45 h 204"/>
                      <a:gd name="T52" fmla="*/ 61 w 186"/>
                      <a:gd name="T53" fmla="*/ 36 h 204"/>
                      <a:gd name="T54" fmla="*/ 83 w 186"/>
                      <a:gd name="T55" fmla="*/ 25 h 204"/>
                      <a:gd name="T56" fmla="*/ 107 w 186"/>
                      <a:gd name="T57" fmla="*/ 23 h 204"/>
                      <a:gd name="T58" fmla="*/ 121 w 186"/>
                      <a:gd name="T59" fmla="*/ 30 h 204"/>
                      <a:gd name="T60" fmla="*/ 117 w 186"/>
                      <a:gd name="T61" fmla="*/ 32 h 204"/>
                      <a:gd name="T62" fmla="*/ 95 w 186"/>
                      <a:gd name="T63" fmla="*/ 29 h 204"/>
                      <a:gd name="T64" fmla="*/ 74 w 186"/>
                      <a:gd name="T65" fmla="*/ 35 h 204"/>
                      <a:gd name="T66" fmla="*/ 61 w 186"/>
                      <a:gd name="T67" fmla="*/ 40 h 204"/>
                      <a:gd name="T68" fmla="*/ 23 w 186"/>
                      <a:gd name="T69" fmla="*/ 76 h 204"/>
                      <a:gd name="T70" fmla="*/ 23 w 186"/>
                      <a:gd name="T71" fmla="*/ 83 h 204"/>
                      <a:gd name="T72" fmla="*/ 11 w 186"/>
                      <a:gd name="T73" fmla="*/ 123 h 204"/>
                      <a:gd name="T74" fmla="*/ 23 w 186"/>
                      <a:gd name="T75" fmla="*/ 130 h 204"/>
                      <a:gd name="T76" fmla="*/ 29 w 186"/>
                      <a:gd name="T77" fmla="*/ 177 h 204"/>
                      <a:gd name="T78" fmla="*/ 62 w 186"/>
                      <a:gd name="T79" fmla="*/ 194 h 204"/>
                      <a:gd name="T80" fmla="*/ 69 w 186"/>
                      <a:gd name="T81" fmla="*/ 204 h 204"/>
                      <a:gd name="T82" fmla="*/ 155 w 186"/>
                      <a:gd name="T83" fmla="*/ 196 h 204"/>
                      <a:gd name="T84" fmla="*/ 171 w 186"/>
                      <a:gd name="T85" fmla="*/ 120 h 204"/>
                      <a:gd name="T86" fmla="*/ 186 w 186"/>
                      <a:gd name="T87" fmla="*/ 76 h 2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86" h="204">
                        <a:moveTo>
                          <a:pt x="158" y="51"/>
                        </a:moveTo>
                        <a:cubicBezTo>
                          <a:pt x="150" y="60"/>
                          <a:pt x="150" y="60"/>
                          <a:pt x="150" y="60"/>
                        </a:cubicBezTo>
                        <a:cubicBezTo>
                          <a:pt x="150" y="61"/>
                          <a:pt x="149" y="61"/>
                          <a:pt x="148" y="61"/>
                        </a:cubicBezTo>
                        <a:cubicBezTo>
                          <a:pt x="147" y="61"/>
                          <a:pt x="146" y="61"/>
                          <a:pt x="146" y="60"/>
                        </a:cubicBezTo>
                        <a:cubicBezTo>
                          <a:pt x="144" y="59"/>
                          <a:pt x="144" y="57"/>
                          <a:pt x="145" y="56"/>
                        </a:cubicBezTo>
                        <a:cubicBezTo>
                          <a:pt x="153" y="47"/>
                          <a:pt x="153" y="47"/>
                          <a:pt x="153" y="47"/>
                        </a:cubicBezTo>
                        <a:cubicBezTo>
                          <a:pt x="154" y="46"/>
                          <a:pt x="156" y="45"/>
                          <a:pt x="157" y="47"/>
                        </a:cubicBezTo>
                        <a:cubicBezTo>
                          <a:pt x="159" y="48"/>
                          <a:pt x="159" y="50"/>
                          <a:pt x="158" y="51"/>
                        </a:cubicBezTo>
                        <a:close/>
                        <a:moveTo>
                          <a:pt x="137" y="53"/>
                        </a:moveTo>
                        <a:cubicBezTo>
                          <a:pt x="136" y="53"/>
                          <a:pt x="135" y="53"/>
                          <a:pt x="135" y="53"/>
                        </a:cubicBezTo>
                        <a:cubicBezTo>
                          <a:pt x="133" y="52"/>
                          <a:pt x="133" y="50"/>
                          <a:pt x="134" y="49"/>
                        </a:cubicBezTo>
                        <a:cubicBezTo>
                          <a:pt x="140" y="38"/>
                          <a:pt x="140" y="38"/>
                          <a:pt x="140" y="38"/>
                        </a:cubicBezTo>
                        <a:cubicBezTo>
                          <a:pt x="141" y="36"/>
                          <a:pt x="143" y="36"/>
                          <a:pt x="145" y="37"/>
                        </a:cubicBezTo>
                        <a:cubicBezTo>
                          <a:pt x="146" y="37"/>
                          <a:pt x="147" y="39"/>
                          <a:pt x="146" y="41"/>
                        </a:cubicBezTo>
                        <a:cubicBezTo>
                          <a:pt x="139" y="52"/>
                          <a:pt x="139" y="52"/>
                          <a:pt x="139" y="52"/>
                        </a:cubicBezTo>
                        <a:cubicBezTo>
                          <a:pt x="138" y="53"/>
                          <a:pt x="138" y="53"/>
                          <a:pt x="137" y="53"/>
                        </a:cubicBezTo>
                        <a:close/>
                        <a:moveTo>
                          <a:pt x="132" y="33"/>
                        </a:moveTo>
                        <a:cubicBezTo>
                          <a:pt x="116" y="66"/>
                          <a:pt x="116" y="66"/>
                          <a:pt x="116" y="66"/>
                        </a:cubicBezTo>
                        <a:cubicBezTo>
                          <a:pt x="117" y="67"/>
                          <a:pt x="119" y="69"/>
                          <a:pt x="119" y="71"/>
                        </a:cubicBezTo>
                        <a:cubicBezTo>
                          <a:pt x="120" y="75"/>
                          <a:pt x="120" y="79"/>
                          <a:pt x="118" y="82"/>
                        </a:cubicBezTo>
                        <a:cubicBezTo>
                          <a:pt x="116" y="86"/>
                          <a:pt x="113" y="88"/>
                          <a:pt x="109" y="89"/>
                        </a:cubicBezTo>
                        <a:cubicBezTo>
                          <a:pt x="109" y="89"/>
                          <a:pt x="109" y="89"/>
                          <a:pt x="109" y="89"/>
                        </a:cubicBezTo>
                        <a:cubicBezTo>
                          <a:pt x="105" y="90"/>
                          <a:pt x="102" y="89"/>
                          <a:pt x="98" y="88"/>
                        </a:cubicBezTo>
                        <a:cubicBezTo>
                          <a:pt x="92" y="84"/>
                          <a:pt x="89" y="75"/>
                          <a:pt x="93" y="68"/>
                        </a:cubicBezTo>
                        <a:cubicBezTo>
                          <a:pt x="96" y="63"/>
                          <a:pt x="102" y="60"/>
                          <a:pt x="108" y="61"/>
                        </a:cubicBezTo>
                        <a:cubicBezTo>
                          <a:pt x="128" y="30"/>
                          <a:pt x="128" y="30"/>
                          <a:pt x="128" y="30"/>
                        </a:cubicBezTo>
                        <a:cubicBezTo>
                          <a:pt x="128" y="29"/>
                          <a:pt x="130" y="28"/>
                          <a:pt x="131" y="29"/>
                        </a:cubicBezTo>
                        <a:cubicBezTo>
                          <a:pt x="133" y="30"/>
                          <a:pt x="133" y="31"/>
                          <a:pt x="132" y="33"/>
                        </a:cubicBezTo>
                        <a:close/>
                        <a:moveTo>
                          <a:pt x="84" y="45"/>
                        </a:moveTo>
                        <a:cubicBezTo>
                          <a:pt x="83" y="45"/>
                          <a:pt x="81" y="46"/>
                          <a:pt x="80" y="46"/>
                        </a:cubicBezTo>
                        <a:cubicBezTo>
                          <a:pt x="79" y="47"/>
                          <a:pt x="78" y="48"/>
                          <a:pt x="76" y="49"/>
                        </a:cubicBezTo>
                        <a:cubicBezTo>
                          <a:pt x="75" y="49"/>
                          <a:pt x="74" y="50"/>
                          <a:pt x="73" y="51"/>
                        </a:cubicBezTo>
                        <a:cubicBezTo>
                          <a:pt x="72" y="52"/>
                          <a:pt x="72" y="52"/>
                          <a:pt x="72" y="52"/>
                        </a:cubicBezTo>
                        <a:cubicBezTo>
                          <a:pt x="70" y="52"/>
                          <a:pt x="69" y="51"/>
                          <a:pt x="68" y="50"/>
                        </a:cubicBezTo>
                        <a:cubicBezTo>
                          <a:pt x="67" y="49"/>
                          <a:pt x="68" y="47"/>
                          <a:pt x="69" y="46"/>
                        </a:cubicBezTo>
                        <a:cubicBezTo>
                          <a:pt x="70" y="45"/>
                          <a:pt x="72" y="44"/>
                          <a:pt x="73" y="43"/>
                        </a:cubicBezTo>
                        <a:cubicBezTo>
                          <a:pt x="74" y="42"/>
                          <a:pt x="76" y="41"/>
                          <a:pt x="77" y="41"/>
                        </a:cubicBezTo>
                        <a:cubicBezTo>
                          <a:pt x="79" y="40"/>
                          <a:pt x="80" y="39"/>
                          <a:pt x="82" y="39"/>
                        </a:cubicBezTo>
                        <a:cubicBezTo>
                          <a:pt x="83" y="38"/>
                          <a:pt x="85" y="38"/>
                          <a:pt x="86" y="37"/>
                        </a:cubicBezTo>
                        <a:cubicBezTo>
                          <a:pt x="88" y="37"/>
                          <a:pt x="89" y="36"/>
                          <a:pt x="91" y="36"/>
                        </a:cubicBezTo>
                        <a:cubicBezTo>
                          <a:pt x="92" y="36"/>
                          <a:pt x="94" y="36"/>
                          <a:pt x="95" y="36"/>
                        </a:cubicBezTo>
                        <a:cubicBezTo>
                          <a:pt x="97" y="35"/>
                          <a:pt x="99" y="35"/>
                          <a:pt x="100" y="35"/>
                        </a:cubicBezTo>
                        <a:cubicBezTo>
                          <a:pt x="102" y="35"/>
                          <a:pt x="104" y="36"/>
                          <a:pt x="105" y="36"/>
                        </a:cubicBezTo>
                        <a:cubicBezTo>
                          <a:pt x="107" y="36"/>
                          <a:pt x="108" y="36"/>
                          <a:pt x="110" y="36"/>
                        </a:cubicBezTo>
                        <a:cubicBezTo>
                          <a:pt x="112" y="37"/>
                          <a:pt x="113" y="39"/>
                          <a:pt x="112" y="40"/>
                        </a:cubicBezTo>
                        <a:cubicBezTo>
                          <a:pt x="112" y="42"/>
                          <a:pt x="110" y="43"/>
                          <a:pt x="109" y="43"/>
                        </a:cubicBezTo>
                        <a:cubicBezTo>
                          <a:pt x="107" y="43"/>
                          <a:pt x="106" y="42"/>
                          <a:pt x="104" y="42"/>
                        </a:cubicBezTo>
                        <a:cubicBezTo>
                          <a:pt x="103" y="42"/>
                          <a:pt x="102" y="42"/>
                          <a:pt x="100" y="42"/>
                        </a:cubicBezTo>
                        <a:cubicBezTo>
                          <a:pt x="99" y="42"/>
                          <a:pt x="97" y="42"/>
                          <a:pt x="96" y="42"/>
                        </a:cubicBezTo>
                        <a:cubicBezTo>
                          <a:pt x="95" y="42"/>
                          <a:pt x="93" y="42"/>
                          <a:pt x="92" y="43"/>
                        </a:cubicBezTo>
                        <a:cubicBezTo>
                          <a:pt x="91" y="43"/>
                          <a:pt x="89" y="43"/>
                          <a:pt x="88" y="43"/>
                        </a:cubicBezTo>
                        <a:cubicBezTo>
                          <a:pt x="86" y="44"/>
                          <a:pt x="85" y="44"/>
                          <a:pt x="84" y="45"/>
                        </a:cubicBezTo>
                        <a:close/>
                        <a:moveTo>
                          <a:pt x="61" y="40"/>
                        </a:moveTo>
                        <a:cubicBezTo>
                          <a:pt x="59" y="39"/>
                          <a:pt x="60" y="37"/>
                          <a:pt x="61" y="36"/>
                        </a:cubicBezTo>
                        <a:cubicBezTo>
                          <a:pt x="64" y="33"/>
                          <a:pt x="68" y="31"/>
                          <a:pt x="71" y="29"/>
                        </a:cubicBezTo>
                        <a:cubicBezTo>
                          <a:pt x="75" y="27"/>
                          <a:pt x="79" y="26"/>
                          <a:pt x="83" y="25"/>
                        </a:cubicBezTo>
                        <a:cubicBezTo>
                          <a:pt x="87" y="24"/>
                          <a:pt x="91" y="23"/>
                          <a:pt x="94" y="23"/>
                        </a:cubicBezTo>
                        <a:cubicBezTo>
                          <a:pt x="99" y="23"/>
                          <a:pt x="103" y="23"/>
                          <a:pt x="107" y="23"/>
                        </a:cubicBezTo>
                        <a:cubicBezTo>
                          <a:pt x="111" y="24"/>
                          <a:pt x="115" y="24"/>
                          <a:pt x="119" y="26"/>
                        </a:cubicBezTo>
                        <a:cubicBezTo>
                          <a:pt x="120" y="26"/>
                          <a:pt x="121" y="28"/>
                          <a:pt x="121" y="30"/>
                        </a:cubicBezTo>
                        <a:cubicBezTo>
                          <a:pt x="120" y="31"/>
                          <a:pt x="119" y="32"/>
                          <a:pt x="118" y="32"/>
                        </a:cubicBezTo>
                        <a:cubicBezTo>
                          <a:pt x="117" y="32"/>
                          <a:pt x="117" y="32"/>
                          <a:pt x="117" y="32"/>
                        </a:cubicBezTo>
                        <a:cubicBezTo>
                          <a:pt x="113" y="31"/>
                          <a:pt x="110" y="30"/>
                          <a:pt x="106" y="30"/>
                        </a:cubicBezTo>
                        <a:cubicBezTo>
                          <a:pt x="102" y="29"/>
                          <a:pt x="99" y="29"/>
                          <a:pt x="95" y="29"/>
                        </a:cubicBezTo>
                        <a:cubicBezTo>
                          <a:pt x="91" y="30"/>
                          <a:pt x="88" y="30"/>
                          <a:pt x="84" y="31"/>
                        </a:cubicBezTo>
                        <a:cubicBezTo>
                          <a:pt x="81" y="32"/>
                          <a:pt x="78" y="34"/>
                          <a:pt x="74" y="35"/>
                        </a:cubicBezTo>
                        <a:cubicBezTo>
                          <a:pt x="71" y="37"/>
                          <a:pt x="68" y="39"/>
                          <a:pt x="65" y="41"/>
                        </a:cubicBezTo>
                        <a:cubicBezTo>
                          <a:pt x="64" y="42"/>
                          <a:pt x="62" y="42"/>
                          <a:pt x="61" y="40"/>
                        </a:cubicBezTo>
                        <a:close/>
                        <a:moveTo>
                          <a:pt x="104" y="0"/>
                        </a:moveTo>
                        <a:cubicBezTo>
                          <a:pt x="59" y="0"/>
                          <a:pt x="23" y="34"/>
                          <a:pt x="23" y="76"/>
                        </a:cubicBezTo>
                        <a:cubicBezTo>
                          <a:pt x="23" y="77"/>
                          <a:pt x="23" y="78"/>
                          <a:pt x="23" y="79"/>
                        </a:cubicBezTo>
                        <a:cubicBezTo>
                          <a:pt x="23" y="81"/>
                          <a:pt x="23" y="82"/>
                          <a:pt x="23" y="83"/>
                        </a:cubicBezTo>
                        <a:cubicBezTo>
                          <a:pt x="27" y="102"/>
                          <a:pt x="0" y="111"/>
                          <a:pt x="7" y="120"/>
                        </a:cubicBezTo>
                        <a:cubicBezTo>
                          <a:pt x="8" y="122"/>
                          <a:pt x="9" y="122"/>
                          <a:pt x="11" y="123"/>
                        </a:cubicBezTo>
                        <a:cubicBezTo>
                          <a:pt x="20" y="126"/>
                          <a:pt x="20" y="126"/>
                          <a:pt x="20" y="126"/>
                        </a:cubicBezTo>
                        <a:cubicBezTo>
                          <a:pt x="22" y="126"/>
                          <a:pt x="23" y="128"/>
                          <a:pt x="23" y="130"/>
                        </a:cubicBezTo>
                        <a:cubicBezTo>
                          <a:pt x="24" y="134"/>
                          <a:pt x="25" y="141"/>
                          <a:pt x="24" y="147"/>
                        </a:cubicBezTo>
                        <a:cubicBezTo>
                          <a:pt x="24" y="157"/>
                          <a:pt x="20" y="174"/>
                          <a:pt x="29" y="177"/>
                        </a:cubicBezTo>
                        <a:cubicBezTo>
                          <a:pt x="38" y="180"/>
                          <a:pt x="52" y="174"/>
                          <a:pt x="57" y="179"/>
                        </a:cubicBezTo>
                        <a:cubicBezTo>
                          <a:pt x="61" y="184"/>
                          <a:pt x="62" y="190"/>
                          <a:pt x="62" y="194"/>
                        </a:cubicBezTo>
                        <a:cubicBezTo>
                          <a:pt x="62" y="198"/>
                          <a:pt x="62" y="198"/>
                          <a:pt x="62" y="198"/>
                        </a:cubicBezTo>
                        <a:cubicBezTo>
                          <a:pt x="62" y="201"/>
                          <a:pt x="65" y="204"/>
                          <a:pt x="69" y="204"/>
                        </a:cubicBezTo>
                        <a:cubicBezTo>
                          <a:pt x="149" y="204"/>
                          <a:pt x="149" y="204"/>
                          <a:pt x="149" y="204"/>
                        </a:cubicBezTo>
                        <a:cubicBezTo>
                          <a:pt x="153" y="204"/>
                          <a:pt x="156" y="200"/>
                          <a:pt x="155" y="196"/>
                        </a:cubicBezTo>
                        <a:cubicBezTo>
                          <a:pt x="153" y="189"/>
                          <a:pt x="151" y="177"/>
                          <a:pt x="151" y="170"/>
                        </a:cubicBezTo>
                        <a:cubicBezTo>
                          <a:pt x="151" y="157"/>
                          <a:pt x="154" y="143"/>
                          <a:pt x="171" y="120"/>
                        </a:cubicBezTo>
                        <a:cubicBezTo>
                          <a:pt x="171" y="120"/>
                          <a:pt x="171" y="120"/>
                          <a:pt x="171" y="120"/>
                        </a:cubicBezTo>
                        <a:cubicBezTo>
                          <a:pt x="180" y="107"/>
                          <a:pt x="186" y="92"/>
                          <a:pt x="186" y="76"/>
                        </a:cubicBezTo>
                        <a:cubicBezTo>
                          <a:pt x="186" y="34"/>
                          <a:pt x="149" y="0"/>
                          <a:pt x="10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3733"/>
                  </a:p>
                </p:txBody>
              </p:sp>
              <p:sp>
                <p:nvSpPr>
                  <p:cNvPr id="58" name="Freeform 3380">
                    <a:extLst>
                      <a:ext uri="{FF2B5EF4-FFF2-40B4-BE49-F238E27FC236}">
                        <a16:creationId xmlns:a16="http://schemas.microsoft.com/office/drawing/2014/main" id="{E51D72C9-D8A1-4A8B-AFDB-5DA162DEBB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2727" y="1960954"/>
                    <a:ext cx="11970" cy="11970"/>
                  </a:xfrm>
                  <a:custGeom>
                    <a:avLst/>
                    <a:gdLst>
                      <a:gd name="T0" fmla="*/ 8 w 10"/>
                      <a:gd name="T1" fmla="*/ 1 h 10"/>
                      <a:gd name="T2" fmla="*/ 8 w 10"/>
                      <a:gd name="T3" fmla="*/ 1 h 10"/>
                      <a:gd name="T4" fmla="*/ 7 w 10"/>
                      <a:gd name="T5" fmla="*/ 1 h 10"/>
                      <a:gd name="T6" fmla="*/ 4 w 10"/>
                      <a:gd name="T7" fmla="*/ 1 h 10"/>
                      <a:gd name="T8" fmla="*/ 1 w 10"/>
                      <a:gd name="T9" fmla="*/ 3 h 10"/>
                      <a:gd name="T10" fmla="*/ 3 w 10"/>
                      <a:gd name="T11" fmla="*/ 10 h 10"/>
                      <a:gd name="T12" fmla="*/ 7 w 10"/>
                      <a:gd name="T13" fmla="*/ 10 h 10"/>
                      <a:gd name="T14" fmla="*/ 10 w 10"/>
                      <a:gd name="T15" fmla="*/ 8 h 10"/>
                      <a:gd name="T16" fmla="*/ 10 w 10"/>
                      <a:gd name="T17" fmla="*/ 4 h 10"/>
                      <a:gd name="T18" fmla="*/ 8 w 10"/>
                      <a:gd name="T19" fmla="*/ 1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" h="10">
                        <a:moveTo>
                          <a:pt x="8" y="1"/>
                        </a:move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7" y="1"/>
                          <a:pt x="7" y="1"/>
                          <a:pt x="7" y="1"/>
                        </a:cubicBezTo>
                        <a:cubicBezTo>
                          <a:pt x="6" y="0"/>
                          <a:pt x="5" y="0"/>
                          <a:pt x="4" y="1"/>
                        </a:cubicBezTo>
                        <a:cubicBezTo>
                          <a:pt x="3" y="1"/>
                          <a:pt x="2" y="2"/>
                          <a:pt x="1" y="3"/>
                        </a:cubicBezTo>
                        <a:cubicBezTo>
                          <a:pt x="0" y="5"/>
                          <a:pt x="1" y="8"/>
                          <a:pt x="3" y="10"/>
                        </a:cubicBezTo>
                        <a:cubicBezTo>
                          <a:pt x="4" y="10"/>
                          <a:pt x="6" y="10"/>
                          <a:pt x="7" y="10"/>
                        </a:cubicBezTo>
                        <a:cubicBezTo>
                          <a:pt x="8" y="10"/>
                          <a:pt x="9" y="9"/>
                          <a:pt x="10" y="8"/>
                        </a:cubicBezTo>
                        <a:cubicBezTo>
                          <a:pt x="10" y="7"/>
                          <a:pt x="10" y="5"/>
                          <a:pt x="10" y="4"/>
                        </a:cubicBezTo>
                        <a:cubicBezTo>
                          <a:pt x="10" y="3"/>
                          <a:pt x="9" y="2"/>
                          <a:pt x="8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3733"/>
                  </a:p>
                </p:txBody>
              </p:sp>
            </p:grp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18047E4-A075-4C2B-BB1E-04F2A5906A0A}"/>
                    </a:ext>
                  </a:extLst>
                </p:cNvPr>
                <p:cNvSpPr/>
                <p:nvPr/>
              </p:nvSpPr>
              <p:spPr bwMode="auto">
                <a:xfrm>
                  <a:off x="5103629" y="2204483"/>
                  <a:ext cx="288000" cy="252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none" lIns="121920" tIns="60960" rIns="121920" bIns="6096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CA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4EA14F65-01B8-43CF-99ED-C97F431AFA18}"/>
                  </a:ext>
                </a:extLst>
              </p:cNvPr>
              <p:cNvGrpSpPr/>
              <p:nvPr/>
            </p:nvGrpSpPr>
            <p:grpSpPr>
              <a:xfrm>
                <a:off x="5575471" y="2168214"/>
                <a:ext cx="395388" cy="432000"/>
                <a:chOff x="5575471" y="2171759"/>
                <a:chExt cx="395388" cy="432000"/>
              </a:xfrm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77D481BF-792D-43A4-94F1-08997B18312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575471" y="2171759"/>
                  <a:ext cx="395388" cy="432000"/>
                  <a:chOff x="843414" y="1885154"/>
                  <a:chExt cx="215434" cy="235383"/>
                </a:xfrm>
              </p:grpSpPr>
              <p:sp>
                <p:nvSpPr>
                  <p:cNvPr id="54" name="Freeform 3379">
                    <a:extLst>
                      <a:ext uri="{FF2B5EF4-FFF2-40B4-BE49-F238E27FC236}">
                        <a16:creationId xmlns:a16="http://schemas.microsoft.com/office/drawing/2014/main" id="{3AA60753-2DA2-4DBD-AB34-69955175569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843414" y="1885154"/>
                    <a:ext cx="215434" cy="235383"/>
                  </a:xfrm>
                  <a:custGeom>
                    <a:avLst/>
                    <a:gdLst>
                      <a:gd name="T0" fmla="*/ 150 w 186"/>
                      <a:gd name="T1" fmla="*/ 60 h 204"/>
                      <a:gd name="T2" fmla="*/ 146 w 186"/>
                      <a:gd name="T3" fmla="*/ 60 h 204"/>
                      <a:gd name="T4" fmla="*/ 153 w 186"/>
                      <a:gd name="T5" fmla="*/ 47 h 204"/>
                      <a:gd name="T6" fmla="*/ 158 w 186"/>
                      <a:gd name="T7" fmla="*/ 51 h 204"/>
                      <a:gd name="T8" fmla="*/ 135 w 186"/>
                      <a:gd name="T9" fmla="*/ 53 h 204"/>
                      <a:gd name="T10" fmla="*/ 140 w 186"/>
                      <a:gd name="T11" fmla="*/ 38 h 204"/>
                      <a:gd name="T12" fmla="*/ 146 w 186"/>
                      <a:gd name="T13" fmla="*/ 41 h 204"/>
                      <a:gd name="T14" fmla="*/ 137 w 186"/>
                      <a:gd name="T15" fmla="*/ 53 h 204"/>
                      <a:gd name="T16" fmla="*/ 116 w 186"/>
                      <a:gd name="T17" fmla="*/ 66 h 204"/>
                      <a:gd name="T18" fmla="*/ 118 w 186"/>
                      <a:gd name="T19" fmla="*/ 82 h 204"/>
                      <a:gd name="T20" fmla="*/ 109 w 186"/>
                      <a:gd name="T21" fmla="*/ 89 h 204"/>
                      <a:gd name="T22" fmla="*/ 93 w 186"/>
                      <a:gd name="T23" fmla="*/ 68 h 204"/>
                      <a:gd name="T24" fmla="*/ 128 w 186"/>
                      <a:gd name="T25" fmla="*/ 30 h 204"/>
                      <a:gd name="T26" fmla="*/ 132 w 186"/>
                      <a:gd name="T27" fmla="*/ 33 h 204"/>
                      <a:gd name="T28" fmla="*/ 80 w 186"/>
                      <a:gd name="T29" fmla="*/ 46 h 204"/>
                      <a:gd name="T30" fmla="*/ 73 w 186"/>
                      <a:gd name="T31" fmla="*/ 51 h 204"/>
                      <a:gd name="T32" fmla="*/ 68 w 186"/>
                      <a:gd name="T33" fmla="*/ 50 h 204"/>
                      <a:gd name="T34" fmla="*/ 73 w 186"/>
                      <a:gd name="T35" fmla="*/ 43 h 204"/>
                      <a:gd name="T36" fmla="*/ 82 w 186"/>
                      <a:gd name="T37" fmla="*/ 39 h 204"/>
                      <a:gd name="T38" fmla="*/ 91 w 186"/>
                      <a:gd name="T39" fmla="*/ 36 h 204"/>
                      <a:gd name="T40" fmla="*/ 100 w 186"/>
                      <a:gd name="T41" fmla="*/ 35 h 204"/>
                      <a:gd name="T42" fmla="*/ 110 w 186"/>
                      <a:gd name="T43" fmla="*/ 36 h 204"/>
                      <a:gd name="T44" fmla="*/ 109 w 186"/>
                      <a:gd name="T45" fmla="*/ 43 h 204"/>
                      <a:gd name="T46" fmla="*/ 100 w 186"/>
                      <a:gd name="T47" fmla="*/ 42 h 204"/>
                      <a:gd name="T48" fmla="*/ 92 w 186"/>
                      <a:gd name="T49" fmla="*/ 43 h 204"/>
                      <a:gd name="T50" fmla="*/ 84 w 186"/>
                      <a:gd name="T51" fmla="*/ 45 h 204"/>
                      <a:gd name="T52" fmla="*/ 61 w 186"/>
                      <a:gd name="T53" fmla="*/ 36 h 204"/>
                      <a:gd name="T54" fmla="*/ 83 w 186"/>
                      <a:gd name="T55" fmla="*/ 25 h 204"/>
                      <a:gd name="T56" fmla="*/ 107 w 186"/>
                      <a:gd name="T57" fmla="*/ 23 h 204"/>
                      <a:gd name="T58" fmla="*/ 121 w 186"/>
                      <a:gd name="T59" fmla="*/ 30 h 204"/>
                      <a:gd name="T60" fmla="*/ 117 w 186"/>
                      <a:gd name="T61" fmla="*/ 32 h 204"/>
                      <a:gd name="T62" fmla="*/ 95 w 186"/>
                      <a:gd name="T63" fmla="*/ 29 h 204"/>
                      <a:gd name="T64" fmla="*/ 74 w 186"/>
                      <a:gd name="T65" fmla="*/ 35 h 204"/>
                      <a:gd name="T66" fmla="*/ 61 w 186"/>
                      <a:gd name="T67" fmla="*/ 40 h 204"/>
                      <a:gd name="T68" fmla="*/ 23 w 186"/>
                      <a:gd name="T69" fmla="*/ 76 h 204"/>
                      <a:gd name="T70" fmla="*/ 23 w 186"/>
                      <a:gd name="T71" fmla="*/ 83 h 204"/>
                      <a:gd name="T72" fmla="*/ 11 w 186"/>
                      <a:gd name="T73" fmla="*/ 123 h 204"/>
                      <a:gd name="T74" fmla="*/ 23 w 186"/>
                      <a:gd name="T75" fmla="*/ 130 h 204"/>
                      <a:gd name="T76" fmla="*/ 29 w 186"/>
                      <a:gd name="T77" fmla="*/ 177 h 204"/>
                      <a:gd name="T78" fmla="*/ 62 w 186"/>
                      <a:gd name="T79" fmla="*/ 194 h 204"/>
                      <a:gd name="T80" fmla="*/ 69 w 186"/>
                      <a:gd name="T81" fmla="*/ 204 h 204"/>
                      <a:gd name="T82" fmla="*/ 155 w 186"/>
                      <a:gd name="T83" fmla="*/ 196 h 204"/>
                      <a:gd name="T84" fmla="*/ 171 w 186"/>
                      <a:gd name="T85" fmla="*/ 120 h 204"/>
                      <a:gd name="T86" fmla="*/ 186 w 186"/>
                      <a:gd name="T87" fmla="*/ 76 h 2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86" h="204">
                        <a:moveTo>
                          <a:pt x="158" y="51"/>
                        </a:moveTo>
                        <a:cubicBezTo>
                          <a:pt x="150" y="60"/>
                          <a:pt x="150" y="60"/>
                          <a:pt x="150" y="60"/>
                        </a:cubicBezTo>
                        <a:cubicBezTo>
                          <a:pt x="150" y="61"/>
                          <a:pt x="149" y="61"/>
                          <a:pt x="148" y="61"/>
                        </a:cubicBezTo>
                        <a:cubicBezTo>
                          <a:pt x="147" y="61"/>
                          <a:pt x="146" y="61"/>
                          <a:pt x="146" y="60"/>
                        </a:cubicBezTo>
                        <a:cubicBezTo>
                          <a:pt x="144" y="59"/>
                          <a:pt x="144" y="57"/>
                          <a:pt x="145" y="56"/>
                        </a:cubicBezTo>
                        <a:cubicBezTo>
                          <a:pt x="153" y="47"/>
                          <a:pt x="153" y="47"/>
                          <a:pt x="153" y="47"/>
                        </a:cubicBezTo>
                        <a:cubicBezTo>
                          <a:pt x="154" y="46"/>
                          <a:pt x="156" y="45"/>
                          <a:pt x="157" y="47"/>
                        </a:cubicBezTo>
                        <a:cubicBezTo>
                          <a:pt x="159" y="48"/>
                          <a:pt x="159" y="50"/>
                          <a:pt x="158" y="51"/>
                        </a:cubicBezTo>
                        <a:close/>
                        <a:moveTo>
                          <a:pt x="137" y="53"/>
                        </a:moveTo>
                        <a:cubicBezTo>
                          <a:pt x="136" y="53"/>
                          <a:pt x="135" y="53"/>
                          <a:pt x="135" y="53"/>
                        </a:cubicBezTo>
                        <a:cubicBezTo>
                          <a:pt x="133" y="52"/>
                          <a:pt x="133" y="50"/>
                          <a:pt x="134" y="49"/>
                        </a:cubicBezTo>
                        <a:cubicBezTo>
                          <a:pt x="140" y="38"/>
                          <a:pt x="140" y="38"/>
                          <a:pt x="140" y="38"/>
                        </a:cubicBezTo>
                        <a:cubicBezTo>
                          <a:pt x="141" y="36"/>
                          <a:pt x="143" y="36"/>
                          <a:pt x="145" y="37"/>
                        </a:cubicBezTo>
                        <a:cubicBezTo>
                          <a:pt x="146" y="37"/>
                          <a:pt x="147" y="39"/>
                          <a:pt x="146" y="41"/>
                        </a:cubicBezTo>
                        <a:cubicBezTo>
                          <a:pt x="139" y="52"/>
                          <a:pt x="139" y="52"/>
                          <a:pt x="139" y="52"/>
                        </a:cubicBezTo>
                        <a:cubicBezTo>
                          <a:pt x="138" y="53"/>
                          <a:pt x="138" y="53"/>
                          <a:pt x="137" y="53"/>
                        </a:cubicBezTo>
                        <a:close/>
                        <a:moveTo>
                          <a:pt x="132" y="33"/>
                        </a:moveTo>
                        <a:cubicBezTo>
                          <a:pt x="116" y="66"/>
                          <a:pt x="116" y="66"/>
                          <a:pt x="116" y="66"/>
                        </a:cubicBezTo>
                        <a:cubicBezTo>
                          <a:pt x="117" y="67"/>
                          <a:pt x="119" y="69"/>
                          <a:pt x="119" y="71"/>
                        </a:cubicBezTo>
                        <a:cubicBezTo>
                          <a:pt x="120" y="75"/>
                          <a:pt x="120" y="79"/>
                          <a:pt x="118" y="82"/>
                        </a:cubicBezTo>
                        <a:cubicBezTo>
                          <a:pt x="116" y="86"/>
                          <a:pt x="113" y="88"/>
                          <a:pt x="109" y="89"/>
                        </a:cubicBezTo>
                        <a:cubicBezTo>
                          <a:pt x="109" y="89"/>
                          <a:pt x="109" y="89"/>
                          <a:pt x="109" y="89"/>
                        </a:cubicBezTo>
                        <a:cubicBezTo>
                          <a:pt x="105" y="90"/>
                          <a:pt x="102" y="89"/>
                          <a:pt x="98" y="88"/>
                        </a:cubicBezTo>
                        <a:cubicBezTo>
                          <a:pt x="92" y="84"/>
                          <a:pt x="89" y="75"/>
                          <a:pt x="93" y="68"/>
                        </a:cubicBezTo>
                        <a:cubicBezTo>
                          <a:pt x="96" y="63"/>
                          <a:pt x="102" y="60"/>
                          <a:pt x="108" y="61"/>
                        </a:cubicBezTo>
                        <a:cubicBezTo>
                          <a:pt x="128" y="30"/>
                          <a:pt x="128" y="30"/>
                          <a:pt x="128" y="30"/>
                        </a:cubicBezTo>
                        <a:cubicBezTo>
                          <a:pt x="128" y="29"/>
                          <a:pt x="130" y="28"/>
                          <a:pt x="131" y="29"/>
                        </a:cubicBezTo>
                        <a:cubicBezTo>
                          <a:pt x="133" y="30"/>
                          <a:pt x="133" y="31"/>
                          <a:pt x="132" y="33"/>
                        </a:cubicBezTo>
                        <a:close/>
                        <a:moveTo>
                          <a:pt x="84" y="45"/>
                        </a:moveTo>
                        <a:cubicBezTo>
                          <a:pt x="83" y="45"/>
                          <a:pt x="81" y="46"/>
                          <a:pt x="80" y="46"/>
                        </a:cubicBezTo>
                        <a:cubicBezTo>
                          <a:pt x="79" y="47"/>
                          <a:pt x="78" y="48"/>
                          <a:pt x="76" y="49"/>
                        </a:cubicBezTo>
                        <a:cubicBezTo>
                          <a:pt x="75" y="49"/>
                          <a:pt x="74" y="50"/>
                          <a:pt x="73" y="51"/>
                        </a:cubicBezTo>
                        <a:cubicBezTo>
                          <a:pt x="72" y="52"/>
                          <a:pt x="72" y="52"/>
                          <a:pt x="72" y="52"/>
                        </a:cubicBezTo>
                        <a:cubicBezTo>
                          <a:pt x="70" y="52"/>
                          <a:pt x="69" y="51"/>
                          <a:pt x="68" y="50"/>
                        </a:cubicBezTo>
                        <a:cubicBezTo>
                          <a:pt x="67" y="49"/>
                          <a:pt x="68" y="47"/>
                          <a:pt x="69" y="46"/>
                        </a:cubicBezTo>
                        <a:cubicBezTo>
                          <a:pt x="70" y="45"/>
                          <a:pt x="72" y="44"/>
                          <a:pt x="73" y="43"/>
                        </a:cubicBezTo>
                        <a:cubicBezTo>
                          <a:pt x="74" y="42"/>
                          <a:pt x="76" y="41"/>
                          <a:pt x="77" y="41"/>
                        </a:cubicBezTo>
                        <a:cubicBezTo>
                          <a:pt x="79" y="40"/>
                          <a:pt x="80" y="39"/>
                          <a:pt x="82" y="39"/>
                        </a:cubicBezTo>
                        <a:cubicBezTo>
                          <a:pt x="83" y="38"/>
                          <a:pt x="85" y="38"/>
                          <a:pt x="86" y="37"/>
                        </a:cubicBezTo>
                        <a:cubicBezTo>
                          <a:pt x="88" y="37"/>
                          <a:pt x="89" y="36"/>
                          <a:pt x="91" y="36"/>
                        </a:cubicBezTo>
                        <a:cubicBezTo>
                          <a:pt x="92" y="36"/>
                          <a:pt x="94" y="36"/>
                          <a:pt x="95" y="36"/>
                        </a:cubicBezTo>
                        <a:cubicBezTo>
                          <a:pt x="97" y="35"/>
                          <a:pt x="99" y="35"/>
                          <a:pt x="100" y="35"/>
                        </a:cubicBezTo>
                        <a:cubicBezTo>
                          <a:pt x="102" y="35"/>
                          <a:pt x="104" y="36"/>
                          <a:pt x="105" y="36"/>
                        </a:cubicBezTo>
                        <a:cubicBezTo>
                          <a:pt x="107" y="36"/>
                          <a:pt x="108" y="36"/>
                          <a:pt x="110" y="36"/>
                        </a:cubicBezTo>
                        <a:cubicBezTo>
                          <a:pt x="112" y="37"/>
                          <a:pt x="113" y="39"/>
                          <a:pt x="112" y="40"/>
                        </a:cubicBezTo>
                        <a:cubicBezTo>
                          <a:pt x="112" y="42"/>
                          <a:pt x="110" y="43"/>
                          <a:pt x="109" y="43"/>
                        </a:cubicBezTo>
                        <a:cubicBezTo>
                          <a:pt x="107" y="43"/>
                          <a:pt x="106" y="42"/>
                          <a:pt x="104" y="42"/>
                        </a:cubicBezTo>
                        <a:cubicBezTo>
                          <a:pt x="103" y="42"/>
                          <a:pt x="102" y="42"/>
                          <a:pt x="100" y="42"/>
                        </a:cubicBezTo>
                        <a:cubicBezTo>
                          <a:pt x="99" y="42"/>
                          <a:pt x="97" y="42"/>
                          <a:pt x="96" y="42"/>
                        </a:cubicBezTo>
                        <a:cubicBezTo>
                          <a:pt x="95" y="42"/>
                          <a:pt x="93" y="42"/>
                          <a:pt x="92" y="43"/>
                        </a:cubicBezTo>
                        <a:cubicBezTo>
                          <a:pt x="91" y="43"/>
                          <a:pt x="89" y="43"/>
                          <a:pt x="88" y="43"/>
                        </a:cubicBezTo>
                        <a:cubicBezTo>
                          <a:pt x="86" y="44"/>
                          <a:pt x="85" y="44"/>
                          <a:pt x="84" y="45"/>
                        </a:cubicBezTo>
                        <a:close/>
                        <a:moveTo>
                          <a:pt x="61" y="40"/>
                        </a:moveTo>
                        <a:cubicBezTo>
                          <a:pt x="59" y="39"/>
                          <a:pt x="60" y="37"/>
                          <a:pt x="61" y="36"/>
                        </a:cubicBezTo>
                        <a:cubicBezTo>
                          <a:pt x="64" y="33"/>
                          <a:pt x="68" y="31"/>
                          <a:pt x="71" y="29"/>
                        </a:cubicBezTo>
                        <a:cubicBezTo>
                          <a:pt x="75" y="27"/>
                          <a:pt x="79" y="26"/>
                          <a:pt x="83" y="25"/>
                        </a:cubicBezTo>
                        <a:cubicBezTo>
                          <a:pt x="87" y="24"/>
                          <a:pt x="91" y="23"/>
                          <a:pt x="94" y="23"/>
                        </a:cubicBezTo>
                        <a:cubicBezTo>
                          <a:pt x="99" y="23"/>
                          <a:pt x="103" y="23"/>
                          <a:pt x="107" y="23"/>
                        </a:cubicBezTo>
                        <a:cubicBezTo>
                          <a:pt x="111" y="24"/>
                          <a:pt x="115" y="24"/>
                          <a:pt x="119" y="26"/>
                        </a:cubicBezTo>
                        <a:cubicBezTo>
                          <a:pt x="120" y="26"/>
                          <a:pt x="121" y="28"/>
                          <a:pt x="121" y="30"/>
                        </a:cubicBezTo>
                        <a:cubicBezTo>
                          <a:pt x="120" y="31"/>
                          <a:pt x="119" y="32"/>
                          <a:pt x="118" y="32"/>
                        </a:cubicBezTo>
                        <a:cubicBezTo>
                          <a:pt x="117" y="32"/>
                          <a:pt x="117" y="32"/>
                          <a:pt x="117" y="32"/>
                        </a:cubicBezTo>
                        <a:cubicBezTo>
                          <a:pt x="113" y="31"/>
                          <a:pt x="110" y="30"/>
                          <a:pt x="106" y="30"/>
                        </a:cubicBezTo>
                        <a:cubicBezTo>
                          <a:pt x="102" y="29"/>
                          <a:pt x="99" y="29"/>
                          <a:pt x="95" y="29"/>
                        </a:cubicBezTo>
                        <a:cubicBezTo>
                          <a:pt x="91" y="30"/>
                          <a:pt x="88" y="30"/>
                          <a:pt x="84" y="31"/>
                        </a:cubicBezTo>
                        <a:cubicBezTo>
                          <a:pt x="81" y="32"/>
                          <a:pt x="78" y="34"/>
                          <a:pt x="74" y="35"/>
                        </a:cubicBezTo>
                        <a:cubicBezTo>
                          <a:pt x="71" y="37"/>
                          <a:pt x="68" y="39"/>
                          <a:pt x="65" y="41"/>
                        </a:cubicBezTo>
                        <a:cubicBezTo>
                          <a:pt x="64" y="42"/>
                          <a:pt x="62" y="42"/>
                          <a:pt x="61" y="40"/>
                        </a:cubicBezTo>
                        <a:close/>
                        <a:moveTo>
                          <a:pt x="104" y="0"/>
                        </a:moveTo>
                        <a:cubicBezTo>
                          <a:pt x="59" y="0"/>
                          <a:pt x="23" y="34"/>
                          <a:pt x="23" y="76"/>
                        </a:cubicBezTo>
                        <a:cubicBezTo>
                          <a:pt x="23" y="77"/>
                          <a:pt x="23" y="78"/>
                          <a:pt x="23" y="79"/>
                        </a:cubicBezTo>
                        <a:cubicBezTo>
                          <a:pt x="23" y="81"/>
                          <a:pt x="23" y="82"/>
                          <a:pt x="23" y="83"/>
                        </a:cubicBezTo>
                        <a:cubicBezTo>
                          <a:pt x="27" y="102"/>
                          <a:pt x="0" y="111"/>
                          <a:pt x="7" y="120"/>
                        </a:cubicBezTo>
                        <a:cubicBezTo>
                          <a:pt x="8" y="122"/>
                          <a:pt x="9" y="122"/>
                          <a:pt x="11" y="123"/>
                        </a:cubicBezTo>
                        <a:cubicBezTo>
                          <a:pt x="20" y="126"/>
                          <a:pt x="20" y="126"/>
                          <a:pt x="20" y="126"/>
                        </a:cubicBezTo>
                        <a:cubicBezTo>
                          <a:pt x="22" y="126"/>
                          <a:pt x="23" y="128"/>
                          <a:pt x="23" y="130"/>
                        </a:cubicBezTo>
                        <a:cubicBezTo>
                          <a:pt x="24" y="134"/>
                          <a:pt x="25" y="141"/>
                          <a:pt x="24" y="147"/>
                        </a:cubicBezTo>
                        <a:cubicBezTo>
                          <a:pt x="24" y="157"/>
                          <a:pt x="20" y="174"/>
                          <a:pt x="29" y="177"/>
                        </a:cubicBezTo>
                        <a:cubicBezTo>
                          <a:pt x="38" y="180"/>
                          <a:pt x="52" y="174"/>
                          <a:pt x="57" y="179"/>
                        </a:cubicBezTo>
                        <a:cubicBezTo>
                          <a:pt x="61" y="184"/>
                          <a:pt x="62" y="190"/>
                          <a:pt x="62" y="194"/>
                        </a:cubicBezTo>
                        <a:cubicBezTo>
                          <a:pt x="62" y="198"/>
                          <a:pt x="62" y="198"/>
                          <a:pt x="62" y="198"/>
                        </a:cubicBezTo>
                        <a:cubicBezTo>
                          <a:pt x="62" y="201"/>
                          <a:pt x="65" y="204"/>
                          <a:pt x="69" y="204"/>
                        </a:cubicBezTo>
                        <a:cubicBezTo>
                          <a:pt x="149" y="204"/>
                          <a:pt x="149" y="204"/>
                          <a:pt x="149" y="204"/>
                        </a:cubicBezTo>
                        <a:cubicBezTo>
                          <a:pt x="153" y="204"/>
                          <a:pt x="156" y="200"/>
                          <a:pt x="155" y="196"/>
                        </a:cubicBezTo>
                        <a:cubicBezTo>
                          <a:pt x="153" y="189"/>
                          <a:pt x="151" y="177"/>
                          <a:pt x="151" y="170"/>
                        </a:cubicBezTo>
                        <a:cubicBezTo>
                          <a:pt x="151" y="157"/>
                          <a:pt x="154" y="143"/>
                          <a:pt x="171" y="120"/>
                        </a:cubicBezTo>
                        <a:cubicBezTo>
                          <a:pt x="171" y="120"/>
                          <a:pt x="171" y="120"/>
                          <a:pt x="171" y="120"/>
                        </a:cubicBezTo>
                        <a:cubicBezTo>
                          <a:pt x="180" y="107"/>
                          <a:pt x="186" y="92"/>
                          <a:pt x="186" y="76"/>
                        </a:cubicBezTo>
                        <a:cubicBezTo>
                          <a:pt x="186" y="34"/>
                          <a:pt x="149" y="0"/>
                          <a:pt x="10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3733"/>
                  </a:p>
                </p:txBody>
              </p:sp>
              <p:sp>
                <p:nvSpPr>
                  <p:cNvPr id="55" name="Freeform 3380">
                    <a:extLst>
                      <a:ext uri="{FF2B5EF4-FFF2-40B4-BE49-F238E27FC236}">
                        <a16:creationId xmlns:a16="http://schemas.microsoft.com/office/drawing/2014/main" id="{845A5FED-AC8C-487F-972B-4AA7B375C7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2727" y="1960954"/>
                    <a:ext cx="11970" cy="11970"/>
                  </a:xfrm>
                  <a:custGeom>
                    <a:avLst/>
                    <a:gdLst>
                      <a:gd name="T0" fmla="*/ 8 w 10"/>
                      <a:gd name="T1" fmla="*/ 1 h 10"/>
                      <a:gd name="T2" fmla="*/ 8 w 10"/>
                      <a:gd name="T3" fmla="*/ 1 h 10"/>
                      <a:gd name="T4" fmla="*/ 7 w 10"/>
                      <a:gd name="T5" fmla="*/ 1 h 10"/>
                      <a:gd name="T6" fmla="*/ 4 w 10"/>
                      <a:gd name="T7" fmla="*/ 1 h 10"/>
                      <a:gd name="T8" fmla="*/ 1 w 10"/>
                      <a:gd name="T9" fmla="*/ 3 h 10"/>
                      <a:gd name="T10" fmla="*/ 3 w 10"/>
                      <a:gd name="T11" fmla="*/ 10 h 10"/>
                      <a:gd name="T12" fmla="*/ 7 w 10"/>
                      <a:gd name="T13" fmla="*/ 10 h 10"/>
                      <a:gd name="T14" fmla="*/ 10 w 10"/>
                      <a:gd name="T15" fmla="*/ 8 h 10"/>
                      <a:gd name="T16" fmla="*/ 10 w 10"/>
                      <a:gd name="T17" fmla="*/ 4 h 10"/>
                      <a:gd name="T18" fmla="*/ 8 w 10"/>
                      <a:gd name="T19" fmla="*/ 1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" h="10">
                        <a:moveTo>
                          <a:pt x="8" y="1"/>
                        </a:move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7" y="1"/>
                          <a:pt x="7" y="1"/>
                          <a:pt x="7" y="1"/>
                        </a:cubicBezTo>
                        <a:cubicBezTo>
                          <a:pt x="6" y="0"/>
                          <a:pt x="5" y="0"/>
                          <a:pt x="4" y="1"/>
                        </a:cubicBezTo>
                        <a:cubicBezTo>
                          <a:pt x="3" y="1"/>
                          <a:pt x="2" y="2"/>
                          <a:pt x="1" y="3"/>
                        </a:cubicBezTo>
                        <a:cubicBezTo>
                          <a:pt x="0" y="5"/>
                          <a:pt x="1" y="8"/>
                          <a:pt x="3" y="10"/>
                        </a:cubicBezTo>
                        <a:cubicBezTo>
                          <a:pt x="4" y="10"/>
                          <a:pt x="6" y="10"/>
                          <a:pt x="7" y="10"/>
                        </a:cubicBezTo>
                        <a:cubicBezTo>
                          <a:pt x="8" y="10"/>
                          <a:pt x="9" y="9"/>
                          <a:pt x="10" y="8"/>
                        </a:cubicBezTo>
                        <a:cubicBezTo>
                          <a:pt x="10" y="7"/>
                          <a:pt x="10" y="5"/>
                          <a:pt x="10" y="4"/>
                        </a:cubicBezTo>
                        <a:cubicBezTo>
                          <a:pt x="10" y="3"/>
                          <a:pt x="9" y="2"/>
                          <a:pt x="8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3733"/>
                  </a:p>
                </p:txBody>
              </p:sp>
            </p:grp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10C7A5D1-DEC9-4A5A-B00E-37A0AACE3627}"/>
                    </a:ext>
                  </a:extLst>
                </p:cNvPr>
                <p:cNvSpPr/>
                <p:nvPr/>
              </p:nvSpPr>
              <p:spPr bwMode="auto">
                <a:xfrm>
                  <a:off x="5653519" y="2208026"/>
                  <a:ext cx="288000" cy="252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none" lIns="121920" tIns="60960" rIns="121920" bIns="6096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CA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0008A0F9-A72D-4803-9B47-595DC8B429C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53903" y="1740186"/>
              <a:ext cx="504181" cy="321003"/>
              <a:chOff x="5391804" y="2022691"/>
              <a:chExt cx="236352" cy="150481"/>
            </a:xfrm>
            <a:solidFill>
              <a:schemeClr val="bg1"/>
            </a:solidFill>
          </p:grpSpPr>
          <p:sp>
            <p:nvSpPr>
              <p:cNvPr id="68" name="Freeform 70">
                <a:extLst>
                  <a:ext uri="{FF2B5EF4-FFF2-40B4-BE49-F238E27FC236}">
                    <a16:creationId xmlns:a16="http://schemas.microsoft.com/office/drawing/2014/main" id="{2228E3C5-BD38-48BB-9DBA-CA5497C4E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1804" y="2043959"/>
                <a:ext cx="150748" cy="129213"/>
              </a:xfrm>
              <a:custGeom>
                <a:avLst/>
                <a:gdLst>
                  <a:gd name="T0" fmla="*/ 65 w 130"/>
                  <a:gd name="T1" fmla="*/ 0 h 112"/>
                  <a:gd name="T2" fmla="*/ 0 w 130"/>
                  <a:gd name="T3" fmla="*/ 40 h 112"/>
                  <a:gd name="T4" fmla="*/ 65 w 130"/>
                  <a:gd name="T5" fmla="*/ 80 h 112"/>
                  <a:gd name="T6" fmla="*/ 61 w 130"/>
                  <a:gd name="T7" fmla="*/ 112 h 112"/>
                  <a:gd name="T8" fmla="*/ 82 w 130"/>
                  <a:gd name="T9" fmla="*/ 79 h 112"/>
                  <a:gd name="T10" fmla="*/ 130 w 130"/>
                  <a:gd name="T11" fmla="*/ 40 h 112"/>
                  <a:gd name="T12" fmla="*/ 65 w 130"/>
                  <a:gd name="T1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" h="112">
                    <a:moveTo>
                      <a:pt x="65" y="0"/>
                    </a:moveTo>
                    <a:cubicBezTo>
                      <a:pt x="29" y="0"/>
                      <a:pt x="0" y="18"/>
                      <a:pt x="0" y="40"/>
                    </a:cubicBezTo>
                    <a:cubicBezTo>
                      <a:pt x="0" y="62"/>
                      <a:pt x="29" y="80"/>
                      <a:pt x="65" y="80"/>
                    </a:cubicBezTo>
                    <a:cubicBezTo>
                      <a:pt x="61" y="112"/>
                      <a:pt x="61" y="112"/>
                      <a:pt x="61" y="112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110" y="74"/>
                      <a:pt x="130" y="58"/>
                      <a:pt x="130" y="40"/>
                    </a:cubicBezTo>
                    <a:cubicBezTo>
                      <a:pt x="130" y="18"/>
                      <a:pt x="101" y="0"/>
                      <a:pt x="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9" name="Freeform 71">
                <a:extLst>
                  <a:ext uri="{FF2B5EF4-FFF2-40B4-BE49-F238E27FC236}">
                    <a16:creationId xmlns:a16="http://schemas.microsoft.com/office/drawing/2014/main" id="{6DDCAF15-95EE-4CC3-AFAD-71D70419D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6551" y="2022691"/>
                <a:ext cx="131605" cy="133998"/>
              </a:xfrm>
              <a:custGeom>
                <a:avLst/>
                <a:gdLst>
                  <a:gd name="T0" fmla="*/ 50 w 115"/>
                  <a:gd name="T1" fmla="*/ 0 h 116"/>
                  <a:gd name="T2" fmla="*/ 0 w 115"/>
                  <a:gd name="T3" fmla="*/ 15 h 116"/>
                  <a:gd name="T4" fmla="*/ 27 w 115"/>
                  <a:gd name="T5" fmla="*/ 26 h 116"/>
                  <a:gd name="T6" fmla="*/ 48 w 115"/>
                  <a:gd name="T7" fmla="*/ 58 h 116"/>
                  <a:gd name="T8" fmla="*/ 39 w 115"/>
                  <a:gd name="T9" fmla="*/ 80 h 116"/>
                  <a:gd name="T10" fmla="*/ 50 w 115"/>
                  <a:gd name="T11" fmla="*/ 81 h 116"/>
                  <a:gd name="T12" fmla="*/ 59 w 115"/>
                  <a:gd name="T13" fmla="*/ 80 h 116"/>
                  <a:gd name="T14" fmla="*/ 85 w 115"/>
                  <a:gd name="T15" fmla="*/ 116 h 116"/>
                  <a:gd name="T16" fmla="*/ 76 w 115"/>
                  <a:gd name="T17" fmla="*/ 78 h 116"/>
                  <a:gd name="T18" fmla="*/ 115 w 115"/>
                  <a:gd name="T19" fmla="*/ 40 h 116"/>
                  <a:gd name="T20" fmla="*/ 50 w 115"/>
                  <a:gd name="T2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5" h="116">
                    <a:moveTo>
                      <a:pt x="50" y="0"/>
                    </a:moveTo>
                    <a:cubicBezTo>
                      <a:pt x="30" y="0"/>
                      <a:pt x="12" y="6"/>
                      <a:pt x="0" y="15"/>
                    </a:cubicBezTo>
                    <a:cubicBezTo>
                      <a:pt x="10" y="17"/>
                      <a:pt x="19" y="21"/>
                      <a:pt x="27" y="26"/>
                    </a:cubicBezTo>
                    <a:cubicBezTo>
                      <a:pt x="40" y="34"/>
                      <a:pt x="48" y="46"/>
                      <a:pt x="48" y="58"/>
                    </a:cubicBezTo>
                    <a:cubicBezTo>
                      <a:pt x="48" y="66"/>
                      <a:pt x="45" y="73"/>
                      <a:pt x="39" y="80"/>
                    </a:cubicBezTo>
                    <a:cubicBezTo>
                      <a:pt x="43" y="80"/>
                      <a:pt x="46" y="81"/>
                      <a:pt x="50" y="81"/>
                    </a:cubicBezTo>
                    <a:cubicBezTo>
                      <a:pt x="52" y="81"/>
                      <a:pt x="58" y="80"/>
                      <a:pt x="59" y="80"/>
                    </a:cubicBezTo>
                    <a:cubicBezTo>
                      <a:pt x="85" y="116"/>
                      <a:pt x="85" y="116"/>
                      <a:pt x="85" y="116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98" y="71"/>
                      <a:pt x="115" y="57"/>
                      <a:pt x="115" y="40"/>
                    </a:cubicBezTo>
                    <a:cubicBezTo>
                      <a:pt x="115" y="18"/>
                      <a:pt x="86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B4C9B82A-E183-4977-825B-CB1B085A3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strategies</a:t>
            </a:r>
            <a:endParaRPr lang="en-CA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251BD36-3143-4722-9CDB-C9435CCD1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72000" y="837239"/>
            <a:ext cx="3648000" cy="267661"/>
          </a:xfrm>
        </p:spPr>
        <p:txBody>
          <a:bodyPr/>
          <a:lstStyle/>
          <a:p>
            <a:r>
              <a:rPr lang="en-US" dirty="0"/>
              <a:t>Preliminary considerations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2055566"/>
      </p:ext>
    </p:extLst>
  </p:cSld>
  <p:clrMapOvr>
    <a:masterClrMapping/>
  </p:clrMapOvr>
  <p:transition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06582" y="3840158"/>
            <a:ext cx="3835515" cy="1845845"/>
            <a:chOff x="791701" y="3199423"/>
            <a:chExt cx="2876636" cy="1384385"/>
          </a:xfrm>
        </p:grpSpPr>
        <p:sp>
          <p:nvSpPr>
            <p:cNvPr id="17" name="TextBox 16"/>
            <p:cNvSpPr txBox="1"/>
            <p:nvPr/>
          </p:nvSpPr>
          <p:spPr>
            <a:xfrm>
              <a:off x="791701" y="3660478"/>
              <a:ext cx="2876636" cy="92333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Equip future CPAs to support the management, monitoring, communication and assurance of value creation processes.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59528" y="3199423"/>
              <a:ext cx="1018163" cy="346249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en-US" sz="2400" b="1" dirty="0">
                  <a:solidFill>
                    <a:schemeClr val="accent1"/>
                  </a:solidFill>
                </a:rPr>
                <a:t>Education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79177" y="3814218"/>
            <a:ext cx="2788421" cy="1564007"/>
            <a:chOff x="1276570" y="3199423"/>
            <a:chExt cx="2091316" cy="1173006"/>
          </a:xfrm>
        </p:grpSpPr>
        <p:sp>
          <p:nvSpPr>
            <p:cNvPr id="20" name="TextBox 19"/>
            <p:cNvSpPr txBox="1"/>
            <p:nvPr/>
          </p:nvSpPr>
          <p:spPr>
            <a:xfrm>
              <a:off x="1276570" y="3679931"/>
              <a:ext cx="2091316" cy="6924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Expand advisory services to reflect a new value creation paradigm.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50467" y="3199423"/>
              <a:ext cx="836288" cy="346249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en-US" sz="2400" b="1" dirty="0">
                  <a:solidFill>
                    <a:schemeClr val="accent1"/>
                  </a:solidFill>
                </a:rPr>
                <a:t>Support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649905" y="3814224"/>
            <a:ext cx="4223440" cy="2387253"/>
            <a:chOff x="1477904" y="3199423"/>
            <a:chExt cx="1898538" cy="2096330"/>
          </a:xfrm>
        </p:grpSpPr>
        <p:sp>
          <p:nvSpPr>
            <p:cNvPr id="23" name="TextBox 22"/>
            <p:cNvSpPr txBox="1"/>
            <p:nvPr/>
          </p:nvSpPr>
          <p:spPr>
            <a:xfrm>
              <a:off x="1477904" y="3679927"/>
              <a:ext cx="1898538" cy="161582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Advance the market’s understanding and evaluation of intangibles, outcomes, impacts and externalities as key influencers of value.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94417" y="3199423"/>
              <a:ext cx="948385" cy="346249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en-US" sz="2400" b="1" dirty="0">
                  <a:solidFill>
                    <a:schemeClr val="accent1"/>
                  </a:solidFill>
                </a:rPr>
                <a:t>Concepts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144" y="6201477"/>
            <a:ext cx="2040856" cy="48143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0BBF7D7-8DAF-4002-946F-E7F6E0B3CB40}"/>
              </a:ext>
            </a:extLst>
          </p:cNvPr>
          <p:cNvGrpSpPr/>
          <p:nvPr/>
        </p:nvGrpSpPr>
        <p:grpSpPr>
          <a:xfrm>
            <a:off x="2014487" y="1918005"/>
            <a:ext cx="1612996" cy="1612996"/>
            <a:chOff x="1775515" y="1771017"/>
            <a:chExt cx="1209747" cy="1209747"/>
          </a:xfrm>
        </p:grpSpPr>
        <p:sp>
          <p:nvSpPr>
            <p:cNvPr id="4" name="Sev01"/>
            <p:cNvSpPr/>
            <p:nvPr/>
          </p:nvSpPr>
          <p:spPr>
            <a:xfrm>
              <a:off x="1775515" y="1771017"/>
              <a:ext cx="1209747" cy="120974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C250DE9-66A4-427C-9647-48403FF9107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21044" y="2051890"/>
              <a:ext cx="718688" cy="648000"/>
              <a:chOff x="3074503" y="492520"/>
              <a:chExt cx="291925" cy="263211"/>
            </a:xfrm>
          </p:grpSpPr>
          <p:sp>
            <p:nvSpPr>
              <p:cNvPr id="62" name="Freeform 60">
                <a:extLst>
                  <a:ext uri="{FF2B5EF4-FFF2-40B4-BE49-F238E27FC236}">
                    <a16:creationId xmlns:a16="http://schemas.microsoft.com/office/drawing/2014/main" id="{5F5703DC-0766-428D-9510-23C70A64A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2180" y="492520"/>
                <a:ext cx="76570" cy="102892"/>
              </a:xfrm>
              <a:custGeom>
                <a:avLst/>
                <a:gdLst>
                  <a:gd name="T0" fmla="*/ 5 w 66"/>
                  <a:gd name="T1" fmla="*/ 50 h 90"/>
                  <a:gd name="T2" fmla="*/ 5 w 66"/>
                  <a:gd name="T3" fmla="*/ 50 h 90"/>
                  <a:gd name="T4" fmla="*/ 7 w 66"/>
                  <a:gd name="T5" fmla="*/ 68 h 90"/>
                  <a:gd name="T6" fmla="*/ 33 w 66"/>
                  <a:gd name="T7" fmla="*/ 90 h 90"/>
                  <a:gd name="T8" fmla="*/ 60 w 66"/>
                  <a:gd name="T9" fmla="*/ 68 h 90"/>
                  <a:gd name="T10" fmla="*/ 62 w 66"/>
                  <a:gd name="T11" fmla="*/ 50 h 90"/>
                  <a:gd name="T12" fmla="*/ 66 w 66"/>
                  <a:gd name="T13" fmla="*/ 35 h 90"/>
                  <a:gd name="T14" fmla="*/ 56 w 66"/>
                  <a:gd name="T15" fmla="*/ 15 h 90"/>
                  <a:gd name="T16" fmla="*/ 32 w 66"/>
                  <a:gd name="T17" fmla="*/ 0 h 90"/>
                  <a:gd name="T18" fmla="*/ 4 w 66"/>
                  <a:gd name="T19" fmla="*/ 15 h 90"/>
                  <a:gd name="T20" fmla="*/ 8 w 66"/>
                  <a:gd name="T21" fmla="*/ 17 h 90"/>
                  <a:gd name="T22" fmla="*/ 2 w 66"/>
                  <a:gd name="T23" fmla="*/ 25 h 90"/>
                  <a:gd name="T24" fmla="*/ 2 w 66"/>
                  <a:gd name="T25" fmla="*/ 40 h 90"/>
                  <a:gd name="T26" fmla="*/ 5 w 66"/>
                  <a:gd name="T27" fmla="*/ 5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6" h="90">
                    <a:moveTo>
                      <a:pt x="5" y="50"/>
                    </a:moveTo>
                    <a:cubicBezTo>
                      <a:pt x="5" y="50"/>
                      <a:pt x="5" y="50"/>
                      <a:pt x="5" y="50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8" y="78"/>
                      <a:pt x="23" y="90"/>
                      <a:pt x="33" y="90"/>
                    </a:cubicBezTo>
                    <a:cubicBezTo>
                      <a:pt x="44" y="90"/>
                      <a:pt x="58" y="78"/>
                      <a:pt x="60" y="68"/>
                    </a:cubicBezTo>
                    <a:cubicBezTo>
                      <a:pt x="62" y="50"/>
                      <a:pt x="62" y="50"/>
                      <a:pt x="62" y="50"/>
                    </a:cubicBezTo>
                    <a:cubicBezTo>
                      <a:pt x="64" y="47"/>
                      <a:pt x="66" y="43"/>
                      <a:pt x="66" y="35"/>
                    </a:cubicBezTo>
                    <a:cubicBezTo>
                      <a:pt x="66" y="8"/>
                      <a:pt x="56" y="15"/>
                      <a:pt x="56" y="15"/>
                    </a:cubicBezTo>
                    <a:cubicBezTo>
                      <a:pt x="56" y="15"/>
                      <a:pt x="53" y="0"/>
                      <a:pt x="32" y="0"/>
                    </a:cubicBezTo>
                    <a:cubicBezTo>
                      <a:pt x="14" y="0"/>
                      <a:pt x="4" y="15"/>
                      <a:pt x="4" y="15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3" y="21"/>
                      <a:pt x="2" y="25"/>
                    </a:cubicBezTo>
                    <a:cubicBezTo>
                      <a:pt x="1" y="30"/>
                      <a:pt x="0" y="37"/>
                      <a:pt x="2" y="40"/>
                    </a:cubicBezTo>
                    <a:cubicBezTo>
                      <a:pt x="3" y="43"/>
                      <a:pt x="2" y="45"/>
                      <a:pt x="5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3" name="Freeform 61">
                <a:extLst>
                  <a:ext uri="{FF2B5EF4-FFF2-40B4-BE49-F238E27FC236}">
                    <a16:creationId xmlns:a16="http://schemas.microsoft.com/office/drawing/2014/main" id="{BCA1D50B-D171-4CBA-837D-13BC05576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681" y="683946"/>
                <a:ext cx="275175" cy="50249"/>
              </a:xfrm>
              <a:custGeom>
                <a:avLst/>
                <a:gdLst>
                  <a:gd name="T0" fmla="*/ 230 w 240"/>
                  <a:gd name="T1" fmla="*/ 12 h 43"/>
                  <a:gd name="T2" fmla="*/ 196 w 240"/>
                  <a:gd name="T3" fmla="*/ 19 h 43"/>
                  <a:gd name="T4" fmla="*/ 120 w 240"/>
                  <a:gd name="T5" fmla="*/ 21 h 43"/>
                  <a:gd name="T6" fmla="*/ 45 w 240"/>
                  <a:gd name="T7" fmla="*/ 19 h 43"/>
                  <a:gd name="T8" fmla="*/ 10 w 240"/>
                  <a:gd name="T9" fmla="*/ 12 h 43"/>
                  <a:gd name="T10" fmla="*/ 0 w 240"/>
                  <a:gd name="T11" fmla="*/ 43 h 43"/>
                  <a:gd name="T12" fmla="*/ 120 w 240"/>
                  <a:gd name="T13" fmla="*/ 43 h 43"/>
                  <a:gd name="T14" fmla="*/ 240 w 240"/>
                  <a:gd name="T15" fmla="*/ 43 h 43"/>
                  <a:gd name="T16" fmla="*/ 230 w 240"/>
                  <a:gd name="T17" fmla="*/ 1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43">
                    <a:moveTo>
                      <a:pt x="230" y="12"/>
                    </a:moveTo>
                    <a:cubicBezTo>
                      <a:pt x="230" y="12"/>
                      <a:pt x="215" y="19"/>
                      <a:pt x="196" y="19"/>
                    </a:cubicBezTo>
                    <a:cubicBezTo>
                      <a:pt x="177" y="19"/>
                      <a:pt x="144" y="0"/>
                      <a:pt x="120" y="21"/>
                    </a:cubicBezTo>
                    <a:cubicBezTo>
                      <a:pt x="97" y="0"/>
                      <a:pt x="64" y="19"/>
                      <a:pt x="45" y="19"/>
                    </a:cubicBezTo>
                    <a:cubicBezTo>
                      <a:pt x="26" y="19"/>
                      <a:pt x="10" y="12"/>
                      <a:pt x="10" y="1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20" y="43"/>
                      <a:pt x="120" y="43"/>
                      <a:pt x="120" y="43"/>
                    </a:cubicBezTo>
                    <a:cubicBezTo>
                      <a:pt x="240" y="43"/>
                      <a:pt x="240" y="43"/>
                      <a:pt x="240" y="43"/>
                    </a:cubicBezTo>
                    <a:lnTo>
                      <a:pt x="23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4" name="Freeform 62">
                <a:extLst>
                  <a:ext uri="{FF2B5EF4-FFF2-40B4-BE49-F238E27FC236}">
                    <a16:creationId xmlns:a16="http://schemas.microsoft.com/office/drawing/2014/main" id="{FA844F6E-D1D7-4E67-BC56-5C2C1C560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503" y="743767"/>
                <a:ext cx="291925" cy="11964"/>
              </a:xfrm>
              <a:custGeom>
                <a:avLst/>
                <a:gdLst>
                  <a:gd name="T0" fmla="*/ 122 w 122"/>
                  <a:gd name="T1" fmla="*/ 5 h 5"/>
                  <a:gd name="T2" fmla="*/ 0 w 122"/>
                  <a:gd name="T3" fmla="*/ 5 h 5"/>
                  <a:gd name="T4" fmla="*/ 3 w 122"/>
                  <a:gd name="T5" fmla="*/ 0 h 5"/>
                  <a:gd name="T6" fmla="*/ 119 w 122"/>
                  <a:gd name="T7" fmla="*/ 0 h 5"/>
                  <a:gd name="T8" fmla="*/ 122 w 122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5">
                    <a:moveTo>
                      <a:pt x="122" y="5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22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5" name="Freeform 63">
                <a:extLst>
                  <a:ext uri="{FF2B5EF4-FFF2-40B4-BE49-F238E27FC236}">
                    <a16:creationId xmlns:a16="http://schemas.microsoft.com/office/drawing/2014/main" id="{11FA069C-A285-4BA9-ADCF-6EB3D5DD6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574" y="609769"/>
                <a:ext cx="210569" cy="83749"/>
              </a:xfrm>
              <a:custGeom>
                <a:avLst/>
                <a:gdLst>
                  <a:gd name="T0" fmla="*/ 15 w 183"/>
                  <a:gd name="T1" fmla="*/ 73 h 73"/>
                  <a:gd name="T2" fmla="*/ 32 w 183"/>
                  <a:gd name="T3" fmla="*/ 70 h 73"/>
                  <a:gd name="T4" fmla="*/ 62 w 183"/>
                  <a:gd name="T5" fmla="*/ 66 h 73"/>
                  <a:gd name="T6" fmla="*/ 90 w 183"/>
                  <a:gd name="T7" fmla="*/ 73 h 73"/>
                  <a:gd name="T8" fmla="*/ 118 w 183"/>
                  <a:gd name="T9" fmla="*/ 66 h 73"/>
                  <a:gd name="T10" fmla="*/ 149 w 183"/>
                  <a:gd name="T11" fmla="*/ 70 h 73"/>
                  <a:gd name="T12" fmla="*/ 166 w 183"/>
                  <a:gd name="T13" fmla="*/ 73 h 73"/>
                  <a:gd name="T14" fmla="*/ 183 w 183"/>
                  <a:gd name="T15" fmla="*/ 71 h 73"/>
                  <a:gd name="T16" fmla="*/ 159 w 183"/>
                  <a:gd name="T17" fmla="*/ 13 h 73"/>
                  <a:gd name="T18" fmla="*/ 141 w 183"/>
                  <a:gd name="T19" fmla="*/ 2 h 73"/>
                  <a:gd name="T20" fmla="*/ 139 w 183"/>
                  <a:gd name="T21" fmla="*/ 2 h 73"/>
                  <a:gd name="T22" fmla="*/ 90 w 183"/>
                  <a:gd name="T23" fmla="*/ 0 h 73"/>
                  <a:gd name="T24" fmla="*/ 89 w 183"/>
                  <a:gd name="T25" fmla="*/ 0 h 73"/>
                  <a:gd name="T26" fmla="*/ 88 w 183"/>
                  <a:gd name="T27" fmla="*/ 0 h 73"/>
                  <a:gd name="T28" fmla="*/ 43 w 183"/>
                  <a:gd name="T29" fmla="*/ 2 h 73"/>
                  <a:gd name="T30" fmla="*/ 41 w 183"/>
                  <a:gd name="T31" fmla="*/ 2 h 73"/>
                  <a:gd name="T32" fmla="*/ 23 w 183"/>
                  <a:gd name="T33" fmla="*/ 13 h 73"/>
                  <a:gd name="T34" fmla="*/ 0 w 183"/>
                  <a:gd name="T35" fmla="*/ 72 h 73"/>
                  <a:gd name="T36" fmla="*/ 15 w 183"/>
                  <a:gd name="T3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3" h="73">
                    <a:moveTo>
                      <a:pt x="15" y="73"/>
                    </a:moveTo>
                    <a:cubicBezTo>
                      <a:pt x="19" y="73"/>
                      <a:pt x="25" y="72"/>
                      <a:pt x="32" y="70"/>
                    </a:cubicBezTo>
                    <a:cubicBezTo>
                      <a:pt x="41" y="68"/>
                      <a:pt x="51" y="66"/>
                      <a:pt x="62" y="66"/>
                    </a:cubicBezTo>
                    <a:cubicBezTo>
                      <a:pt x="73" y="66"/>
                      <a:pt x="82" y="68"/>
                      <a:pt x="90" y="73"/>
                    </a:cubicBezTo>
                    <a:cubicBezTo>
                      <a:pt x="98" y="68"/>
                      <a:pt x="107" y="66"/>
                      <a:pt x="118" y="66"/>
                    </a:cubicBezTo>
                    <a:cubicBezTo>
                      <a:pt x="129" y="66"/>
                      <a:pt x="139" y="68"/>
                      <a:pt x="149" y="70"/>
                    </a:cubicBezTo>
                    <a:cubicBezTo>
                      <a:pt x="155" y="72"/>
                      <a:pt x="161" y="73"/>
                      <a:pt x="166" y="73"/>
                    </a:cubicBezTo>
                    <a:cubicBezTo>
                      <a:pt x="172" y="73"/>
                      <a:pt x="178" y="72"/>
                      <a:pt x="183" y="71"/>
                    </a:cubicBezTo>
                    <a:cubicBezTo>
                      <a:pt x="159" y="13"/>
                      <a:pt x="159" y="13"/>
                      <a:pt x="159" y="13"/>
                    </a:cubicBezTo>
                    <a:cubicBezTo>
                      <a:pt x="156" y="7"/>
                      <a:pt x="149" y="2"/>
                      <a:pt x="141" y="2"/>
                    </a:cubicBezTo>
                    <a:cubicBezTo>
                      <a:pt x="139" y="2"/>
                      <a:pt x="139" y="2"/>
                      <a:pt x="139" y="2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33" y="2"/>
                      <a:pt x="26" y="6"/>
                      <a:pt x="23" y="13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4" y="73"/>
                      <a:pt x="9" y="73"/>
                      <a:pt x="15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4C961B-DA23-4D63-8579-AC410CDAE810}"/>
              </a:ext>
            </a:extLst>
          </p:cNvPr>
          <p:cNvGrpSpPr/>
          <p:nvPr/>
        </p:nvGrpSpPr>
        <p:grpSpPr>
          <a:xfrm>
            <a:off x="5289502" y="1918005"/>
            <a:ext cx="1612996" cy="1612996"/>
            <a:chOff x="3670518" y="1771017"/>
            <a:chExt cx="1209747" cy="1209747"/>
          </a:xfrm>
        </p:grpSpPr>
        <p:sp>
          <p:nvSpPr>
            <p:cNvPr id="5" name="Sev02"/>
            <p:cNvSpPr/>
            <p:nvPr/>
          </p:nvSpPr>
          <p:spPr>
            <a:xfrm>
              <a:off x="3670518" y="1771017"/>
              <a:ext cx="1209747" cy="120974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 dirty="0">
                <a:solidFill>
                  <a:schemeClr val="accent2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AC237F9-5E87-4685-B918-6510FA22150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68294" y="2051890"/>
              <a:ext cx="614194" cy="648000"/>
              <a:chOff x="3643995" y="1870788"/>
              <a:chExt cx="260818" cy="275175"/>
            </a:xfrm>
          </p:grpSpPr>
          <p:sp>
            <p:nvSpPr>
              <p:cNvPr id="67" name="Freeform 176">
                <a:extLst>
                  <a:ext uri="{FF2B5EF4-FFF2-40B4-BE49-F238E27FC236}">
                    <a16:creationId xmlns:a16="http://schemas.microsoft.com/office/drawing/2014/main" id="{8EFE8C4F-3D65-49AA-B8A1-04562CDCF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388" y="1887538"/>
                <a:ext cx="102892" cy="102892"/>
              </a:xfrm>
              <a:custGeom>
                <a:avLst/>
                <a:gdLst>
                  <a:gd name="T0" fmla="*/ 0 w 43"/>
                  <a:gd name="T1" fmla="*/ 5 h 43"/>
                  <a:gd name="T2" fmla="*/ 6 w 43"/>
                  <a:gd name="T3" fmla="*/ 15 h 43"/>
                  <a:gd name="T4" fmla="*/ 12 w 43"/>
                  <a:gd name="T5" fmla="*/ 17 h 43"/>
                  <a:gd name="T6" fmla="*/ 37 w 43"/>
                  <a:gd name="T7" fmla="*/ 43 h 43"/>
                  <a:gd name="T8" fmla="*/ 43 w 43"/>
                  <a:gd name="T9" fmla="*/ 37 h 43"/>
                  <a:gd name="T10" fmla="*/ 18 w 43"/>
                  <a:gd name="T11" fmla="*/ 12 h 43"/>
                  <a:gd name="T12" fmla="*/ 18 w 43"/>
                  <a:gd name="T13" fmla="*/ 12 h 43"/>
                  <a:gd name="T14" fmla="*/ 15 w 43"/>
                  <a:gd name="T15" fmla="*/ 6 h 43"/>
                  <a:gd name="T16" fmla="*/ 6 w 43"/>
                  <a:gd name="T17" fmla="*/ 0 h 43"/>
                  <a:gd name="T18" fmla="*/ 6 w 43"/>
                  <a:gd name="T19" fmla="*/ 0 h 43"/>
                  <a:gd name="T20" fmla="*/ 6 w 43"/>
                  <a:gd name="T21" fmla="*/ 0 h 43"/>
                  <a:gd name="T22" fmla="*/ 0 w 43"/>
                  <a:gd name="T23" fmla="*/ 5 h 43"/>
                  <a:gd name="T24" fmla="*/ 0 w 43"/>
                  <a:gd name="T25" fmla="*/ 5 h 43"/>
                  <a:gd name="T26" fmla="*/ 0 w 43"/>
                  <a:gd name="T27" fmla="*/ 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43">
                    <a:moveTo>
                      <a:pt x="0" y="5"/>
                    </a:moveTo>
                    <a:lnTo>
                      <a:pt x="6" y="15"/>
                    </a:lnTo>
                    <a:lnTo>
                      <a:pt x="12" y="17"/>
                    </a:lnTo>
                    <a:lnTo>
                      <a:pt x="37" y="43"/>
                    </a:lnTo>
                    <a:lnTo>
                      <a:pt x="43" y="37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5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0" name="Freeform 177">
                <a:extLst>
                  <a:ext uri="{FF2B5EF4-FFF2-40B4-BE49-F238E27FC236}">
                    <a16:creationId xmlns:a16="http://schemas.microsoft.com/office/drawing/2014/main" id="{D636F466-6927-4EFF-853C-BD7FE1EA73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68422" y="2009572"/>
                <a:ext cx="136391" cy="136391"/>
              </a:xfrm>
              <a:custGeom>
                <a:avLst/>
                <a:gdLst>
                  <a:gd name="T0" fmla="*/ 52 w 119"/>
                  <a:gd name="T1" fmla="*/ 12 h 119"/>
                  <a:gd name="T2" fmla="*/ 47 w 119"/>
                  <a:gd name="T3" fmla="*/ 16 h 119"/>
                  <a:gd name="T4" fmla="*/ 39 w 119"/>
                  <a:gd name="T5" fmla="*/ 8 h 119"/>
                  <a:gd name="T6" fmla="*/ 43 w 119"/>
                  <a:gd name="T7" fmla="*/ 3 h 119"/>
                  <a:gd name="T8" fmla="*/ 41 w 119"/>
                  <a:gd name="T9" fmla="*/ 0 h 119"/>
                  <a:gd name="T10" fmla="*/ 0 w 119"/>
                  <a:gd name="T11" fmla="*/ 41 h 119"/>
                  <a:gd name="T12" fmla="*/ 3 w 119"/>
                  <a:gd name="T13" fmla="*/ 44 h 119"/>
                  <a:gd name="T14" fmla="*/ 8 w 119"/>
                  <a:gd name="T15" fmla="*/ 39 h 119"/>
                  <a:gd name="T16" fmla="*/ 16 w 119"/>
                  <a:gd name="T17" fmla="*/ 48 h 119"/>
                  <a:gd name="T18" fmla="*/ 12 w 119"/>
                  <a:gd name="T19" fmla="*/ 52 h 119"/>
                  <a:gd name="T20" fmla="*/ 74 w 119"/>
                  <a:gd name="T21" fmla="*/ 115 h 119"/>
                  <a:gd name="T22" fmla="*/ 91 w 119"/>
                  <a:gd name="T23" fmla="*/ 114 h 119"/>
                  <a:gd name="T24" fmla="*/ 114 w 119"/>
                  <a:gd name="T25" fmla="*/ 91 h 119"/>
                  <a:gd name="T26" fmla="*/ 114 w 119"/>
                  <a:gd name="T27" fmla="*/ 74 h 119"/>
                  <a:gd name="T28" fmla="*/ 52 w 119"/>
                  <a:gd name="T29" fmla="*/ 12 h 119"/>
                  <a:gd name="T30" fmla="*/ 85 w 119"/>
                  <a:gd name="T31" fmla="*/ 100 h 119"/>
                  <a:gd name="T32" fmla="*/ 80 w 119"/>
                  <a:gd name="T33" fmla="*/ 100 h 119"/>
                  <a:gd name="T34" fmla="*/ 35 w 119"/>
                  <a:gd name="T35" fmla="*/ 55 h 119"/>
                  <a:gd name="T36" fmla="*/ 35 w 119"/>
                  <a:gd name="T37" fmla="*/ 49 h 119"/>
                  <a:gd name="T38" fmla="*/ 40 w 119"/>
                  <a:gd name="T39" fmla="*/ 49 h 119"/>
                  <a:gd name="T40" fmla="*/ 85 w 119"/>
                  <a:gd name="T41" fmla="*/ 95 h 119"/>
                  <a:gd name="T42" fmla="*/ 85 w 119"/>
                  <a:gd name="T43" fmla="*/ 100 h 119"/>
                  <a:gd name="T44" fmla="*/ 100 w 119"/>
                  <a:gd name="T45" fmla="*/ 86 h 119"/>
                  <a:gd name="T46" fmla="*/ 95 w 119"/>
                  <a:gd name="T47" fmla="*/ 86 h 119"/>
                  <a:gd name="T48" fmla="*/ 49 w 119"/>
                  <a:gd name="T49" fmla="*/ 40 h 119"/>
                  <a:gd name="T50" fmla="*/ 49 w 119"/>
                  <a:gd name="T51" fmla="*/ 35 h 119"/>
                  <a:gd name="T52" fmla="*/ 54 w 119"/>
                  <a:gd name="T53" fmla="*/ 35 h 119"/>
                  <a:gd name="T54" fmla="*/ 100 w 119"/>
                  <a:gd name="T55" fmla="*/ 80 h 119"/>
                  <a:gd name="T56" fmla="*/ 100 w 119"/>
                  <a:gd name="T57" fmla="*/ 8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9" h="119">
                    <a:moveTo>
                      <a:pt x="52" y="12"/>
                    </a:moveTo>
                    <a:cubicBezTo>
                      <a:pt x="47" y="16"/>
                      <a:pt x="47" y="16"/>
                      <a:pt x="47" y="16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74" y="115"/>
                      <a:pt x="74" y="115"/>
                      <a:pt x="74" y="115"/>
                    </a:cubicBezTo>
                    <a:cubicBezTo>
                      <a:pt x="79" y="119"/>
                      <a:pt x="86" y="119"/>
                      <a:pt x="91" y="114"/>
                    </a:cubicBezTo>
                    <a:cubicBezTo>
                      <a:pt x="114" y="91"/>
                      <a:pt x="114" y="91"/>
                      <a:pt x="114" y="91"/>
                    </a:cubicBezTo>
                    <a:cubicBezTo>
                      <a:pt x="119" y="86"/>
                      <a:pt x="119" y="79"/>
                      <a:pt x="114" y="74"/>
                    </a:cubicBezTo>
                    <a:lnTo>
                      <a:pt x="52" y="12"/>
                    </a:lnTo>
                    <a:close/>
                    <a:moveTo>
                      <a:pt x="85" y="100"/>
                    </a:moveTo>
                    <a:cubicBezTo>
                      <a:pt x="84" y="102"/>
                      <a:pt x="82" y="102"/>
                      <a:pt x="80" y="100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3" y="53"/>
                      <a:pt x="33" y="51"/>
                      <a:pt x="35" y="49"/>
                    </a:cubicBezTo>
                    <a:cubicBezTo>
                      <a:pt x="36" y="48"/>
                      <a:pt x="38" y="48"/>
                      <a:pt x="40" y="49"/>
                    </a:cubicBezTo>
                    <a:cubicBezTo>
                      <a:pt x="85" y="95"/>
                      <a:pt x="85" y="95"/>
                      <a:pt x="85" y="95"/>
                    </a:cubicBezTo>
                    <a:cubicBezTo>
                      <a:pt x="87" y="96"/>
                      <a:pt x="87" y="99"/>
                      <a:pt x="85" y="100"/>
                    </a:cubicBezTo>
                    <a:close/>
                    <a:moveTo>
                      <a:pt x="100" y="86"/>
                    </a:moveTo>
                    <a:cubicBezTo>
                      <a:pt x="99" y="87"/>
                      <a:pt x="96" y="87"/>
                      <a:pt x="95" y="86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48" y="39"/>
                      <a:pt x="48" y="36"/>
                      <a:pt x="49" y="35"/>
                    </a:cubicBezTo>
                    <a:cubicBezTo>
                      <a:pt x="50" y="33"/>
                      <a:pt x="53" y="33"/>
                      <a:pt x="54" y="35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101" y="82"/>
                      <a:pt x="101" y="84"/>
                      <a:pt x="100" y="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72" name="Freeform 178">
                <a:extLst>
                  <a:ext uri="{FF2B5EF4-FFF2-40B4-BE49-F238E27FC236}">
                    <a16:creationId xmlns:a16="http://schemas.microsoft.com/office/drawing/2014/main" id="{FB6D8B07-9AD0-4757-9FAC-24DBD9E5B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995" y="1870788"/>
                <a:ext cx="260818" cy="260818"/>
              </a:xfrm>
              <a:custGeom>
                <a:avLst/>
                <a:gdLst>
                  <a:gd name="T0" fmla="*/ 226 w 227"/>
                  <a:gd name="T1" fmla="*/ 45 h 227"/>
                  <a:gd name="T2" fmla="*/ 217 w 227"/>
                  <a:gd name="T3" fmla="*/ 42 h 227"/>
                  <a:gd name="T4" fmla="*/ 191 w 227"/>
                  <a:gd name="T5" fmla="*/ 68 h 227"/>
                  <a:gd name="T6" fmla="*/ 187 w 227"/>
                  <a:gd name="T7" fmla="*/ 69 h 227"/>
                  <a:gd name="T8" fmla="*/ 170 w 227"/>
                  <a:gd name="T9" fmla="*/ 65 h 227"/>
                  <a:gd name="T10" fmla="*/ 53 w 227"/>
                  <a:gd name="T11" fmla="*/ 182 h 227"/>
                  <a:gd name="T12" fmla="*/ 55 w 227"/>
                  <a:gd name="T13" fmla="*/ 189 h 227"/>
                  <a:gd name="T14" fmla="*/ 38 w 227"/>
                  <a:gd name="T15" fmla="*/ 206 h 227"/>
                  <a:gd name="T16" fmla="*/ 21 w 227"/>
                  <a:gd name="T17" fmla="*/ 189 h 227"/>
                  <a:gd name="T18" fmla="*/ 38 w 227"/>
                  <a:gd name="T19" fmla="*/ 172 h 227"/>
                  <a:gd name="T20" fmla="*/ 46 w 227"/>
                  <a:gd name="T21" fmla="*/ 174 h 227"/>
                  <a:gd name="T22" fmla="*/ 163 w 227"/>
                  <a:gd name="T23" fmla="*/ 57 h 227"/>
                  <a:gd name="T24" fmla="*/ 158 w 227"/>
                  <a:gd name="T25" fmla="*/ 41 h 227"/>
                  <a:gd name="T26" fmla="*/ 159 w 227"/>
                  <a:gd name="T27" fmla="*/ 36 h 227"/>
                  <a:gd name="T28" fmla="*/ 186 w 227"/>
                  <a:gd name="T29" fmla="*/ 10 h 227"/>
                  <a:gd name="T30" fmla="*/ 183 w 227"/>
                  <a:gd name="T31" fmla="*/ 2 h 227"/>
                  <a:gd name="T32" fmla="*/ 142 w 227"/>
                  <a:gd name="T33" fmla="*/ 16 h 227"/>
                  <a:gd name="T34" fmla="*/ 131 w 227"/>
                  <a:gd name="T35" fmla="*/ 68 h 227"/>
                  <a:gd name="T36" fmla="*/ 43 w 227"/>
                  <a:gd name="T37" fmla="*/ 156 h 227"/>
                  <a:gd name="T38" fmla="*/ 13 w 227"/>
                  <a:gd name="T39" fmla="*/ 165 h 227"/>
                  <a:gd name="T40" fmla="*/ 14 w 227"/>
                  <a:gd name="T41" fmla="*/ 213 h 227"/>
                  <a:gd name="T42" fmla="*/ 62 w 227"/>
                  <a:gd name="T43" fmla="*/ 213 h 227"/>
                  <a:gd name="T44" fmla="*/ 71 w 227"/>
                  <a:gd name="T45" fmla="*/ 184 h 227"/>
                  <a:gd name="T46" fmla="*/ 159 w 227"/>
                  <a:gd name="T47" fmla="*/ 96 h 227"/>
                  <a:gd name="T48" fmla="*/ 212 w 227"/>
                  <a:gd name="T49" fmla="*/ 85 h 227"/>
                  <a:gd name="T50" fmla="*/ 226 w 227"/>
                  <a:gd name="T51" fmla="*/ 45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7" h="227">
                    <a:moveTo>
                      <a:pt x="226" y="45"/>
                    </a:moveTo>
                    <a:cubicBezTo>
                      <a:pt x="225" y="41"/>
                      <a:pt x="220" y="39"/>
                      <a:pt x="217" y="42"/>
                    </a:cubicBezTo>
                    <a:cubicBezTo>
                      <a:pt x="191" y="68"/>
                      <a:pt x="191" y="68"/>
                      <a:pt x="191" y="68"/>
                    </a:cubicBezTo>
                    <a:cubicBezTo>
                      <a:pt x="190" y="69"/>
                      <a:pt x="188" y="70"/>
                      <a:pt x="187" y="69"/>
                    </a:cubicBezTo>
                    <a:cubicBezTo>
                      <a:pt x="170" y="65"/>
                      <a:pt x="170" y="65"/>
                      <a:pt x="170" y="65"/>
                    </a:cubicBezTo>
                    <a:cubicBezTo>
                      <a:pt x="53" y="182"/>
                      <a:pt x="53" y="182"/>
                      <a:pt x="53" y="182"/>
                    </a:cubicBezTo>
                    <a:cubicBezTo>
                      <a:pt x="55" y="184"/>
                      <a:pt x="55" y="186"/>
                      <a:pt x="55" y="189"/>
                    </a:cubicBezTo>
                    <a:cubicBezTo>
                      <a:pt x="55" y="199"/>
                      <a:pt x="47" y="206"/>
                      <a:pt x="38" y="206"/>
                    </a:cubicBezTo>
                    <a:cubicBezTo>
                      <a:pt x="28" y="206"/>
                      <a:pt x="20" y="199"/>
                      <a:pt x="21" y="189"/>
                    </a:cubicBezTo>
                    <a:cubicBezTo>
                      <a:pt x="21" y="179"/>
                      <a:pt x="28" y="172"/>
                      <a:pt x="38" y="172"/>
                    </a:cubicBezTo>
                    <a:cubicBezTo>
                      <a:pt x="41" y="172"/>
                      <a:pt x="44" y="173"/>
                      <a:pt x="46" y="174"/>
                    </a:cubicBezTo>
                    <a:cubicBezTo>
                      <a:pt x="163" y="57"/>
                      <a:pt x="163" y="57"/>
                      <a:pt x="163" y="57"/>
                    </a:cubicBezTo>
                    <a:cubicBezTo>
                      <a:pt x="158" y="41"/>
                      <a:pt x="158" y="41"/>
                      <a:pt x="158" y="41"/>
                    </a:cubicBezTo>
                    <a:cubicBezTo>
                      <a:pt x="158" y="39"/>
                      <a:pt x="158" y="37"/>
                      <a:pt x="159" y="36"/>
                    </a:cubicBezTo>
                    <a:cubicBezTo>
                      <a:pt x="186" y="10"/>
                      <a:pt x="186" y="10"/>
                      <a:pt x="186" y="10"/>
                    </a:cubicBezTo>
                    <a:cubicBezTo>
                      <a:pt x="188" y="7"/>
                      <a:pt x="187" y="2"/>
                      <a:pt x="183" y="2"/>
                    </a:cubicBezTo>
                    <a:cubicBezTo>
                      <a:pt x="168" y="0"/>
                      <a:pt x="153" y="5"/>
                      <a:pt x="142" y="16"/>
                    </a:cubicBezTo>
                    <a:cubicBezTo>
                      <a:pt x="128" y="30"/>
                      <a:pt x="124" y="51"/>
                      <a:pt x="131" y="68"/>
                    </a:cubicBezTo>
                    <a:cubicBezTo>
                      <a:pt x="43" y="156"/>
                      <a:pt x="43" y="156"/>
                      <a:pt x="43" y="156"/>
                    </a:cubicBezTo>
                    <a:cubicBezTo>
                      <a:pt x="33" y="154"/>
                      <a:pt x="22" y="157"/>
                      <a:pt x="13" y="165"/>
                    </a:cubicBezTo>
                    <a:cubicBezTo>
                      <a:pt x="0" y="178"/>
                      <a:pt x="0" y="200"/>
                      <a:pt x="14" y="213"/>
                    </a:cubicBezTo>
                    <a:cubicBezTo>
                      <a:pt x="27" y="226"/>
                      <a:pt x="49" y="227"/>
                      <a:pt x="62" y="213"/>
                    </a:cubicBezTo>
                    <a:cubicBezTo>
                      <a:pt x="70" y="205"/>
                      <a:pt x="73" y="194"/>
                      <a:pt x="71" y="184"/>
                    </a:cubicBezTo>
                    <a:cubicBezTo>
                      <a:pt x="159" y="96"/>
                      <a:pt x="159" y="96"/>
                      <a:pt x="159" y="96"/>
                    </a:cubicBezTo>
                    <a:cubicBezTo>
                      <a:pt x="177" y="103"/>
                      <a:pt x="197" y="99"/>
                      <a:pt x="212" y="85"/>
                    </a:cubicBezTo>
                    <a:cubicBezTo>
                      <a:pt x="223" y="74"/>
                      <a:pt x="227" y="59"/>
                      <a:pt x="226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2D0A17-EEA0-4603-B035-2F0B4B71EA88}"/>
              </a:ext>
            </a:extLst>
          </p:cNvPr>
          <p:cNvGrpSpPr/>
          <p:nvPr/>
        </p:nvGrpSpPr>
        <p:grpSpPr>
          <a:xfrm>
            <a:off x="8564518" y="1918005"/>
            <a:ext cx="1612996" cy="1612996"/>
            <a:chOff x="6272398" y="1771017"/>
            <a:chExt cx="1209747" cy="1209747"/>
          </a:xfrm>
        </p:grpSpPr>
        <p:sp>
          <p:nvSpPr>
            <p:cNvPr id="6" name="Sev03"/>
            <p:cNvSpPr/>
            <p:nvPr/>
          </p:nvSpPr>
          <p:spPr>
            <a:xfrm>
              <a:off x="6272398" y="1771017"/>
              <a:ext cx="1209747" cy="120974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 dirty="0">
                <a:solidFill>
                  <a:schemeClr val="accent3">
                    <a:lumMod val="50000"/>
                  </a:schemeClr>
                </a:solidFill>
                <a:latin typeface="FontAwesome" pitchFamily="2" charset="0"/>
                <a:cs typeface="+mj-cs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059A374B-9855-41E2-83E0-9E5EE005888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93703" y="2087890"/>
              <a:ext cx="567136" cy="576000"/>
              <a:chOff x="268495" y="1873184"/>
              <a:chExt cx="255330" cy="259321"/>
            </a:xfrm>
          </p:grpSpPr>
          <p:sp>
            <p:nvSpPr>
              <p:cNvPr id="75" name="Freeform 3368">
                <a:extLst>
                  <a:ext uri="{FF2B5EF4-FFF2-40B4-BE49-F238E27FC236}">
                    <a16:creationId xmlns:a16="http://schemas.microsoft.com/office/drawing/2014/main" id="{97E82443-98B9-4A3C-B86F-4B5EDC19F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95" y="1992870"/>
                <a:ext cx="55853" cy="15958"/>
              </a:xfrm>
              <a:custGeom>
                <a:avLst/>
                <a:gdLst>
                  <a:gd name="T0" fmla="*/ 46 w 46"/>
                  <a:gd name="T1" fmla="*/ 7 h 14"/>
                  <a:gd name="T2" fmla="*/ 46 w 46"/>
                  <a:gd name="T3" fmla="*/ 0 h 14"/>
                  <a:gd name="T4" fmla="*/ 7 w 46"/>
                  <a:gd name="T5" fmla="*/ 0 h 14"/>
                  <a:gd name="T6" fmla="*/ 0 w 46"/>
                  <a:gd name="T7" fmla="*/ 7 h 14"/>
                  <a:gd name="T8" fmla="*/ 7 w 46"/>
                  <a:gd name="T9" fmla="*/ 14 h 14"/>
                  <a:gd name="T10" fmla="*/ 46 w 46"/>
                  <a:gd name="T11" fmla="*/ 14 h 14"/>
                  <a:gd name="T12" fmla="*/ 46 w 46"/>
                  <a:gd name="T13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4">
                    <a:moveTo>
                      <a:pt x="46" y="7"/>
                    </a:moveTo>
                    <a:cubicBezTo>
                      <a:pt x="46" y="4"/>
                      <a:pt x="46" y="2"/>
                      <a:pt x="4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1"/>
                      <a:pt x="46" y="9"/>
                      <a:pt x="46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3733"/>
              </a:p>
            </p:txBody>
          </p:sp>
          <p:sp>
            <p:nvSpPr>
              <p:cNvPr id="76" name="Freeform 3369">
                <a:extLst>
                  <a:ext uri="{FF2B5EF4-FFF2-40B4-BE49-F238E27FC236}">
                    <a16:creationId xmlns:a16="http://schemas.microsoft.com/office/drawing/2014/main" id="{5AF37BCF-1C6A-46F7-8D88-671BB9B38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034" y="1909091"/>
                <a:ext cx="43886" cy="43886"/>
              </a:xfrm>
              <a:custGeom>
                <a:avLst/>
                <a:gdLst>
                  <a:gd name="T0" fmla="*/ 10 w 40"/>
                  <a:gd name="T1" fmla="*/ 40 h 40"/>
                  <a:gd name="T2" fmla="*/ 37 w 40"/>
                  <a:gd name="T3" fmla="*/ 13 h 40"/>
                  <a:gd name="T4" fmla="*/ 37 w 40"/>
                  <a:gd name="T5" fmla="*/ 3 h 40"/>
                  <a:gd name="T6" fmla="*/ 27 w 40"/>
                  <a:gd name="T7" fmla="*/ 3 h 40"/>
                  <a:gd name="T8" fmla="*/ 0 w 40"/>
                  <a:gd name="T9" fmla="*/ 30 h 40"/>
                  <a:gd name="T10" fmla="*/ 10 w 40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40">
                    <a:moveTo>
                      <a:pt x="10" y="40"/>
                    </a:moveTo>
                    <a:cubicBezTo>
                      <a:pt x="37" y="13"/>
                      <a:pt x="37" y="13"/>
                      <a:pt x="37" y="13"/>
                    </a:cubicBezTo>
                    <a:cubicBezTo>
                      <a:pt x="40" y="10"/>
                      <a:pt x="40" y="5"/>
                      <a:pt x="37" y="3"/>
                    </a:cubicBezTo>
                    <a:cubicBezTo>
                      <a:pt x="34" y="0"/>
                      <a:pt x="30" y="0"/>
                      <a:pt x="27" y="3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" y="33"/>
                      <a:pt x="7" y="36"/>
                      <a:pt x="10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3733"/>
              </a:p>
            </p:txBody>
          </p:sp>
          <p:sp>
            <p:nvSpPr>
              <p:cNvPr id="77" name="Freeform 3370">
                <a:extLst>
                  <a:ext uri="{FF2B5EF4-FFF2-40B4-BE49-F238E27FC236}">
                    <a16:creationId xmlns:a16="http://schemas.microsoft.com/office/drawing/2014/main" id="{DEFF7AAC-D36E-401F-A4CB-70E8AB183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181" y="1873184"/>
                <a:ext cx="15958" cy="55853"/>
              </a:xfrm>
              <a:custGeom>
                <a:avLst/>
                <a:gdLst>
                  <a:gd name="T0" fmla="*/ 7 w 14"/>
                  <a:gd name="T1" fmla="*/ 45 h 46"/>
                  <a:gd name="T2" fmla="*/ 14 w 14"/>
                  <a:gd name="T3" fmla="*/ 46 h 46"/>
                  <a:gd name="T4" fmla="*/ 14 w 14"/>
                  <a:gd name="T5" fmla="*/ 7 h 46"/>
                  <a:gd name="T6" fmla="*/ 7 w 14"/>
                  <a:gd name="T7" fmla="*/ 0 h 46"/>
                  <a:gd name="T8" fmla="*/ 0 w 14"/>
                  <a:gd name="T9" fmla="*/ 7 h 46"/>
                  <a:gd name="T10" fmla="*/ 0 w 14"/>
                  <a:gd name="T11" fmla="*/ 46 h 46"/>
                  <a:gd name="T12" fmla="*/ 7 w 14"/>
                  <a:gd name="T13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46">
                    <a:moveTo>
                      <a:pt x="7" y="45"/>
                    </a:moveTo>
                    <a:cubicBezTo>
                      <a:pt x="10" y="45"/>
                      <a:pt x="12" y="45"/>
                      <a:pt x="14" y="46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2" y="45"/>
                      <a:pt x="5" y="45"/>
                      <a:pt x="7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3733"/>
              </a:p>
            </p:txBody>
          </p:sp>
          <p:sp>
            <p:nvSpPr>
              <p:cNvPr id="78" name="Freeform 3371">
                <a:extLst>
                  <a:ext uri="{FF2B5EF4-FFF2-40B4-BE49-F238E27FC236}">
                    <a16:creationId xmlns:a16="http://schemas.microsoft.com/office/drawing/2014/main" id="{85CA056D-C6BC-4945-95F3-1900C5262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02" y="1909091"/>
                <a:ext cx="47874" cy="43886"/>
              </a:xfrm>
              <a:custGeom>
                <a:avLst/>
                <a:gdLst>
                  <a:gd name="T0" fmla="*/ 31 w 41"/>
                  <a:gd name="T1" fmla="*/ 40 h 40"/>
                  <a:gd name="T2" fmla="*/ 41 w 41"/>
                  <a:gd name="T3" fmla="*/ 30 h 40"/>
                  <a:gd name="T4" fmla="*/ 13 w 41"/>
                  <a:gd name="T5" fmla="*/ 3 h 40"/>
                  <a:gd name="T6" fmla="*/ 3 w 41"/>
                  <a:gd name="T7" fmla="*/ 3 h 40"/>
                  <a:gd name="T8" fmla="*/ 3 w 41"/>
                  <a:gd name="T9" fmla="*/ 13 h 40"/>
                  <a:gd name="T10" fmla="*/ 31 w 41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0">
                    <a:moveTo>
                      <a:pt x="31" y="40"/>
                    </a:moveTo>
                    <a:cubicBezTo>
                      <a:pt x="34" y="36"/>
                      <a:pt x="37" y="33"/>
                      <a:pt x="41" y="30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0" y="0"/>
                      <a:pt x="6" y="0"/>
                      <a:pt x="3" y="3"/>
                    </a:cubicBezTo>
                    <a:cubicBezTo>
                      <a:pt x="0" y="5"/>
                      <a:pt x="0" y="10"/>
                      <a:pt x="3" y="13"/>
                    </a:cubicBezTo>
                    <a:cubicBezTo>
                      <a:pt x="31" y="40"/>
                      <a:pt x="31" y="40"/>
                      <a:pt x="31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3733"/>
              </a:p>
            </p:txBody>
          </p:sp>
          <p:sp>
            <p:nvSpPr>
              <p:cNvPr id="79" name="Freeform 3372">
                <a:extLst>
                  <a:ext uri="{FF2B5EF4-FFF2-40B4-BE49-F238E27FC236}">
                    <a16:creationId xmlns:a16="http://schemas.microsoft.com/office/drawing/2014/main" id="{BDEE8FFD-61F4-4112-A5EC-791D2CB61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972" y="1992870"/>
                <a:ext cx="55853" cy="15958"/>
              </a:xfrm>
              <a:custGeom>
                <a:avLst/>
                <a:gdLst>
                  <a:gd name="T0" fmla="*/ 39 w 46"/>
                  <a:gd name="T1" fmla="*/ 0 h 14"/>
                  <a:gd name="T2" fmla="*/ 0 w 46"/>
                  <a:gd name="T3" fmla="*/ 0 h 14"/>
                  <a:gd name="T4" fmla="*/ 0 w 46"/>
                  <a:gd name="T5" fmla="*/ 7 h 14"/>
                  <a:gd name="T6" fmla="*/ 0 w 46"/>
                  <a:gd name="T7" fmla="*/ 14 h 14"/>
                  <a:gd name="T8" fmla="*/ 39 w 46"/>
                  <a:gd name="T9" fmla="*/ 14 h 14"/>
                  <a:gd name="T10" fmla="*/ 46 w 46"/>
                  <a:gd name="T11" fmla="*/ 7 h 14"/>
                  <a:gd name="T12" fmla="*/ 39 w 46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4">
                    <a:moveTo>
                      <a:pt x="3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0" y="7"/>
                    </a:cubicBezTo>
                    <a:cubicBezTo>
                      <a:pt x="0" y="9"/>
                      <a:pt x="0" y="11"/>
                      <a:pt x="0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3" y="14"/>
                      <a:pt x="46" y="11"/>
                      <a:pt x="46" y="7"/>
                    </a:cubicBezTo>
                    <a:cubicBezTo>
                      <a:pt x="46" y="3"/>
                      <a:pt x="43" y="0"/>
                      <a:pt x="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3733"/>
              </a:p>
            </p:txBody>
          </p:sp>
          <p:sp>
            <p:nvSpPr>
              <p:cNvPr id="80" name="Freeform 3373">
                <a:extLst>
                  <a:ext uri="{FF2B5EF4-FFF2-40B4-BE49-F238E27FC236}">
                    <a16:creationId xmlns:a16="http://schemas.microsoft.com/office/drawing/2014/main" id="{DA45E5CA-9A0E-401D-AD2A-2817E0731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034" y="2044735"/>
                <a:ext cx="43886" cy="47874"/>
              </a:xfrm>
              <a:custGeom>
                <a:avLst/>
                <a:gdLst>
                  <a:gd name="T0" fmla="*/ 10 w 40"/>
                  <a:gd name="T1" fmla="*/ 0 h 40"/>
                  <a:gd name="T2" fmla="*/ 0 w 40"/>
                  <a:gd name="T3" fmla="*/ 10 h 40"/>
                  <a:gd name="T4" fmla="*/ 27 w 40"/>
                  <a:gd name="T5" fmla="*/ 38 h 40"/>
                  <a:gd name="T6" fmla="*/ 32 w 40"/>
                  <a:gd name="T7" fmla="*/ 40 h 40"/>
                  <a:gd name="T8" fmla="*/ 37 w 40"/>
                  <a:gd name="T9" fmla="*/ 38 h 40"/>
                  <a:gd name="T10" fmla="*/ 37 w 40"/>
                  <a:gd name="T11" fmla="*/ 28 h 40"/>
                  <a:gd name="T12" fmla="*/ 10 w 40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0">
                    <a:moveTo>
                      <a:pt x="10" y="0"/>
                    </a:moveTo>
                    <a:cubicBezTo>
                      <a:pt x="7" y="4"/>
                      <a:pt x="3" y="7"/>
                      <a:pt x="0" y="10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9" y="39"/>
                      <a:pt x="30" y="40"/>
                      <a:pt x="32" y="40"/>
                    </a:cubicBezTo>
                    <a:cubicBezTo>
                      <a:pt x="34" y="40"/>
                      <a:pt x="36" y="39"/>
                      <a:pt x="37" y="38"/>
                    </a:cubicBezTo>
                    <a:cubicBezTo>
                      <a:pt x="40" y="35"/>
                      <a:pt x="40" y="31"/>
                      <a:pt x="37" y="28"/>
                    </a:cubicBezTo>
                    <a:cubicBezTo>
                      <a:pt x="10" y="0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3733"/>
              </a:p>
            </p:txBody>
          </p:sp>
          <p:sp>
            <p:nvSpPr>
              <p:cNvPr id="81" name="Freeform 3374">
                <a:extLst>
                  <a:ext uri="{FF2B5EF4-FFF2-40B4-BE49-F238E27FC236}">
                    <a16:creationId xmlns:a16="http://schemas.microsoft.com/office/drawing/2014/main" id="{51A59121-ECC5-4F78-8BC1-00067A79F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02" y="2044735"/>
                <a:ext cx="47874" cy="47874"/>
              </a:xfrm>
              <a:custGeom>
                <a:avLst/>
                <a:gdLst>
                  <a:gd name="T0" fmla="*/ 31 w 41"/>
                  <a:gd name="T1" fmla="*/ 0 h 40"/>
                  <a:gd name="T2" fmla="*/ 3 w 41"/>
                  <a:gd name="T3" fmla="*/ 28 h 40"/>
                  <a:gd name="T4" fmla="*/ 3 w 41"/>
                  <a:gd name="T5" fmla="*/ 38 h 40"/>
                  <a:gd name="T6" fmla="*/ 8 w 41"/>
                  <a:gd name="T7" fmla="*/ 40 h 40"/>
                  <a:gd name="T8" fmla="*/ 13 w 41"/>
                  <a:gd name="T9" fmla="*/ 38 h 40"/>
                  <a:gd name="T10" fmla="*/ 41 w 41"/>
                  <a:gd name="T11" fmla="*/ 10 h 40"/>
                  <a:gd name="T12" fmla="*/ 31 w 41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0">
                    <a:moveTo>
                      <a:pt x="31" y="0"/>
                    </a:moveTo>
                    <a:cubicBezTo>
                      <a:pt x="3" y="28"/>
                      <a:pt x="3" y="28"/>
                      <a:pt x="3" y="28"/>
                    </a:cubicBezTo>
                    <a:cubicBezTo>
                      <a:pt x="0" y="31"/>
                      <a:pt x="0" y="35"/>
                      <a:pt x="3" y="38"/>
                    </a:cubicBezTo>
                    <a:cubicBezTo>
                      <a:pt x="5" y="39"/>
                      <a:pt x="6" y="40"/>
                      <a:pt x="8" y="40"/>
                    </a:cubicBezTo>
                    <a:cubicBezTo>
                      <a:pt x="10" y="40"/>
                      <a:pt x="12" y="39"/>
                      <a:pt x="13" y="38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37" y="7"/>
                      <a:pt x="34" y="4"/>
                      <a:pt x="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3733"/>
              </a:p>
            </p:txBody>
          </p:sp>
          <p:sp>
            <p:nvSpPr>
              <p:cNvPr id="82" name="Freeform 3375">
                <a:extLst>
                  <a:ext uri="{FF2B5EF4-FFF2-40B4-BE49-F238E27FC236}">
                    <a16:creationId xmlns:a16="http://schemas.microsoft.com/office/drawing/2014/main" id="{57822909-F174-4D30-9657-178625C5E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318" y="1937017"/>
                <a:ext cx="115698" cy="147614"/>
              </a:xfrm>
              <a:custGeom>
                <a:avLst/>
                <a:gdLst>
                  <a:gd name="T0" fmla="*/ 98 w 98"/>
                  <a:gd name="T1" fmla="*/ 54 h 129"/>
                  <a:gd name="T2" fmla="*/ 37 w 98"/>
                  <a:gd name="T3" fmla="*/ 8 h 129"/>
                  <a:gd name="T4" fmla="*/ 4 w 98"/>
                  <a:gd name="T5" fmla="*/ 41 h 129"/>
                  <a:gd name="T6" fmla="*/ 14 w 98"/>
                  <a:gd name="T7" fmla="*/ 85 h 129"/>
                  <a:gd name="T8" fmla="*/ 23 w 98"/>
                  <a:gd name="T9" fmla="*/ 108 h 129"/>
                  <a:gd name="T10" fmla="*/ 23 w 98"/>
                  <a:gd name="T11" fmla="*/ 122 h 129"/>
                  <a:gd name="T12" fmla="*/ 29 w 98"/>
                  <a:gd name="T13" fmla="*/ 129 h 129"/>
                  <a:gd name="T14" fmla="*/ 71 w 98"/>
                  <a:gd name="T15" fmla="*/ 129 h 129"/>
                  <a:gd name="T16" fmla="*/ 77 w 98"/>
                  <a:gd name="T17" fmla="*/ 122 h 129"/>
                  <a:gd name="T18" fmla="*/ 77 w 98"/>
                  <a:gd name="T19" fmla="*/ 108 h 129"/>
                  <a:gd name="T20" fmla="*/ 87 w 98"/>
                  <a:gd name="T21" fmla="*/ 84 h 129"/>
                  <a:gd name="T22" fmla="*/ 98 w 98"/>
                  <a:gd name="T23" fmla="*/ 5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29">
                    <a:moveTo>
                      <a:pt x="98" y="54"/>
                    </a:moveTo>
                    <a:cubicBezTo>
                      <a:pt x="98" y="23"/>
                      <a:pt x="69" y="0"/>
                      <a:pt x="37" y="8"/>
                    </a:cubicBezTo>
                    <a:cubicBezTo>
                      <a:pt x="22" y="12"/>
                      <a:pt x="9" y="25"/>
                      <a:pt x="4" y="41"/>
                    </a:cubicBezTo>
                    <a:cubicBezTo>
                      <a:pt x="0" y="58"/>
                      <a:pt x="4" y="74"/>
                      <a:pt x="14" y="85"/>
                    </a:cubicBezTo>
                    <a:cubicBezTo>
                      <a:pt x="20" y="91"/>
                      <a:pt x="23" y="99"/>
                      <a:pt x="23" y="108"/>
                    </a:cubicBezTo>
                    <a:cubicBezTo>
                      <a:pt x="23" y="122"/>
                      <a:pt x="23" y="122"/>
                      <a:pt x="23" y="122"/>
                    </a:cubicBezTo>
                    <a:cubicBezTo>
                      <a:pt x="23" y="126"/>
                      <a:pt x="26" y="129"/>
                      <a:pt x="29" y="129"/>
                    </a:cubicBezTo>
                    <a:cubicBezTo>
                      <a:pt x="71" y="129"/>
                      <a:pt x="71" y="129"/>
                      <a:pt x="71" y="129"/>
                    </a:cubicBezTo>
                    <a:cubicBezTo>
                      <a:pt x="74" y="129"/>
                      <a:pt x="77" y="126"/>
                      <a:pt x="77" y="122"/>
                    </a:cubicBezTo>
                    <a:cubicBezTo>
                      <a:pt x="77" y="108"/>
                      <a:pt x="77" y="108"/>
                      <a:pt x="77" y="108"/>
                    </a:cubicBezTo>
                    <a:cubicBezTo>
                      <a:pt x="77" y="99"/>
                      <a:pt x="81" y="91"/>
                      <a:pt x="87" y="84"/>
                    </a:cubicBezTo>
                    <a:cubicBezTo>
                      <a:pt x="94" y="76"/>
                      <a:pt x="98" y="65"/>
                      <a:pt x="98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3733"/>
              </a:p>
            </p:txBody>
          </p:sp>
          <p:sp>
            <p:nvSpPr>
              <p:cNvPr id="83" name="Freeform 3376">
                <a:extLst>
                  <a:ext uri="{FF2B5EF4-FFF2-40B4-BE49-F238E27FC236}">
                    <a16:creationId xmlns:a16="http://schemas.microsoft.com/office/drawing/2014/main" id="{40B5C976-A732-427C-B4B0-62955A128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244" y="2092609"/>
                <a:ext cx="63832" cy="15958"/>
              </a:xfrm>
              <a:custGeom>
                <a:avLst/>
                <a:gdLst>
                  <a:gd name="T0" fmla="*/ 49 w 54"/>
                  <a:gd name="T1" fmla="*/ 14 h 14"/>
                  <a:gd name="T2" fmla="*/ 6 w 54"/>
                  <a:gd name="T3" fmla="*/ 14 h 14"/>
                  <a:gd name="T4" fmla="*/ 0 w 54"/>
                  <a:gd name="T5" fmla="*/ 8 h 14"/>
                  <a:gd name="T6" fmla="*/ 0 w 54"/>
                  <a:gd name="T7" fmla="*/ 6 h 14"/>
                  <a:gd name="T8" fmla="*/ 6 w 54"/>
                  <a:gd name="T9" fmla="*/ 0 h 14"/>
                  <a:gd name="T10" fmla="*/ 49 w 54"/>
                  <a:gd name="T11" fmla="*/ 0 h 14"/>
                  <a:gd name="T12" fmla="*/ 54 w 54"/>
                  <a:gd name="T13" fmla="*/ 6 h 14"/>
                  <a:gd name="T14" fmla="*/ 54 w 54"/>
                  <a:gd name="T15" fmla="*/ 8 h 14"/>
                  <a:gd name="T16" fmla="*/ 49 w 54"/>
                  <a:gd name="T1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4">
                    <a:moveTo>
                      <a:pt x="49" y="14"/>
                    </a:moveTo>
                    <a:cubicBezTo>
                      <a:pt x="6" y="14"/>
                      <a:pt x="6" y="14"/>
                      <a:pt x="6" y="14"/>
                    </a:cubicBezTo>
                    <a:cubicBezTo>
                      <a:pt x="3" y="14"/>
                      <a:pt x="0" y="11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2" y="0"/>
                      <a:pt x="54" y="3"/>
                      <a:pt x="54" y="6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11"/>
                      <a:pt x="52" y="14"/>
                      <a:pt x="49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3733"/>
              </a:p>
            </p:txBody>
          </p:sp>
          <p:sp>
            <p:nvSpPr>
              <p:cNvPr id="84" name="Freeform 3377">
                <a:extLst>
                  <a:ext uri="{FF2B5EF4-FFF2-40B4-BE49-F238E27FC236}">
                    <a16:creationId xmlns:a16="http://schemas.microsoft.com/office/drawing/2014/main" id="{0838D761-6CAE-4C97-A526-2FFCC3388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23" y="2112556"/>
                <a:ext cx="47874" cy="19949"/>
              </a:xfrm>
              <a:custGeom>
                <a:avLst/>
                <a:gdLst>
                  <a:gd name="T0" fmla="*/ 35 w 40"/>
                  <a:gd name="T1" fmla="*/ 14 h 14"/>
                  <a:gd name="T2" fmla="*/ 5 w 40"/>
                  <a:gd name="T3" fmla="*/ 14 h 14"/>
                  <a:gd name="T4" fmla="*/ 0 w 40"/>
                  <a:gd name="T5" fmla="*/ 9 h 14"/>
                  <a:gd name="T6" fmla="*/ 0 w 40"/>
                  <a:gd name="T7" fmla="*/ 0 h 14"/>
                  <a:gd name="T8" fmla="*/ 40 w 40"/>
                  <a:gd name="T9" fmla="*/ 0 h 14"/>
                  <a:gd name="T10" fmla="*/ 40 w 40"/>
                  <a:gd name="T11" fmla="*/ 9 h 14"/>
                  <a:gd name="T12" fmla="*/ 35 w 40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4">
                    <a:moveTo>
                      <a:pt x="35" y="14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2" y="14"/>
                      <a:pt x="0" y="12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0" y="12"/>
                      <a:pt x="38" y="14"/>
                      <a:pt x="35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3733"/>
              </a:p>
            </p:txBody>
          </p:sp>
        </p:grp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C6F5D9B9-AE4D-43B9-A0BB-474B78686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Enabling strategies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7BBEF0F-CDA6-474F-91BC-E49175681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6000" y="837239"/>
            <a:ext cx="3600000" cy="267661"/>
          </a:xfrm>
        </p:spPr>
        <p:txBody>
          <a:bodyPr/>
          <a:lstStyle/>
          <a:p>
            <a:r>
              <a:rPr lang="en-US" sz="2400" dirty="0"/>
              <a:t>Preliminary considerations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96791377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4DFE2CB-A377-43D9-8155-8F7BA21A0086}"/>
              </a:ext>
            </a:extLst>
          </p:cNvPr>
          <p:cNvPicPr>
            <a:picLocks noGrp="1" noChangeAspect="1"/>
          </p:cNvPicPr>
          <p:nvPr>
            <p:ph type="pic" sz="quarter" idx="5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" r="7023"/>
          <a:stretch>
            <a:fillRect/>
          </a:stretch>
        </p:blipFill>
        <p:spPr>
          <a:xfrm>
            <a:off x="6008902" y="1852960"/>
            <a:ext cx="5833090" cy="421533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9A0D35-153C-4C7A-92BA-A56F499F7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0" y="463147"/>
            <a:ext cx="6350000" cy="558843"/>
          </a:xfrm>
        </p:spPr>
        <p:txBody>
          <a:bodyPr/>
          <a:lstStyle/>
          <a:p>
            <a:r>
              <a:rPr lang="en-US" dirty="0"/>
              <a:t>CPA Canada Foresight:  </a:t>
            </a:r>
            <a:br>
              <a:rPr lang="en-US" dirty="0"/>
            </a:br>
            <a:r>
              <a:rPr lang="en-US" dirty="0"/>
              <a:t>Reimagining  the Accounting Profession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18587-62B0-478B-9644-92657AA60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90791" y="1303643"/>
            <a:ext cx="6925876" cy="549316"/>
          </a:xfrm>
        </p:spPr>
        <p:txBody>
          <a:bodyPr/>
          <a:lstStyle/>
          <a:p>
            <a:r>
              <a:rPr lang="en-US" sz="3200" dirty="0"/>
              <a:t>Role of trust and ethics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ADF62C-ED29-4782-B1DE-34D5E16C53E1}"/>
              </a:ext>
            </a:extLst>
          </p:cNvPr>
          <p:cNvSpPr txBox="1"/>
          <p:nvPr/>
        </p:nvSpPr>
        <p:spPr>
          <a:xfrm>
            <a:off x="350008" y="2080917"/>
            <a:ext cx="4362867" cy="386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Even though a new world of AI powered applications is being forged, the fundamental ethical issues around </a:t>
            </a:r>
            <a:r>
              <a:rPr lang="en-US" sz="2400" b="1" i="1" dirty="0"/>
              <a:t>integrity</a:t>
            </a:r>
            <a:r>
              <a:rPr lang="en-US" sz="2400" i="1" dirty="0"/>
              <a:t>, </a:t>
            </a:r>
            <a:r>
              <a:rPr lang="en-US" sz="2400" b="1" i="1" dirty="0"/>
              <a:t>professionalism</a:t>
            </a:r>
            <a:r>
              <a:rPr lang="en-US" sz="2400" i="1" dirty="0"/>
              <a:t>, </a:t>
            </a:r>
            <a:r>
              <a:rPr lang="en-US" sz="2400" b="1" i="1" dirty="0"/>
              <a:t>duty of care, confidentiality </a:t>
            </a:r>
            <a:r>
              <a:rPr lang="en-US" sz="2400" i="1" dirty="0"/>
              <a:t>and</a:t>
            </a:r>
            <a:r>
              <a:rPr lang="en-US" sz="2400" b="1" i="1" dirty="0"/>
              <a:t> competence </a:t>
            </a:r>
            <a:r>
              <a:rPr lang="en-US" sz="2400" i="1" dirty="0"/>
              <a:t>remain the same…</a:t>
            </a:r>
          </a:p>
          <a:p>
            <a:endParaRPr lang="en-US" sz="2400" dirty="0"/>
          </a:p>
          <a:p>
            <a:r>
              <a:rPr lang="en-US" sz="1333" dirty="0"/>
              <a:t>Excerpt from: Machines can learn but what will we teach them…  Ethical considerations around artificial intelligence and machine learning.  </a:t>
            </a:r>
          </a:p>
          <a:p>
            <a:r>
              <a:rPr lang="en-US" sz="1333" dirty="0"/>
              <a:t>CAANZ July 2018</a:t>
            </a:r>
          </a:p>
        </p:txBody>
      </p:sp>
    </p:spTree>
    <p:extLst>
      <p:ext uri="{BB962C8B-B14F-4D97-AF65-F5344CB8AC3E}">
        <p14:creationId xmlns:p14="http://schemas.microsoft.com/office/powerpoint/2010/main" val="2163975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574743-3986-4F7C-AD9B-E40719992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9" y="963649"/>
            <a:ext cx="6373826" cy="50350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D6BDA0-4B58-4A08-ADEA-E2D2A242CD47}"/>
              </a:ext>
            </a:extLst>
          </p:cNvPr>
          <p:cNvSpPr txBox="1"/>
          <p:nvPr/>
        </p:nvSpPr>
        <p:spPr>
          <a:xfrm>
            <a:off x="4153818" y="2700899"/>
            <a:ext cx="72320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“If you want radical change you need to attack from the edge … </a:t>
            </a:r>
          </a:p>
          <a:p>
            <a:endParaRPr lang="en-US" sz="3600" dirty="0"/>
          </a:p>
          <a:p>
            <a:pPr algn="r"/>
            <a:r>
              <a:rPr lang="en-US" sz="3600" dirty="0"/>
              <a:t>… because the core has a powerful immune system”</a:t>
            </a:r>
          </a:p>
          <a:p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804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D6F58-9E0B-4DF5-9E95-E8845D8AB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0" y="266700"/>
            <a:ext cx="6350000" cy="558843"/>
          </a:xfrm>
        </p:spPr>
        <p:txBody>
          <a:bodyPr/>
          <a:lstStyle/>
          <a:p>
            <a:r>
              <a:rPr lang="en-US"/>
              <a:t>CPA Skills and Competencies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17ABEE-B8D1-4FB6-AD23-0EB075CCF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86" y="869342"/>
            <a:ext cx="9880375" cy="518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13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32000" y="266700"/>
            <a:ext cx="8128000" cy="558843"/>
          </a:xfrm>
        </p:spPr>
        <p:txBody>
          <a:bodyPr/>
          <a:lstStyle/>
          <a:p>
            <a:r>
              <a:rPr lang="en-US" dirty="0"/>
              <a:t>Overarching Objective – defining the future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362451" y="892659"/>
            <a:ext cx="3467100" cy="267661"/>
          </a:xfrm>
        </p:spPr>
        <p:txBody>
          <a:bodyPr/>
          <a:lstStyle/>
          <a:p>
            <a:r>
              <a:rPr lang="en-US" sz="2800" dirty="0"/>
              <a:t>Foresight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962891" y="1519825"/>
            <a:ext cx="5283200" cy="2717800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“CPAs will need to transition from being «keepers of the finances» to becoming proactive contributors to the real-time evaluation of a broader understanding of performance”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908800" y="2560782"/>
            <a:ext cx="5075381" cy="23021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333"/>
              </a:spcBef>
              <a:buNone/>
            </a:pPr>
            <a:r>
              <a:rPr lang="en-US" sz="2400" b="1" dirty="0">
                <a:solidFill>
                  <a:srgbClr val="43B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“Each day, each CPA will bring insight about performance that enhances the ability of their organization(s) to more clearly foresee the opportunities that lie ahead”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51877-566F-4702-9F2A-28BA83280CFA}"/>
              </a:ext>
            </a:extLst>
          </p:cNvPr>
          <p:cNvSpPr txBox="1"/>
          <p:nvPr/>
        </p:nvSpPr>
        <p:spPr>
          <a:xfrm>
            <a:off x="1880756" y="4694115"/>
            <a:ext cx="469669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Data drives decision-making and value creation</a:t>
            </a:r>
          </a:p>
        </p:txBody>
      </p:sp>
    </p:spTree>
    <p:extLst>
      <p:ext uri="{BB962C8B-B14F-4D97-AF65-F5344CB8AC3E}">
        <p14:creationId xmlns:p14="http://schemas.microsoft.com/office/powerpoint/2010/main" val="3935364059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55CEBCB-53E1-4704-847F-A99A734A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64" y="84076"/>
            <a:ext cx="9509246" cy="685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7D2B0C-B598-425A-8873-488006009137}"/>
              </a:ext>
            </a:extLst>
          </p:cNvPr>
          <p:cNvSpPr txBox="1"/>
          <p:nvPr/>
        </p:nvSpPr>
        <p:spPr>
          <a:xfrm>
            <a:off x="9468462" y="2380776"/>
            <a:ext cx="2618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We need to deliver!!</a:t>
            </a:r>
          </a:p>
        </p:txBody>
      </p:sp>
    </p:spTree>
    <p:extLst>
      <p:ext uri="{BB962C8B-B14F-4D97-AF65-F5344CB8AC3E}">
        <p14:creationId xmlns:p14="http://schemas.microsoft.com/office/powerpoint/2010/main" val="2158015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en-US" sz="4800" dirty="0"/>
              <a:t>Data Governance</a:t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… from Insights to Action</a:t>
            </a:r>
          </a:p>
        </p:txBody>
      </p:sp>
    </p:spTree>
    <p:extLst>
      <p:ext uri="{BB962C8B-B14F-4D97-AF65-F5344CB8AC3E}">
        <p14:creationId xmlns:p14="http://schemas.microsoft.com/office/powerpoint/2010/main" val="2394120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0DC0F89-7089-486F-98BA-3467547CC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D1DE98-F305-4772-AF2F-5474BF0B00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1" r="1" b="1"/>
          <a:stretch/>
        </p:blipFill>
        <p:spPr>
          <a:xfrm>
            <a:off x="150651" y="166254"/>
            <a:ext cx="11902809" cy="59685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D66DC2-31E1-452E-A065-CD15ACA4CF5F}"/>
              </a:ext>
            </a:extLst>
          </p:cNvPr>
          <p:cNvSpPr txBox="1"/>
          <p:nvPr/>
        </p:nvSpPr>
        <p:spPr>
          <a:xfrm>
            <a:off x="8132618" y="266700"/>
            <a:ext cx="4059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Beyond big data </a:t>
            </a:r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40838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Foresight – Key Insights to date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860800" y="837239"/>
            <a:ext cx="4572000" cy="267661"/>
          </a:xfrm>
        </p:spPr>
        <p:txBody>
          <a:bodyPr/>
          <a:lstStyle/>
          <a:p>
            <a:r>
              <a:rPr lang="en-US" sz="2400" dirty="0"/>
              <a:t>Data Governance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1524011" y="1712346"/>
            <a:ext cx="8839199" cy="37879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CPA’s are already adding value in the emerging digital economy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new competencies, skills and practical tools are needed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Engagement with a broad range of stakeholders is key for success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KPIs, guidance, standards of practice and training are essential to manage data</a:t>
            </a:r>
          </a:p>
          <a:p>
            <a:pPr lvl="1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governance</a:t>
            </a:r>
          </a:p>
          <a:p>
            <a:pPr lvl="1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operations</a:t>
            </a:r>
          </a:p>
          <a:p>
            <a:pPr lvl="1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valuation</a:t>
            </a:r>
          </a:p>
        </p:txBody>
      </p:sp>
    </p:spTree>
    <p:extLst>
      <p:ext uri="{BB962C8B-B14F-4D97-AF65-F5344CB8AC3E}">
        <p14:creationId xmlns:p14="http://schemas.microsoft.com/office/powerpoint/2010/main" val="507057494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8001" y="500421"/>
            <a:ext cx="6334056" cy="10935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/>
              <a:t>Guidance on data governance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3"/>
          <p:cNvSpPr txBox="1">
            <a:spLocks/>
          </p:cNvSpPr>
          <p:nvPr/>
        </p:nvSpPr>
        <p:spPr>
          <a:xfrm>
            <a:off x="465261" y="1439889"/>
            <a:ext cx="7002339" cy="47115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Advances in digitization allow organizations to gather and store increasing amounts of data – proliferation of IoT devices</a:t>
            </a:r>
          </a:p>
          <a:p>
            <a:pPr indent="-228600">
              <a:lnSpc>
                <a:spcPct val="90000"/>
              </a:lnSpc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and emerging governance issues:</a:t>
            </a:r>
          </a:p>
          <a:p>
            <a:pPr marL="971550" lvl="1" indent="-457200">
              <a:lnSpc>
                <a:spcPct val="90000"/>
              </a:lnSpc>
              <a:buFont typeface="Calibri" panose="020F0502020204030204" pitchFamily="34" charset="0"/>
              <a:buChar char="₋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ownership/IP/copyright</a:t>
            </a:r>
          </a:p>
          <a:p>
            <a:pPr marL="971550" lvl="1" indent="-457200">
              <a:lnSpc>
                <a:spcPct val="90000"/>
              </a:lnSpc>
              <a:buFont typeface="Calibri" panose="020F0502020204030204" pitchFamily="34" charset="0"/>
              <a:buChar char="₋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Compliance with relevant privacy/human rights/digital identity regulations</a:t>
            </a:r>
          </a:p>
          <a:p>
            <a:pPr marL="971550" lvl="1" indent="-457200">
              <a:lnSpc>
                <a:spcPct val="90000"/>
              </a:lnSpc>
              <a:buFont typeface="Calibri" panose="020F0502020204030204" pitchFamily="34" charset="0"/>
              <a:buChar char="₋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Safe use/ethics/trust</a:t>
            </a:r>
          </a:p>
          <a:p>
            <a:pPr marL="971550" lvl="1" indent="-457200">
              <a:lnSpc>
                <a:spcPct val="90000"/>
              </a:lnSpc>
              <a:buFont typeface="Calibri" panose="020F0502020204030204" pitchFamily="34" charset="0"/>
              <a:buChar char="₋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residency/sovereignty </a:t>
            </a:r>
          </a:p>
          <a:p>
            <a:pPr marL="971550" lvl="1" indent="-457200">
              <a:lnSpc>
                <a:spcPct val="90000"/>
              </a:lnSpc>
              <a:buFont typeface="Calibri" panose="020F0502020204030204" pitchFamily="34" charset="0"/>
              <a:buChar char="₋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Accountability for data collection/ access/analytics/assurance</a:t>
            </a:r>
          </a:p>
          <a:p>
            <a:pPr indent="-228600">
              <a:lnSpc>
                <a:spcPct val="90000"/>
              </a:lnSpc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Corporate Data Policies</a:t>
            </a:r>
          </a:p>
          <a:p>
            <a:pPr marL="971550" lvl="1" indent="-457200">
              <a:lnSpc>
                <a:spcPct val="90000"/>
              </a:lnSpc>
              <a:buFontTx/>
              <a:buChar char="₋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 and implementation</a:t>
            </a:r>
            <a:r>
              <a:rPr lang="en-US" sz="1500" dirty="0">
                <a:latin typeface="+mj-lt"/>
              </a:rPr>
              <a:t/>
            </a:r>
            <a:br>
              <a:rPr lang="en-US" sz="1500" dirty="0">
                <a:latin typeface="+mj-lt"/>
              </a:rPr>
            </a:br>
            <a:endParaRPr lang="en-US" sz="1500" dirty="0">
              <a:latin typeface="+mj-lt"/>
            </a:endParaRPr>
          </a:p>
          <a:p>
            <a:pPr indent="-228600">
              <a:lnSpc>
                <a:spcPct val="90000"/>
              </a:lnSpc>
            </a:pPr>
            <a:endParaRPr lang="en-US" sz="1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A0D651-717F-4CD5-8405-DFF3D2DCF8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8" r="28553" b="1"/>
          <a:stretch/>
        </p:blipFill>
        <p:spPr>
          <a:xfrm>
            <a:off x="6964686" y="11"/>
            <a:ext cx="5197488" cy="5646041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6061039"/>
      </p:ext>
    </p:extLst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 on data operations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2367F8B-C9B8-4AD8-8668-43334A3F9E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0656117"/>
              </p:ext>
            </p:extLst>
          </p:nvPr>
        </p:nvGraphicFramePr>
        <p:xfrm>
          <a:off x="110836" y="512620"/>
          <a:ext cx="11526981" cy="457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60C73A4-F1EC-4A94-90A5-86BC207C6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42509" y="837239"/>
            <a:ext cx="3687042" cy="558843"/>
          </a:xfrm>
        </p:spPr>
        <p:txBody>
          <a:bodyPr/>
          <a:lstStyle/>
          <a:p>
            <a:r>
              <a:rPr lang="en-US" sz="2800" dirty="0"/>
              <a:t>From data to decisions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E46B82E-C037-4401-AFC8-FE0C2C3C7085}"/>
              </a:ext>
            </a:extLst>
          </p:cNvPr>
          <p:cNvSpPr txBox="1">
            <a:spLocks/>
          </p:cNvSpPr>
          <p:nvPr/>
        </p:nvSpPr>
        <p:spPr>
          <a:xfrm>
            <a:off x="2521527" y="4320105"/>
            <a:ext cx="7509163" cy="22192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Need for common language and taxonomy for data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Metrics to describe and grade data; level of assurance 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Assess the relevance, accuracy and completeness of datasets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Managing data access and sharing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Aiming for interoperability of data exchange platforms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Fostering ethical and trustworthy AI applications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463584"/>
      </p:ext>
    </p:extLst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533C6608818945AA49369708FFCD32" ma:contentTypeVersion="8" ma:contentTypeDescription="Create a new document." ma:contentTypeScope="" ma:versionID="b30006de78fb6ef31ed5999823a906a5">
  <xsd:schema xmlns:xsd="http://www.w3.org/2001/XMLSchema" xmlns:xs="http://www.w3.org/2001/XMLSchema" xmlns:p="http://schemas.microsoft.com/office/2006/metadata/properties" xmlns:ns1="http://schemas.microsoft.com/sharepoint/v3" xmlns:ns3="ffde8e85-9f01-4bee-842d-94538ba32381" targetNamespace="http://schemas.microsoft.com/office/2006/metadata/properties" ma:root="true" ma:fieldsID="896f6a3927a53731c86a9e244ac2b21c" ns1:_="" ns3:_="">
    <xsd:import namespace="http://schemas.microsoft.com/sharepoint/v3"/>
    <xsd:import namespace="ffde8e85-9f01-4bee-842d-94538ba323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e8e85-9f01-4bee-842d-94538ba323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8350C9-F1C6-4F2C-AFBE-E516DC5BB5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BFBA4F-C2B9-4BEE-AC37-20135C203DC0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ffde8e85-9f01-4bee-842d-94538ba32381"/>
    <ds:schemaRef ds:uri="http://schemas.microsoft.com/sharepoint/v3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75342EC-7ECF-4BEA-AF9D-0E0A2278AD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fde8e85-9f01-4bee-842d-94538ba323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1324</Words>
  <Application>Microsoft Office PowerPoint</Application>
  <PresentationFormat>Widescreen</PresentationFormat>
  <Paragraphs>193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FontAwesome</vt:lpstr>
      <vt:lpstr>Office Theme</vt:lpstr>
      <vt:lpstr>PowerPoint Presentation</vt:lpstr>
      <vt:lpstr>PowerPoint Presentation</vt:lpstr>
      <vt:lpstr>Overarching Objective – defining the future</vt:lpstr>
      <vt:lpstr>PowerPoint Presentation</vt:lpstr>
      <vt:lpstr>Data Governance  … from Insights to Action</vt:lpstr>
      <vt:lpstr>PowerPoint Presentation</vt:lpstr>
      <vt:lpstr>Foresight – Key Insights to date</vt:lpstr>
      <vt:lpstr>Guidance on data governance</vt:lpstr>
      <vt:lpstr>Guidance on data operations</vt:lpstr>
      <vt:lpstr>Guidance on data valuation</vt:lpstr>
      <vt:lpstr>Next Steps</vt:lpstr>
      <vt:lpstr>PowerPoint Presentation</vt:lpstr>
      <vt:lpstr>Rethinking value creation</vt:lpstr>
      <vt:lpstr>Rethinking value creation</vt:lpstr>
      <vt:lpstr>Role of CPA in Business</vt:lpstr>
      <vt:lpstr>Reporting Landscape </vt:lpstr>
      <vt:lpstr>Core strategies</vt:lpstr>
      <vt:lpstr>Enabling strategies</vt:lpstr>
      <vt:lpstr>CPA Canada Foresight:   Reimagining  the Accounting Profession</vt:lpstr>
      <vt:lpstr>CPA Skills and Competencies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 Beal</dc:creator>
  <cp:lastModifiedBy>Leonard Brooks</cp:lastModifiedBy>
  <cp:revision>1</cp:revision>
  <dcterms:created xsi:type="dcterms:W3CDTF">2019-09-12T21:43:48Z</dcterms:created>
  <dcterms:modified xsi:type="dcterms:W3CDTF">2019-09-13T12:06:11Z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0x01010000533C6608818945AA49369708FFCD32</vt:lpwstr>
  </property>
</Properties>
</file>