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0"/>
  </p:notesMasterIdLst>
  <p:sldIdLst>
    <p:sldId id="299" r:id="rId2"/>
    <p:sldId id="301" r:id="rId3"/>
    <p:sldId id="257" r:id="rId4"/>
    <p:sldId id="267" r:id="rId5"/>
    <p:sldId id="265" r:id="rId6"/>
    <p:sldId id="306" r:id="rId7"/>
    <p:sldId id="307" r:id="rId8"/>
    <p:sldId id="303" r:id="rId9"/>
    <p:sldId id="311" r:id="rId10"/>
    <p:sldId id="324" r:id="rId11"/>
    <p:sldId id="335" r:id="rId12"/>
    <p:sldId id="325" r:id="rId13"/>
    <p:sldId id="330" r:id="rId14"/>
    <p:sldId id="322" r:id="rId15"/>
    <p:sldId id="323" r:id="rId16"/>
    <p:sldId id="329" r:id="rId17"/>
    <p:sldId id="286" r:id="rId18"/>
    <p:sldId id="334" r:id="rId19"/>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10ABF"/>
    <a:srgbClr val="0033CC"/>
    <a:srgbClr val="0000CC"/>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824" autoAdjust="0"/>
    <p:restoredTop sz="94660"/>
  </p:normalViewPr>
  <p:slideViewPr>
    <p:cSldViewPr>
      <p:cViewPr varScale="1">
        <p:scale>
          <a:sx n="83" d="100"/>
          <a:sy n="83" d="100"/>
        </p:scale>
        <p:origin x="1075" y="67"/>
      </p:cViewPr>
      <p:guideLst>
        <p:guide orient="horz" pos="2160"/>
        <p:guide pos="2880"/>
      </p:guideLst>
    </p:cSldViewPr>
  </p:slideViewPr>
  <p:notesTextViewPr>
    <p:cViewPr>
      <p:scale>
        <a:sx n="1" d="1"/>
        <a:sy n="1" d="1"/>
      </p:scale>
      <p:origin x="0" y="0"/>
    </p:cViewPr>
  </p:notesTextViewPr>
  <p:sorterViewPr>
    <p:cViewPr>
      <p:scale>
        <a:sx n="190" d="100"/>
        <a:sy n="190" d="100"/>
      </p:scale>
      <p:origin x="0" y="0"/>
    </p:cViewPr>
  </p:sorterViewPr>
  <p:notesViewPr>
    <p:cSldViewPr>
      <p:cViewPr varScale="1">
        <p:scale>
          <a:sx n="88" d="100"/>
          <a:sy n="88" d="100"/>
        </p:scale>
        <p:origin x="-3822" y="-120"/>
      </p:cViewPr>
      <p:guideLst>
        <p:guide orient="horz" pos="2909"/>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30" tIns="46415" rIns="92830" bIns="46415" rtlCol="0"/>
          <a:lstStyle>
            <a:lvl1pPr algn="l">
              <a:defRPr sz="1200"/>
            </a:lvl1pPr>
          </a:lstStyle>
          <a:p>
            <a:endParaRPr lang="en-CA" dirty="0"/>
          </a:p>
        </p:txBody>
      </p:sp>
      <p:sp>
        <p:nvSpPr>
          <p:cNvPr id="3" name="Date Placeholder 2"/>
          <p:cNvSpPr>
            <a:spLocks noGrp="1"/>
          </p:cNvSpPr>
          <p:nvPr>
            <p:ph type="dt" idx="1"/>
          </p:nvPr>
        </p:nvSpPr>
        <p:spPr>
          <a:xfrm>
            <a:off x="3970938" y="0"/>
            <a:ext cx="3037840" cy="461804"/>
          </a:xfrm>
          <a:prstGeom prst="rect">
            <a:avLst/>
          </a:prstGeom>
        </p:spPr>
        <p:txBody>
          <a:bodyPr vert="horz" lIns="92830" tIns="46415" rIns="92830" bIns="46415" rtlCol="0"/>
          <a:lstStyle>
            <a:lvl1pPr algn="r">
              <a:defRPr sz="1200"/>
            </a:lvl1pPr>
          </a:lstStyle>
          <a:p>
            <a:fld id="{F9A8B2A3-980B-4963-9E83-3841C3CD3604}" type="datetimeFigureOut">
              <a:rPr lang="en-CA" smtClean="0"/>
              <a:t>09/05/2018</a:t>
            </a:fld>
            <a:endParaRPr lang="en-CA" dirty="0"/>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2830" tIns="46415" rIns="92830" bIns="46415" rtlCol="0" anchor="ctr"/>
          <a:lstStyle/>
          <a:p>
            <a:endParaRPr lang="en-CA" dirty="0"/>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830" tIns="46415" rIns="92830" bIns="464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772668"/>
            <a:ext cx="3037840" cy="461804"/>
          </a:xfrm>
          <a:prstGeom prst="rect">
            <a:avLst/>
          </a:prstGeom>
        </p:spPr>
        <p:txBody>
          <a:bodyPr vert="horz" lIns="92830" tIns="46415" rIns="92830" bIns="46415" rtlCol="0" anchor="b"/>
          <a:lstStyle>
            <a:lvl1pPr algn="l">
              <a:defRPr sz="1200"/>
            </a:lvl1pPr>
          </a:lstStyle>
          <a:p>
            <a:endParaRPr lang="en-CA" dirty="0"/>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2830" tIns="46415" rIns="92830" bIns="46415" rtlCol="0" anchor="b"/>
          <a:lstStyle>
            <a:lvl1pPr algn="r">
              <a:defRPr sz="1200"/>
            </a:lvl1pPr>
          </a:lstStyle>
          <a:p>
            <a:fld id="{88BCA9EC-D6B8-4C01-9B53-EE5F42989B3C}" type="slidenum">
              <a:rPr lang="en-CA" smtClean="0"/>
              <a:t>‹#›</a:t>
            </a:fld>
            <a:endParaRPr lang="en-CA" dirty="0"/>
          </a:p>
        </p:txBody>
      </p:sp>
    </p:spTree>
    <p:extLst>
      <p:ext uri="{BB962C8B-B14F-4D97-AF65-F5344CB8AC3E}">
        <p14:creationId xmlns:p14="http://schemas.microsoft.com/office/powerpoint/2010/main" val="4081419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Footer Placeholder 4"/>
          <p:cNvSpPr>
            <a:spLocks noGrp="1"/>
          </p:cNvSpPr>
          <p:nvPr>
            <p:ph type="ftr" sz="quarter" idx="11"/>
          </p:nvPr>
        </p:nvSpPr>
        <p:spPr>
          <a:xfrm>
            <a:off x="3491880" y="6381328"/>
            <a:ext cx="5105400" cy="329184"/>
          </a:xfrm>
        </p:spPr>
        <p:txBody>
          <a:bodyPr/>
          <a:lstStyle>
            <a:lvl1pPr>
              <a:defRPr>
                <a:solidFill>
                  <a:schemeClr val="tx1"/>
                </a:solidFill>
              </a:defRPr>
            </a:lvl1pPr>
          </a:lstStyle>
          <a:p>
            <a:r>
              <a:rPr lang="en-US" dirty="0"/>
              <a:t>Prof. Len Brooks, Professional Accounting Centre, U of T   May 10, 2018</a:t>
            </a:r>
            <a:endParaRPr lang="en-CA" dirty="0"/>
          </a:p>
        </p:txBody>
      </p:sp>
      <p:sp>
        <p:nvSpPr>
          <p:cNvPr id="6" name="Slide Number Placeholder 5"/>
          <p:cNvSpPr>
            <a:spLocks noGrp="1"/>
          </p:cNvSpPr>
          <p:nvPr>
            <p:ph type="sldNum" sz="quarter" idx="12"/>
          </p:nvPr>
        </p:nvSpPr>
        <p:spPr>
          <a:xfrm>
            <a:off x="8604448" y="6381328"/>
            <a:ext cx="463352" cy="329184"/>
          </a:xfrm>
        </p:spPr>
        <p:txBody>
          <a:bodyPr/>
          <a:lstStyle>
            <a:lvl1pPr algn="r">
              <a:defRPr>
                <a:solidFill>
                  <a:schemeClr val="tx1"/>
                </a:solidFill>
              </a:defRPr>
            </a:lvl1pPr>
          </a:lstStyle>
          <a:p>
            <a:fld id="{AFB78122-6FAF-4736-96A5-06F542F73976}" type="slidenum">
              <a:rPr lang="en-CA" smtClean="0"/>
              <a:pPr/>
              <a:t>‹#›</a:t>
            </a:fld>
            <a:endParaRPr lang="en-CA"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0A39FE6C-6E73-447D-AB22-A42C380115FB}" type="datetime1">
              <a:rPr lang="en-CA" smtClean="0"/>
              <a:t>09/05/2018</a:t>
            </a:fld>
            <a:endParaRPr lang="en-CA" dirty="0"/>
          </a:p>
        </p:txBody>
      </p:sp>
      <p:sp>
        <p:nvSpPr>
          <p:cNvPr id="5" name="Footer Placeholder 4"/>
          <p:cNvSpPr>
            <a:spLocks noGrp="1"/>
          </p:cNvSpPr>
          <p:nvPr>
            <p:ph type="ftr" sz="quarter" idx="11"/>
          </p:nvPr>
        </p:nvSpPr>
        <p:spPr/>
        <p:txBody>
          <a:bodyPr/>
          <a:lstStyle/>
          <a:p>
            <a:r>
              <a:rPr lang="en-US" dirty="0"/>
              <a:t>Prof. Len Brooks, Professional Accounting Centre, U of T   May 10, 2018</a:t>
            </a:r>
            <a:endParaRPr lang="en-CA" dirty="0"/>
          </a:p>
        </p:txBody>
      </p:sp>
      <p:sp>
        <p:nvSpPr>
          <p:cNvPr id="6" name="Slide Number Placeholder 5"/>
          <p:cNvSpPr>
            <a:spLocks noGrp="1"/>
          </p:cNvSpPr>
          <p:nvPr>
            <p:ph type="sldNum" sz="quarter" idx="12"/>
          </p:nvPr>
        </p:nvSpPr>
        <p:spPr/>
        <p:txBody>
          <a:bodyPr/>
          <a:lstStyle/>
          <a:p>
            <a:fld id="{AFB78122-6FAF-4736-96A5-06F542F73976}" type="slidenum">
              <a:rPr lang="en-CA" smtClean="0"/>
              <a:t>‹#›</a:t>
            </a:fld>
            <a:endParaRPr lang="en-C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57104F9E-8D94-47BE-9F55-7B2BB5489142}" type="datetime1">
              <a:rPr lang="en-CA" smtClean="0"/>
              <a:t>09/05/2018</a:t>
            </a:fld>
            <a:endParaRPr lang="en-CA" dirty="0"/>
          </a:p>
        </p:txBody>
      </p:sp>
      <p:sp>
        <p:nvSpPr>
          <p:cNvPr id="5" name="Footer Placeholder 4"/>
          <p:cNvSpPr>
            <a:spLocks noGrp="1"/>
          </p:cNvSpPr>
          <p:nvPr>
            <p:ph type="ftr" sz="quarter" idx="11"/>
          </p:nvPr>
        </p:nvSpPr>
        <p:spPr/>
        <p:txBody>
          <a:bodyPr/>
          <a:lstStyle/>
          <a:p>
            <a:r>
              <a:rPr lang="en-US" dirty="0"/>
              <a:t>Prof. Len Brooks, Professional Accounting Centre, U of T   May 10, 2018</a:t>
            </a:r>
            <a:endParaRPr lang="en-CA" dirty="0"/>
          </a:p>
        </p:txBody>
      </p:sp>
      <p:sp>
        <p:nvSpPr>
          <p:cNvPr id="6" name="Slide Number Placeholder 5"/>
          <p:cNvSpPr>
            <a:spLocks noGrp="1"/>
          </p:cNvSpPr>
          <p:nvPr>
            <p:ph type="sldNum" sz="quarter" idx="12"/>
          </p:nvPr>
        </p:nvSpPr>
        <p:spPr/>
        <p:txBody>
          <a:bodyPr/>
          <a:lstStyle/>
          <a:p>
            <a:fld id="{AFB78122-6FAF-4736-96A5-06F542F73976}" type="slidenum">
              <a:rPr lang="en-CA" smtClean="0"/>
              <a:t>‹#›</a:t>
            </a:fld>
            <a:endParaRPr lang="en-C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14FE207F-33FF-418B-8730-84C13A270E12}" type="datetime1">
              <a:rPr lang="en-CA" smtClean="0"/>
              <a:t>09/05/2018</a:t>
            </a:fld>
            <a:endParaRPr lang="en-CA" dirty="0"/>
          </a:p>
        </p:txBody>
      </p:sp>
      <p:sp>
        <p:nvSpPr>
          <p:cNvPr id="5" name="Footer Placeholder 4"/>
          <p:cNvSpPr>
            <a:spLocks noGrp="1"/>
          </p:cNvSpPr>
          <p:nvPr>
            <p:ph type="ftr" sz="quarter" idx="11"/>
          </p:nvPr>
        </p:nvSpPr>
        <p:spPr/>
        <p:txBody>
          <a:bodyPr/>
          <a:lstStyle/>
          <a:p>
            <a:r>
              <a:rPr lang="en-US" dirty="0"/>
              <a:t>Prof. Len Brooks, Professional Accounting Centre, U of T   May 10, 2018</a:t>
            </a:r>
            <a:endParaRPr lang="en-CA" dirty="0"/>
          </a:p>
        </p:txBody>
      </p:sp>
      <p:sp>
        <p:nvSpPr>
          <p:cNvPr id="6" name="Slide Number Placeholder 5"/>
          <p:cNvSpPr>
            <a:spLocks noGrp="1"/>
          </p:cNvSpPr>
          <p:nvPr>
            <p:ph type="sldNum" sz="quarter" idx="12"/>
          </p:nvPr>
        </p:nvSpPr>
        <p:spPr/>
        <p:txBody>
          <a:bodyPr/>
          <a:lstStyle/>
          <a:p>
            <a:fld id="{AFB78122-6FAF-4736-96A5-06F542F73976}" type="slidenum">
              <a:rPr lang="en-CA" smtClean="0"/>
              <a:t>‹#›</a:t>
            </a:fld>
            <a:endParaRPr lang="en-C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A9519DA3-6F86-419B-AFD8-83D442D2483B}" type="datetime1">
              <a:rPr lang="en-CA" smtClean="0"/>
              <a:t>09/05/2018</a:t>
            </a:fld>
            <a:endParaRPr lang="en-CA" dirty="0"/>
          </a:p>
        </p:txBody>
      </p:sp>
      <p:sp>
        <p:nvSpPr>
          <p:cNvPr id="5" name="Footer Placeholder 4"/>
          <p:cNvSpPr>
            <a:spLocks noGrp="1"/>
          </p:cNvSpPr>
          <p:nvPr>
            <p:ph type="ftr" sz="quarter" idx="11"/>
          </p:nvPr>
        </p:nvSpPr>
        <p:spPr/>
        <p:txBody>
          <a:bodyPr/>
          <a:lstStyle/>
          <a:p>
            <a:r>
              <a:rPr lang="en-US" dirty="0"/>
              <a:t>Prof. Len Brooks, Professional Accounting Centre, U of T   May 10, 2018</a:t>
            </a:r>
            <a:endParaRPr lang="en-CA" dirty="0"/>
          </a:p>
        </p:txBody>
      </p:sp>
      <p:sp>
        <p:nvSpPr>
          <p:cNvPr id="6" name="Slide Number Placeholder 5"/>
          <p:cNvSpPr>
            <a:spLocks noGrp="1"/>
          </p:cNvSpPr>
          <p:nvPr>
            <p:ph type="sldNum" sz="quarter" idx="12"/>
          </p:nvPr>
        </p:nvSpPr>
        <p:spPr/>
        <p:txBody>
          <a:bodyPr/>
          <a:lstStyle/>
          <a:p>
            <a:fld id="{AFB78122-6FAF-4736-96A5-06F542F73976}" type="slidenum">
              <a:rPr lang="en-CA" smtClean="0"/>
              <a:t>‹#›</a:t>
            </a:fld>
            <a:endParaRPr lang="en-CA"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457200" y="18288"/>
            <a:ext cx="2895600" cy="329184"/>
          </a:xfrm>
          <a:prstGeom prst="rect">
            <a:avLst/>
          </a:prstGeom>
        </p:spPr>
        <p:txBody>
          <a:bodyPr/>
          <a:lstStyle/>
          <a:p>
            <a:fld id="{43A29CF9-8B50-4777-AD1C-7626ECC13AAC}" type="datetime1">
              <a:rPr lang="en-CA" smtClean="0"/>
              <a:t>09/05/2018</a:t>
            </a:fld>
            <a:endParaRPr lang="en-CA" dirty="0"/>
          </a:p>
        </p:txBody>
      </p:sp>
      <p:sp>
        <p:nvSpPr>
          <p:cNvPr id="6" name="Footer Placeholder 5"/>
          <p:cNvSpPr>
            <a:spLocks noGrp="1"/>
          </p:cNvSpPr>
          <p:nvPr>
            <p:ph type="ftr" sz="quarter" idx="11"/>
          </p:nvPr>
        </p:nvSpPr>
        <p:spPr/>
        <p:txBody>
          <a:bodyPr/>
          <a:lstStyle/>
          <a:p>
            <a:r>
              <a:rPr lang="en-US" dirty="0"/>
              <a:t>Prof. Len Brooks, Professional Accounting Centre, U of T   May 10, 2018</a:t>
            </a:r>
            <a:endParaRPr lang="en-CA" dirty="0"/>
          </a:p>
        </p:txBody>
      </p:sp>
      <p:sp>
        <p:nvSpPr>
          <p:cNvPr id="7" name="Slide Number Placeholder 6"/>
          <p:cNvSpPr>
            <a:spLocks noGrp="1"/>
          </p:cNvSpPr>
          <p:nvPr>
            <p:ph type="sldNum" sz="quarter" idx="12"/>
          </p:nvPr>
        </p:nvSpPr>
        <p:spPr/>
        <p:txBody>
          <a:bodyPr/>
          <a:lstStyle/>
          <a:p>
            <a:fld id="{AFB78122-6FAF-4736-96A5-06F542F73976}" type="slidenum">
              <a:rPr lang="en-CA" smtClean="0"/>
              <a:t>‹#›</a:t>
            </a:fld>
            <a:endParaRPr lang="en-C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457200" y="18288"/>
            <a:ext cx="2895600" cy="329184"/>
          </a:xfrm>
          <a:prstGeom prst="rect">
            <a:avLst/>
          </a:prstGeom>
        </p:spPr>
        <p:txBody>
          <a:bodyPr/>
          <a:lstStyle/>
          <a:p>
            <a:fld id="{E2A220D1-AFA9-460C-A50E-0790DA11F2AA}" type="datetime1">
              <a:rPr lang="en-CA" smtClean="0"/>
              <a:t>09/05/2018</a:t>
            </a:fld>
            <a:endParaRPr lang="en-CA" dirty="0"/>
          </a:p>
        </p:txBody>
      </p:sp>
      <p:sp>
        <p:nvSpPr>
          <p:cNvPr id="8" name="Footer Placeholder 7"/>
          <p:cNvSpPr>
            <a:spLocks noGrp="1"/>
          </p:cNvSpPr>
          <p:nvPr>
            <p:ph type="ftr" sz="quarter" idx="11"/>
          </p:nvPr>
        </p:nvSpPr>
        <p:spPr/>
        <p:txBody>
          <a:bodyPr/>
          <a:lstStyle/>
          <a:p>
            <a:r>
              <a:rPr lang="en-US" dirty="0"/>
              <a:t>Prof. Len Brooks, Professional Accounting Centre, U of T   May 10, 2018</a:t>
            </a:r>
            <a:endParaRPr lang="en-CA" dirty="0"/>
          </a:p>
        </p:txBody>
      </p:sp>
      <p:sp>
        <p:nvSpPr>
          <p:cNvPr id="9" name="Slide Number Placeholder 8"/>
          <p:cNvSpPr>
            <a:spLocks noGrp="1"/>
          </p:cNvSpPr>
          <p:nvPr>
            <p:ph type="sldNum" sz="quarter" idx="12"/>
          </p:nvPr>
        </p:nvSpPr>
        <p:spPr/>
        <p:txBody>
          <a:bodyPr/>
          <a:lstStyle/>
          <a:p>
            <a:fld id="{AFB78122-6FAF-4736-96A5-06F542F73976}" type="slidenum">
              <a:rPr lang="en-CA" smtClean="0"/>
              <a:t>‹#›</a:t>
            </a:fld>
            <a:endParaRPr lang="en-CA"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18288"/>
            <a:ext cx="2895600" cy="329184"/>
          </a:xfrm>
          <a:prstGeom prst="rect">
            <a:avLst/>
          </a:prstGeom>
        </p:spPr>
        <p:txBody>
          <a:bodyPr/>
          <a:lstStyle/>
          <a:p>
            <a:fld id="{895E3F81-B0E1-497F-8A8E-09CE5CA12B48}" type="datetime1">
              <a:rPr lang="en-CA" smtClean="0"/>
              <a:t>09/05/2018</a:t>
            </a:fld>
            <a:endParaRPr lang="en-CA" dirty="0"/>
          </a:p>
        </p:txBody>
      </p:sp>
      <p:sp>
        <p:nvSpPr>
          <p:cNvPr id="4" name="Footer Placeholder 3"/>
          <p:cNvSpPr>
            <a:spLocks noGrp="1"/>
          </p:cNvSpPr>
          <p:nvPr>
            <p:ph type="ftr" sz="quarter" idx="11"/>
          </p:nvPr>
        </p:nvSpPr>
        <p:spPr/>
        <p:txBody>
          <a:bodyPr/>
          <a:lstStyle/>
          <a:p>
            <a:r>
              <a:rPr lang="en-US" dirty="0"/>
              <a:t>Prof. Len Brooks, Professional Accounting Centre, U of T   May 10, 2018</a:t>
            </a:r>
            <a:endParaRPr lang="en-CA" dirty="0"/>
          </a:p>
        </p:txBody>
      </p:sp>
      <p:sp>
        <p:nvSpPr>
          <p:cNvPr id="5" name="Slide Number Placeholder 4"/>
          <p:cNvSpPr>
            <a:spLocks noGrp="1"/>
          </p:cNvSpPr>
          <p:nvPr>
            <p:ph type="sldNum" sz="quarter" idx="12"/>
          </p:nvPr>
        </p:nvSpPr>
        <p:spPr/>
        <p:txBody>
          <a:bodyPr/>
          <a:lstStyle/>
          <a:p>
            <a:fld id="{AFB78122-6FAF-4736-96A5-06F542F73976}" type="slidenum">
              <a:rPr lang="en-CA" smtClean="0"/>
              <a:t>‹#›</a:t>
            </a:fld>
            <a:endParaRPr lang="en-C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18288"/>
            <a:ext cx="2895600" cy="329184"/>
          </a:xfrm>
          <a:prstGeom prst="rect">
            <a:avLst/>
          </a:prstGeom>
        </p:spPr>
        <p:txBody>
          <a:bodyPr/>
          <a:lstStyle/>
          <a:p>
            <a:fld id="{955719E4-AB4C-4082-A5EE-919D8189481C}" type="datetime1">
              <a:rPr lang="en-CA" smtClean="0"/>
              <a:t>09/05/2018</a:t>
            </a:fld>
            <a:endParaRPr lang="en-CA" dirty="0"/>
          </a:p>
        </p:txBody>
      </p:sp>
      <p:sp>
        <p:nvSpPr>
          <p:cNvPr id="3" name="Footer Placeholder 2"/>
          <p:cNvSpPr>
            <a:spLocks noGrp="1"/>
          </p:cNvSpPr>
          <p:nvPr>
            <p:ph type="ftr" sz="quarter" idx="11"/>
          </p:nvPr>
        </p:nvSpPr>
        <p:spPr/>
        <p:txBody>
          <a:bodyPr/>
          <a:lstStyle/>
          <a:p>
            <a:r>
              <a:rPr lang="en-US" dirty="0"/>
              <a:t>Prof. Len Brooks, Professional Accounting Centre, U of T   May 10, 2018</a:t>
            </a:r>
            <a:endParaRPr lang="en-CA" dirty="0"/>
          </a:p>
        </p:txBody>
      </p:sp>
      <p:sp>
        <p:nvSpPr>
          <p:cNvPr id="4" name="Slide Number Placeholder 3"/>
          <p:cNvSpPr>
            <a:spLocks noGrp="1"/>
          </p:cNvSpPr>
          <p:nvPr>
            <p:ph type="sldNum" sz="quarter" idx="12"/>
          </p:nvPr>
        </p:nvSpPr>
        <p:spPr/>
        <p:txBody>
          <a:bodyPr/>
          <a:lstStyle/>
          <a:p>
            <a:fld id="{AFB78122-6FAF-4736-96A5-06F542F73976}" type="slidenum">
              <a:rPr lang="en-CA" smtClean="0"/>
              <a:t>‹#›</a:t>
            </a:fld>
            <a:endParaRPr lang="en-C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18288"/>
            <a:ext cx="2895600" cy="329184"/>
          </a:xfrm>
          <a:prstGeom prst="rect">
            <a:avLst/>
          </a:prstGeom>
        </p:spPr>
        <p:txBody>
          <a:bodyPr/>
          <a:lstStyle/>
          <a:p>
            <a:fld id="{5690C02B-C1FF-4E35-9B61-E7A76175D47B}" type="datetime1">
              <a:rPr lang="en-CA" smtClean="0"/>
              <a:t>09/05/2018</a:t>
            </a:fld>
            <a:endParaRPr lang="en-CA" dirty="0"/>
          </a:p>
        </p:txBody>
      </p:sp>
      <p:sp>
        <p:nvSpPr>
          <p:cNvPr id="6" name="Footer Placeholder 5"/>
          <p:cNvSpPr>
            <a:spLocks noGrp="1"/>
          </p:cNvSpPr>
          <p:nvPr>
            <p:ph type="ftr" sz="quarter" idx="11"/>
          </p:nvPr>
        </p:nvSpPr>
        <p:spPr/>
        <p:txBody>
          <a:bodyPr/>
          <a:lstStyle/>
          <a:p>
            <a:r>
              <a:rPr lang="en-US" dirty="0"/>
              <a:t>Prof. Len Brooks, Professional Accounting Centre, U of T   May 10, 2018</a:t>
            </a:r>
            <a:endParaRPr lang="en-CA" dirty="0"/>
          </a:p>
        </p:txBody>
      </p:sp>
      <p:sp>
        <p:nvSpPr>
          <p:cNvPr id="7" name="Slide Number Placeholder 6"/>
          <p:cNvSpPr>
            <a:spLocks noGrp="1"/>
          </p:cNvSpPr>
          <p:nvPr>
            <p:ph type="sldNum" sz="quarter" idx="12"/>
          </p:nvPr>
        </p:nvSpPr>
        <p:spPr/>
        <p:txBody>
          <a:bodyPr/>
          <a:lstStyle/>
          <a:p>
            <a:fld id="{AFB78122-6FAF-4736-96A5-06F542F73976}" type="slidenum">
              <a:rPr lang="en-CA" smtClean="0"/>
              <a:t>‹#›</a:t>
            </a:fld>
            <a:endParaRPr lang="en-CA"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18288"/>
            <a:ext cx="2895600" cy="329184"/>
          </a:xfrm>
          <a:prstGeom prst="rect">
            <a:avLst/>
          </a:prstGeom>
        </p:spPr>
        <p:txBody>
          <a:bodyPr/>
          <a:lstStyle/>
          <a:p>
            <a:fld id="{4BDB84CC-63CE-4340-9A40-264A9629D468}" type="datetime1">
              <a:rPr lang="en-CA" smtClean="0"/>
              <a:t>09/05/2018</a:t>
            </a:fld>
            <a:endParaRPr lang="en-CA" dirty="0"/>
          </a:p>
        </p:txBody>
      </p:sp>
      <p:sp>
        <p:nvSpPr>
          <p:cNvPr id="6" name="Footer Placeholder 5"/>
          <p:cNvSpPr>
            <a:spLocks noGrp="1"/>
          </p:cNvSpPr>
          <p:nvPr>
            <p:ph type="ftr" sz="quarter" idx="11"/>
          </p:nvPr>
        </p:nvSpPr>
        <p:spPr/>
        <p:txBody>
          <a:bodyPr/>
          <a:lstStyle/>
          <a:p>
            <a:r>
              <a:rPr lang="en-US" dirty="0"/>
              <a:t>Prof. Len Brooks, Professional Accounting Centre, U of T   May 10, 2018</a:t>
            </a:r>
            <a:endParaRPr lang="en-CA" dirty="0"/>
          </a:p>
        </p:txBody>
      </p:sp>
      <p:sp>
        <p:nvSpPr>
          <p:cNvPr id="7" name="Slide Number Placeholder 6"/>
          <p:cNvSpPr>
            <a:spLocks noGrp="1"/>
          </p:cNvSpPr>
          <p:nvPr>
            <p:ph type="sldNum" sz="quarter" idx="12"/>
          </p:nvPr>
        </p:nvSpPr>
        <p:spPr/>
        <p:txBody>
          <a:bodyPr/>
          <a:lstStyle/>
          <a:p>
            <a:fld id="{AFB78122-6FAF-4736-96A5-06F542F73976}" type="slidenum">
              <a:rPr lang="en-CA" smtClean="0"/>
              <a:t>‹#›</a:t>
            </a:fld>
            <a:endParaRPr lang="en-C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3"/>
          </p:nvPr>
        </p:nvSpPr>
        <p:spPr>
          <a:xfrm>
            <a:off x="3419872" y="6528816"/>
            <a:ext cx="5184576" cy="329184"/>
          </a:xfrm>
          <a:prstGeom prst="rect">
            <a:avLst/>
          </a:prstGeom>
        </p:spPr>
        <p:txBody>
          <a:bodyPr vert="horz" lIns="91440" tIns="45720" rIns="91440" bIns="45720" rtlCol="0" anchor="ctr"/>
          <a:lstStyle>
            <a:lvl1pPr algn="ctr">
              <a:defRPr sz="1200">
                <a:solidFill>
                  <a:schemeClr val="tx1"/>
                </a:solidFill>
              </a:defRPr>
            </a:lvl1pPr>
          </a:lstStyle>
          <a:p>
            <a:r>
              <a:rPr lang="en-US" dirty="0"/>
              <a:t>Prof. Len Brooks, Professional Accounting Centre, U of T   May 10, 2018</a:t>
            </a:r>
            <a:endParaRPr lang="en-CA" dirty="0"/>
          </a:p>
        </p:txBody>
      </p:sp>
      <p:sp>
        <p:nvSpPr>
          <p:cNvPr id="6" name="Slide Number Placeholder 5"/>
          <p:cNvSpPr>
            <a:spLocks noGrp="1"/>
          </p:cNvSpPr>
          <p:nvPr>
            <p:ph type="sldNum" sz="quarter" idx="4"/>
          </p:nvPr>
        </p:nvSpPr>
        <p:spPr>
          <a:xfrm>
            <a:off x="8604447" y="6528816"/>
            <a:ext cx="519531" cy="329184"/>
          </a:xfrm>
          <a:prstGeom prst="rect">
            <a:avLst/>
          </a:prstGeom>
        </p:spPr>
        <p:txBody>
          <a:bodyPr vert="horz" lIns="91440" tIns="45720" rIns="91440" bIns="45720" rtlCol="0" anchor="ctr"/>
          <a:lstStyle>
            <a:lvl1pPr algn="l">
              <a:defRPr sz="1400" b="1">
                <a:solidFill>
                  <a:schemeClr val="tx1"/>
                </a:solidFill>
              </a:defRPr>
            </a:lvl1pPr>
          </a:lstStyle>
          <a:p>
            <a:pPr algn="r"/>
            <a:fld id="{AFB78122-6FAF-4736-96A5-06F542F73976}" type="slidenum">
              <a:rPr lang="en-CA" smtClean="0"/>
              <a:pPr algn="r"/>
              <a:t>‹#›</a:t>
            </a:fld>
            <a:endParaRPr lang="en-CA"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canadian-accountant.com/content/business/noclar-canadian-accountant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merriam-webster.com/dictionary/professionalis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6AC41-23AE-4BF5-87D7-AF13FAF60589}"/>
              </a:ext>
            </a:extLst>
          </p:cNvPr>
          <p:cNvSpPr>
            <a:spLocks noGrp="1"/>
          </p:cNvSpPr>
          <p:nvPr>
            <p:ph type="ctrTitle"/>
          </p:nvPr>
        </p:nvSpPr>
        <p:spPr/>
        <p:txBody>
          <a:bodyPr/>
          <a:lstStyle/>
          <a:p>
            <a:r>
              <a:rPr lang="en-CA" sz="3200" dirty="0"/>
              <a:t>Professionalism In THE FUTURE: Trust, Leadership Opportunities &amp; Learning Frameworks for Professional Accounting </a:t>
            </a:r>
          </a:p>
        </p:txBody>
      </p:sp>
      <p:sp>
        <p:nvSpPr>
          <p:cNvPr id="3" name="Subtitle 2">
            <a:extLst>
              <a:ext uri="{FF2B5EF4-FFF2-40B4-BE49-F238E27FC236}">
                <a16:creationId xmlns:a16="http://schemas.microsoft.com/office/drawing/2014/main" id="{9F14AC94-BBE4-43A1-AACE-8BE138658CD5}"/>
              </a:ext>
            </a:extLst>
          </p:cNvPr>
          <p:cNvSpPr>
            <a:spLocks noGrp="1"/>
          </p:cNvSpPr>
          <p:nvPr>
            <p:ph type="subTitle" idx="1"/>
          </p:nvPr>
        </p:nvSpPr>
        <p:spPr>
          <a:xfrm>
            <a:off x="685800" y="3610042"/>
            <a:ext cx="7848600" cy="2516088"/>
          </a:xfrm>
        </p:spPr>
        <p:txBody>
          <a:bodyPr>
            <a:normAutofit fontScale="85000" lnSpcReduction="20000"/>
          </a:bodyPr>
          <a:lstStyle/>
          <a:p>
            <a:r>
              <a:rPr lang="en-CA" b="1" dirty="0">
                <a:solidFill>
                  <a:schemeClr val="tx2"/>
                </a:solidFill>
              </a:rPr>
              <a:t>PAC-CPA Canada Symposium on The Future of Professionalism</a:t>
            </a:r>
          </a:p>
          <a:p>
            <a:r>
              <a:rPr lang="en-CA" sz="2100" dirty="0"/>
              <a:t>Toronto, Canada</a:t>
            </a:r>
          </a:p>
          <a:p>
            <a:r>
              <a:rPr lang="en-CA" sz="2100" dirty="0"/>
              <a:t>May 10, 2018</a:t>
            </a:r>
          </a:p>
          <a:p>
            <a:endParaRPr lang="en-CA" dirty="0"/>
          </a:p>
          <a:p>
            <a:r>
              <a:rPr lang="en-CA" b="1" dirty="0">
                <a:solidFill>
                  <a:schemeClr val="tx2"/>
                </a:solidFill>
              </a:rPr>
              <a:t>Leonard J. Brooks, FCPA, FCA</a:t>
            </a:r>
          </a:p>
          <a:p>
            <a:r>
              <a:rPr lang="en-CA" sz="2100" dirty="0"/>
              <a:t>Professor of Business Ethics &amp; Accounting</a:t>
            </a:r>
          </a:p>
          <a:p>
            <a:r>
              <a:rPr lang="en-CA" sz="2100" dirty="0"/>
              <a:t>Director, Professional Accounting Centre</a:t>
            </a:r>
          </a:p>
          <a:p>
            <a:endParaRPr lang="en-CA" sz="2100" dirty="0"/>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5668010" y="5157192"/>
            <a:ext cx="2866390" cy="584835"/>
          </a:xfrm>
          <a:prstGeom prst="rect">
            <a:avLst/>
          </a:prstGeom>
        </p:spPr>
      </p:pic>
    </p:spTree>
    <p:extLst>
      <p:ext uri="{BB962C8B-B14F-4D97-AF65-F5344CB8AC3E}">
        <p14:creationId xmlns:p14="http://schemas.microsoft.com/office/powerpoint/2010/main" val="16705702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How well is your university educating for professionalism</a:t>
            </a:r>
            <a:r>
              <a:rPr lang="en-US" sz="3200" dirty="0" smtClean="0"/>
              <a:t>?  </a:t>
            </a:r>
            <a:r>
              <a:rPr lang="en-US" sz="3200" dirty="0"/>
              <a:t>A</a:t>
            </a:r>
            <a:r>
              <a:rPr lang="en-US" sz="3200" dirty="0" smtClean="0"/>
              <a:t> Progression to Consider</a:t>
            </a:r>
            <a:endParaRPr lang="en-US" sz="3200" dirty="0"/>
          </a:p>
        </p:txBody>
      </p:sp>
      <p:sp>
        <p:nvSpPr>
          <p:cNvPr id="3" name="Content Placeholder 2"/>
          <p:cNvSpPr>
            <a:spLocks noGrp="1"/>
          </p:cNvSpPr>
          <p:nvPr>
            <p:ph idx="1"/>
          </p:nvPr>
        </p:nvSpPr>
        <p:spPr>
          <a:xfrm>
            <a:off x="461879" y="1772816"/>
            <a:ext cx="8229600" cy="4876800"/>
          </a:xfrm>
        </p:spPr>
        <p:txBody>
          <a:bodyPr>
            <a:normAutofit/>
          </a:bodyPr>
          <a:lstStyle/>
          <a:p>
            <a:pPr marL="0" indent="0">
              <a:buNone/>
            </a:pPr>
            <a:r>
              <a:rPr lang="en-US" dirty="0"/>
              <a:t>Does it </a:t>
            </a:r>
            <a:r>
              <a:rPr lang="en-US" dirty="0" smtClean="0"/>
              <a:t>develop </a:t>
            </a:r>
            <a:r>
              <a:rPr lang="en-US" dirty="0"/>
              <a:t>the key elements of professionalism in its education of future professional accountants </a:t>
            </a:r>
            <a:r>
              <a:rPr lang="en-US" dirty="0" smtClean="0"/>
              <a:t>by:</a:t>
            </a:r>
            <a:endParaRPr lang="en-US" dirty="0"/>
          </a:p>
          <a:p>
            <a:endParaRPr lang="en-US" sz="800" dirty="0"/>
          </a:p>
          <a:p>
            <a:pPr marL="457200" indent="-457200">
              <a:buFont typeface="+mj-lt"/>
              <a:buAutoNum type="arabicPeriod"/>
            </a:pPr>
            <a:r>
              <a:rPr lang="en-CA" dirty="0"/>
              <a:t>Discussion to raise awareness</a:t>
            </a:r>
          </a:p>
          <a:p>
            <a:pPr marL="457200" indent="-457200">
              <a:buFont typeface="+mj-lt"/>
              <a:buAutoNum type="arabicPeriod"/>
            </a:pPr>
            <a:r>
              <a:rPr lang="en-CA" dirty="0" smtClean="0"/>
              <a:t>Historical review of milestone </a:t>
            </a:r>
            <a:r>
              <a:rPr lang="en-CA" dirty="0"/>
              <a:t>cases </a:t>
            </a:r>
            <a:endParaRPr lang="en-CA" dirty="0" smtClean="0"/>
          </a:p>
          <a:p>
            <a:pPr marL="457200" indent="-457200">
              <a:buFont typeface="+mj-lt"/>
              <a:buAutoNum type="arabicPeriod"/>
            </a:pPr>
            <a:r>
              <a:rPr lang="en-CA" dirty="0" smtClean="0"/>
              <a:t>Analysis </a:t>
            </a:r>
            <a:r>
              <a:rPr lang="en-CA" dirty="0"/>
              <a:t>and application of key professionalism issues </a:t>
            </a:r>
          </a:p>
          <a:p>
            <a:pPr marL="457200" indent="-457200">
              <a:buFont typeface="+mj-lt"/>
              <a:buAutoNum type="arabicPeriod"/>
            </a:pPr>
            <a:r>
              <a:rPr lang="en-CA" dirty="0"/>
              <a:t>Analysis and application of key </a:t>
            </a:r>
            <a:r>
              <a:rPr lang="en-CA" dirty="0" smtClean="0"/>
              <a:t>professional code elements</a:t>
            </a:r>
          </a:p>
          <a:p>
            <a:pPr marL="457200" indent="-457200">
              <a:buFont typeface="+mj-lt"/>
              <a:buAutoNum type="arabicPeriod"/>
            </a:pPr>
            <a:r>
              <a:rPr lang="en-CA" dirty="0" smtClean="0"/>
              <a:t>Specific instruction on Skepticism and Moral Courage</a:t>
            </a:r>
            <a:endParaRPr lang="en-CA" dirty="0"/>
          </a:p>
          <a:p>
            <a:pPr marL="457200" indent="-457200">
              <a:buFont typeface="+mj-lt"/>
              <a:buAutoNum type="arabicPeriod"/>
            </a:pPr>
            <a:r>
              <a:rPr lang="en-CA" dirty="0"/>
              <a:t>Analysis and application of ethics and professionalism issues beyond assurance and </a:t>
            </a:r>
            <a:r>
              <a:rPr lang="en-CA" dirty="0" smtClean="0"/>
              <a:t>reporting including business ethics.</a:t>
            </a:r>
            <a:endParaRPr lang="en-US" dirty="0"/>
          </a:p>
          <a:p>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dirty="0"/>
              <a:t>Prof. Len Brooks, Professional Accounting Centre, U of T   May 10, 2018</a:t>
            </a:r>
            <a:endParaRPr lang="en-CA" dirty="0"/>
          </a:p>
        </p:txBody>
      </p:sp>
      <p:sp>
        <p:nvSpPr>
          <p:cNvPr id="5" name="Slide Number Placeholder 4"/>
          <p:cNvSpPr>
            <a:spLocks noGrp="1"/>
          </p:cNvSpPr>
          <p:nvPr>
            <p:ph type="sldNum" sz="quarter" idx="12"/>
          </p:nvPr>
        </p:nvSpPr>
        <p:spPr/>
        <p:txBody>
          <a:bodyPr/>
          <a:lstStyle/>
          <a:p>
            <a:fld id="{AFB78122-6FAF-4736-96A5-06F542F73976}" type="slidenum">
              <a:rPr lang="en-CA" smtClean="0"/>
              <a:t>10</a:t>
            </a:fld>
            <a:endParaRPr lang="en-CA" dirty="0"/>
          </a:p>
        </p:txBody>
      </p:sp>
    </p:spTree>
    <p:extLst>
      <p:ext uri="{BB962C8B-B14F-4D97-AF65-F5344CB8AC3E}">
        <p14:creationId xmlns:p14="http://schemas.microsoft.com/office/powerpoint/2010/main" val="2775980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Effective Teaching of Professionalism Involves</a:t>
            </a:r>
          </a:p>
        </p:txBody>
      </p:sp>
      <p:sp>
        <p:nvSpPr>
          <p:cNvPr id="4" name="Footer Placeholder 3"/>
          <p:cNvSpPr>
            <a:spLocks noGrp="1"/>
          </p:cNvSpPr>
          <p:nvPr>
            <p:ph type="ftr" sz="quarter" idx="11"/>
          </p:nvPr>
        </p:nvSpPr>
        <p:spPr/>
        <p:txBody>
          <a:bodyPr/>
          <a:lstStyle/>
          <a:p>
            <a:r>
              <a:rPr lang="en-US" dirty="0"/>
              <a:t>Prof. Len Brooks, Professional Accounting Centre, U of T   May 10, 2018</a:t>
            </a:r>
            <a:endParaRPr lang="en-CA" dirty="0"/>
          </a:p>
        </p:txBody>
      </p:sp>
      <p:sp>
        <p:nvSpPr>
          <p:cNvPr id="5" name="Slide Number Placeholder 4"/>
          <p:cNvSpPr>
            <a:spLocks noGrp="1"/>
          </p:cNvSpPr>
          <p:nvPr>
            <p:ph type="sldNum" sz="quarter" idx="12"/>
          </p:nvPr>
        </p:nvSpPr>
        <p:spPr/>
        <p:txBody>
          <a:bodyPr/>
          <a:lstStyle/>
          <a:p>
            <a:fld id="{AFB78122-6FAF-4736-96A5-06F542F73976}" type="slidenum">
              <a:rPr lang="en-CA" smtClean="0"/>
              <a:t>11</a:t>
            </a:fld>
            <a:endParaRPr lang="en-CA"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9324723"/>
              </p:ext>
            </p:extLst>
          </p:nvPr>
        </p:nvGraphicFramePr>
        <p:xfrm>
          <a:off x="374847" y="1700808"/>
          <a:ext cx="8229600" cy="4528441"/>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1267668783"/>
                    </a:ext>
                  </a:extLst>
                </a:gridCol>
                <a:gridCol w="1553344">
                  <a:extLst>
                    <a:ext uri="{9D8B030D-6E8A-4147-A177-3AD203B41FA5}">
                      <a16:colId xmlns:a16="http://schemas.microsoft.com/office/drawing/2014/main" val="2662179695"/>
                    </a:ext>
                  </a:extLst>
                </a:gridCol>
                <a:gridCol w="2232248">
                  <a:extLst>
                    <a:ext uri="{9D8B030D-6E8A-4147-A177-3AD203B41FA5}">
                      <a16:colId xmlns:a16="http://schemas.microsoft.com/office/drawing/2014/main" val="4182338467"/>
                    </a:ext>
                  </a:extLst>
                </a:gridCol>
                <a:gridCol w="2386608">
                  <a:extLst>
                    <a:ext uri="{9D8B030D-6E8A-4147-A177-3AD203B41FA5}">
                      <a16:colId xmlns:a16="http://schemas.microsoft.com/office/drawing/2014/main" val="1325442030"/>
                    </a:ext>
                  </a:extLst>
                </a:gridCol>
              </a:tblGrid>
              <a:tr h="403481">
                <a:tc gridSpan="4">
                  <a:txBody>
                    <a:bodyPr/>
                    <a:lstStyle/>
                    <a:p>
                      <a:pPr algn="ctr"/>
                      <a:r>
                        <a:rPr lang="en-US" dirty="0"/>
                        <a:t>Educational Levels Achieved in Most</a:t>
                      </a:r>
                      <a:r>
                        <a:rPr lang="en-US" baseline="0" dirty="0"/>
                        <a:t> PA Programs</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2450437580"/>
                  </a:ext>
                </a:extLst>
              </a:tr>
              <a:tr h="370840">
                <a:tc>
                  <a:txBody>
                    <a:bodyPr/>
                    <a:lstStyle/>
                    <a:p>
                      <a:pPr algn="ctr"/>
                      <a:endParaRPr lang="en-US" sz="1600" b="1" dirty="0"/>
                    </a:p>
                  </a:txBody>
                  <a:tcPr/>
                </a:tc>
                <a:tc>
                  <a:txBody>
                    <a:bodyPr/>
                    <a:lstStyle/>
                    <a:p>
                      <a:pPr algn="ctr"/>
                      <a:r>
                        <a:rPr lang="en-US" sz="1600" b="1" dirty="0"/>
                        <a:t>Awareness</a:t>
                      </a:r>
                    </a:p>
                  </a:txBody>
                  <a:tcPr/>
                </a:tc>
                <a:tc>
                  <a:txBody>
                    <a:bodyPr/>
                    <a:lstStyle/>
                    <a:p>
                      <a:pPr algn="ctr"/>
                      <a:r>
                        <a:rPr lang="en-US" sz="1600" b="1" dirty="0"/>
                        <a:t>Ability to </a:t>
                      </a:r>
                    </a:p>
                    <a:p>
                      <a:pPr algn="ctr"/>
                      <a:r>
                        <a:rPr lang="en-US" sz="1600" b="1" dirty="0"/>
                        <a:t>Analyse</a:t>
                      </a:r>
                      <a:r>
                        <a:rPr lang="en-US" sz="1600" b="1" baseline="0" dirty="0"/>
                        <a:t> &amp; </a:t>
                      </a:r>
                      <a:r>
                        <a:rPr lang="en-US" sz="1600" b="1" dirty="0"/>
                        <a:t>Resolve</a:t>
                      </a:r>
                      <a:r>
                        <a:rPr lang="en-US" sz="1600" b="1" baseline="0" dirty="0"/>
                        <a:t> Ethical Problems</a:t>
                      </a:r>
                      <a:endParaRPr lang="en-US" sz="1600" b="1" dirty="0"/>
                    </a:p>
                  </a:txBody>
                  <a:tcPr/>
                </a:tc>
                <a:tc>
                  <a:txBody>
                    <a:bodyPr/>
                    <a:lstStyle/>
                    <a:p>
                      <a:pPr algn="ctr"/>
                      <a:r>
                        <a:rPr lang="en-US" sz="1600" b="1" dirty="0"/>
                        <a:t>Application Beyond Assurance &amp; Reporting</a:t>
                      </a:r>
                    </a:p>
                  </a:txBody>
                  <a:tcPr/>
                </a:tc>
                <a:extLst>
                  <a:ext uri="{0D108BD9-81ED-4DB2-BD59-A6C34878D82A}">
                    <a16:rowId xmlns:a16="http://schemas.microsoft.com/office/drawing/2014/main" val="4262468273"/>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smtClean="0"/>
                        <a:t>Raising Awareness</a:t>
                      </a:r>
                      <a:endParaRPr lang="en-US" sz="1600" b="1" dirty="0"/>
                    </a:p>
                  </a:txBody>
                  <a:tcPr/>
                </a:tc>
                <a:tc gridSpan="3">
                  <a:txBody>
                    <a:bodyPr/>
                    <a:lstStyle/>
                    <a:p>
                      <a:pPr algn="ctr"/>
                      <a:r>
                        <a:rPr lang="en-US" sz="1600" dirty="0"/>
                        <a:t>Spread Throughout Various Courses</a:t>
                      </a:r>
                    </a:p>
                  </a:txBody>
                  <a:tcPr/>
                </a:tc>
                <a:tc hMerge="1">
                  <a:txBody>
                    <a:bodyPr/>
                    <a:lstStyle/>
                    <a:p>
                      <a:pPr algn="ctr"/>
                      <a:endParaRPr lang="en-US" sz="1600" dirty="0"/>
                    </a:p>
                  </a:txBody>
                  <a:tcPr/>
                </a:tc>
                <a:tc hMerge="1">
                  <a:txBody>
                    <a:bodyPr/>
                    <a:lstStyle/>
                    <a:p>
                      <a:pPr algn="ctr"/>
                      <a:endParaRPr lang="en-US" sz="1600" dirty="0"/>
                    </a:p>
                  </a:txBody>
                  <a:tcPr/>
                </a:tc>
                <a:extLst>
                  <a:ext uri="{0D108BD9-81ED-4DB2-BD59-A6C34878D82A}">
                    <a16:rowId xmlns:a16="http://schemas.microsoft.com/office/drawing/2014/main" val="2214520880"/>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smtClean="0"/>
                        <a:t>Historical Review of Milestone Cases</a:t>
                      </a:r>
                      <a:endParaRPr lang="en-US" sz="1600" b="1" dirty="0"/>
                    </a:p>
                  </a:txBody>
                  <a:tcPr/>
                </a:tc>
                <a:tc>
                  <a:txBody>
                    <a:bodyPr/>
                    <a:lstStyle/>
                    <a:p>
                      <a:pPr algn="ctr"/>
                      <a:r>
                        <a:rPr lang="en-US" sz="1600" dirty="0" smtClean="0"/>
                        <a:t>Limited in depth</a:t>
                      </a:r>
                      <a:endParaRPr lang="en-US" sz="1600" dirty="0"/>
                    </a:p>
                  </a:txBody>
                  <a:tcPr/>
                </a:tc>
                <a:tc>
                  <a:txBody>
                    <a:bodyPr/>
                    <a:lstStyle/>
                    <a:p>
                      <a:pPr algn="ctr"/>
                      <a:r>
                        <a:rPr lang="en-US" sz="1600" dirty="0" smtClean="0"/>
                        <a:t>Limited</a:t>
                      </a:r>
                      <a:endParaRPr lang="en-US" sz="1600" dirty="0"/>
                    </a:p>
                  </a:txBody>
                  <a:tcPr/>
                </a:tc>
                <a:tc>
                  <a:txBody>
                    <a:bodyPr/>
                    <a:lstStyle/>
                    <a:p>
                      <a:pPr algn="ctr"/>
                      <a:r>
                        <a:rPr lang="en-US" sz="1600" dirty="0" smtClean="0"/>
                        <a:t>Not Common</a:t>
                      </a:r>
                      <a:endParaRPr lang="en-US" sz="1600" dirty="0"/>
                    </a:p>
                  </a:txBody>
                  <a:tcPr/>
                </a:tc>
                <a:extLst>
                  <a:ext uri="{0D108BD9-81ED-4DB2-BD59-A6C34878D82A}">
                    <a16:rowId xmlns:a16="http://schemas.microsoft.com/office/drawing/2014/main" val="54140656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t>Understanding of Issues/Dilemmas</a:t>
                      </a:r>
                    </a:p>
                  </a:txBody>
                  <a:tcPr/>
                </a:tc>
                <a:tc>
                  <a:txBody>
                    <a:bodyPr/>
                    <a:lstStyle/>
                    <a:p>
                      <a:pPr algn="ctr"/>
                      <a:r>
                        <a:rPr lang="en-US" sz="1600" dirty="0"/>
                        <a:t>Good</a:t>
                      </a:r>
                    </a:p>
                  </a:txBody>
                  <a:tcPr/>
                </a:tc>
                <a:tc>
                  <a:txBody>
                    <a:bodyPr/>
                    <a:lstStyle/>
                    <a:p>
                      <a:pPr algn="ctr"/>
                      <a:r>
                        <a:rPr lang="en-US" sz="1600" dirty="0"/>
                        <a:t>Limited - no dedicated course/module</a:t>
                      </a:r>
                    </a:p>
                  </a:txBody>
                  <a:tcPr/>
                </a:tc>
                <a:tc>
                  <a:txBody>
                    <a:bodyPr/>
                    <a:lstStyle/>
                    <a:p>
                      <a:pPr algn="ctr"/>
                      <a:r>
                        <a:rPr lang="en-US" sz="1600" dirty="0" smtClean="0"/>
                        <a:t>Not</a:t>
                      </a:r>
                      <a:r>
                        <a:rPr lang="en-US" sz="1600" baseline="0" dirty="0" smtClean="0"/>
                        <a:t> common</a:t>
                      </a:r>
                      <a:endParaRPr lang="en-US" sz="1600" dirty="0"/>
                    </a:p>
                    <a:p>
                      <a:pPr algn="ctr"/>
                      <a:r>
                        <a:rPr lang="en-US" sz="1600" dirty="0"/>
                        <a:t>due to time constraints</a:t>
                      </a:r>
                    </a:p>
                  </a:txBody>
                  <a:tcPr/>
                </a:tc>
                <a:extLst>
                  <a:ext uri="{0D108BD9-81ED-4DB2-BD59-A6C34878D82A}">
                    <a16:rowId xmlns:a16="http://schemas.microsoft.com/office/drawing/2014/main" val="2374671952"/>
                  </a:ext>
                </a:extLst>
              </a:tr>
              <a:tr h="370840">
                <a:tc>
                  <a:txBody>
                    <a:bodyPr/>
                    <a:lstStyle/>
                    <a:p>
                      <a:pPr algn="ctr"/>
                      <a:r>
                        <a:rPr lang="en-US" sz="1600" b="1" dirty="0"/>
                        <a:t>Development of Commitment to Ethical Principles</a:t>
                      </a:r>
                    </a:p>
                  </a:txBody>
                  <a:tcPr/>
                </a:tc>
                <a:tc>
                  <a:txBody>
                    <a:bodyPr/>
                    <a:lstStyle/>
                    <a:p>
                      <a:pPr algn="ctr"/>
                      <a:r>
                        <a:rPr lang="en-US" sz="1600" dirty="0"/>
                        <a:t>Fair</a:t>
                      </a:r>
                    </a:p>
                  </a:txBody>
                  <a:tcPr/>
                </a:tc>
                <a:tc>
                  <a:txBody>
                    <a:bodyPr/>
                    <a:lstStyle/>
                    <a:p>
                      <a:pPr algn="ctr"/>
                      <a:r>
                        <a:rPr lang="en-US" sz="1600" dirty="0"/>
                        <a:t>Limited -</a:t>
                      </a:r>
                      <a:r>
                        <a:rPr lang="en-US" sz="1600" baseline="0" dirty="0"/>
                        <a:t> n</a:t>
                      </a:r>
                      <a:r>
                        <a:rPr lang="en-US" sz="1600" dirty="0"/>
                        <a:t>o dedicated course/module</a:t>
                      </a:r>
                    </a:p>
                  </a:txBody>
                  <a:tcPr/>
                </a:tc>
                <a:tc>
                  <a:txBody>
                    <a:bodyPr/>
                    <a:lstStyle/>
                    <a:p>
                      <a:pPr algn="ctr"/>
                      <a:r>
                        <a:rPr lang="en-US" sz="1600" dirty="0" smtClean="0"/>
                        <a:t>Not common</a:t>
                      </a:r>
                      <a:endParaRPr lang="en-US" sz="1600" dirty="0"/>
                    </a:p>
                  </a:txBody>
                  <a:tcPr/>
                </a:tc>
                <a:extLst>
                  <a:ext uri="{0D108BD9-81ED-4DB2-BD59-A6C34878D82A}">
                    <a16:rowId xmlns:a16="http://schemas.microsoft.com/office/drawing/2014/main" val="991033462"/>
                  </a:ext>
                </a:extLst>
              </a:tr>
              <a:tr h="370840">
                <a:tc>
                  <a:txBody>
                    <a:bodyPr/>
                    <a:lstStyle/>
                    <a:p>
                      <a:pPr algn="ctr"/>
                      <a:r>
                        <a:rPr lang="en-US" sz="1600" b="1" dirty="0" smtClean="0"/>
                        <a:t>Stress Skepticism</a:t>
                      </a:r>
                      <a:endParaRPr lang="en-US" sz="1600" b="1" dirty="0"/>
                    </a:p>
                  </a:txBody>
                  <a:tcPr/>
                </a:tc>
                <a:tc>
                  <a:txBody>
                    <a:bodyPr/>
                    <a:lstStyle/>
                    <a:p>
                      <a:pPr algn="ctr"/>
                      <a:r>
                        <a:rPr lang="en-US" sz="1600" dirty="0" smtClean="0"/>
                        <a:t>Good</a:t>
                      </a:r>
                      <a:endParaRPr lang="en-US" sz="1600" dirty="0"/>
                    </a:p>
                  </a:txBody>
                  <a:tcPr/>
                </a:tc>
                <a:tc>
                  <a:txBody>
                    <a:bodyPr/>
                    <a:lstStyle/>
                    <a:p>
                      <a:pPr algn="ctr"/>
                      <a:r>
                        <a:rPr lang="en-US" sz="1600" dirty="0" smtClean="0"/>
                        <a:t>Limited in depth</a:t>
                      </a:r>
                      <a:endParaRPr lang="en-US" sz="1600" dirty="0"/>
                    </a:p>
                  </a:txBody>
                  <a:tcPr/>
                </a:tc>
                <a:tc>
                  <a:txBody>
                    <a:bodyPr/>
                    <a:lstStyle/>
                    <a:p>
                      <a:pPr algn="ctr"/>
                      <a:r>
                        <a:rPr lang="en-US" sz="1600" dirty="0" smtClean="0"/>
                        <a:t>Limited</a:t>
                      </a:r>
                      <a:r>
                        <a:rPr lang="en-US" sz="1600" baseline="0" dirty="0" smtClean="0"/>
                        <a:t> in depth</a:t>
                      </a:r>
                      <a:endParaRPr lang="en-US" sz="1600" dirty="0"/>
                    </a:p>
                  </a:txBody>
                  <a:tcPr/>
                </a:tc>
                <a:extLst>
                  <a:ext uri="{0D108BD9-81ED-4DB2-BD59-A6C34878D82A}">
                    <a16:rowId xmlns:a16="http://schemas.microsoft.com/office/drawing/2014/main" val="2119947163"/>
                  </a:ext>
                </a:extLst>
              </a:tr>
              <a:tr h="370840">
                <a:tc>
                  <a:txBody>
                    <a:bodyPr/>
                    <a:lstStyle/>
                    <a:p>
                      <a:pPr algn="ctr"/>
                      <a:r>
                        <a:rPr lang="en-US" sz="1600" b="1" dirty="0" smtClean="0"/>
                        <a:t>Stress </a:t>
                      </a:r>
                      <a:r>
                        <a:rPr lang="en-US" sz="1600" b="1" dirty="0"/>
                        <a:t>Courage to Act</a:t>
                      </a:r>
                    </a:p>
                  </a:txBody>
                  <a:tcPr/>
                </a:tc>
                <a:tc>
                  <a:txBody>
                    <a:bodyPr/>
                    <a:lstStyle/>
                    <a:p>
                      <a:pPr algn="ctr"/>
                      <a:r>
                        <a:rPr lang="en-US" sz="1600" dirty="0"/>
                        <a:t>Possible</a:t>
                      </a:r>
                    </a:p>
                  </a:txBody>
                  <a:tcPr/>
                </a:tc>
                <a:tc>
                  <a:txBody>
                    <a:bodyPr/>
                    <a:lstStyle/>
                    <a:p>
                      <a:pPr algn="ctr"/>
                      <a:r>
                        <a:rPr lang="en-US" sz="1600" dirty="0"/>
                        <a:t>Limited - no dedicated course/module</a:t>
                      </a:r>
                    </a:p>
                  </a:txBody>
                  <a:tcPr/>
                </a:tc>
                <a:tc>
                  <a:txBody>
                    <a:bodyPr/>
                    <a:lstStyle/>
                    <a:p>
                      <a:pPr algn="ctr"/>
                      <a:r>
                        <a:rPr lang="en-US" sz="1600" dirty="0" smtClean="0"/>
                        <a:t>Not common</a:t>
                      </a:r>
                      <a:endParaRPr lang="en-US" sz="1600" dirty="0"/>
                    </a:p>
                  </a:txBody>
                  <a:tcPr/>
                </a:tc>
                <a:extLst>
                  <a:ext uri="{0D108BD9-81ED-4DB2-BD59-A6C34878D82A}">
                    <a16:rowId xmlns:a16="http://schemas.microsoft.com/office/drawing/2014/main" val="1173237723"/>
                  </a:ext>
                </a:extLst>
              </a:tr>
            </a:tbl>
          </a:graphicData>
        </a:graphic>
      </p:graphicFrame>
    </p:spTree>
    <p:extLst>
      <p:ext uri="{BB962C8B-B14F-4D97-AF65-F5344CB8AC3E}">
        <p14:creationId xmlns:p14="http://schemas.microsoft.com/office/powerpoint/2010/main" val="3339107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1F102-DE03-469A-87A8-32F161B52BC6}"/>
              </a:ext>
            </a:extLst>
          </p:cNvPr>
          <p:cNvSpPr>
            <a:spLocks noGrp="1"/>
          </p:cNvSpPr>
          <p:nvPr>
            <p:ph type="title"/>
          </p:nvPr>
        </p:nvSpPr>
        <p:spPr/>
        <p:txBody>
          <a:bodyPr>
            <a:noAutofit/>
          </a:bodyPr>
          <a:lstStyle/>
          <a:p>
            <a:r>
              <a:rPr lang="en-CA" sz="3200" dirty="0"/>
              <a:t>What teaching modes does your university use for teaching professionalism</a:t>
            </a:r>
            <a:r>
              <a:rPr lang="en-CA" sz="3200" dirty="0" smtClean="0"/>
              <a:t>? </a:t>
            </a:r>
            <a:endParaRPr lang="en-CA" sz="3200" dirty="0"/>
          </a:p>
        </p:txBody>
      </p:sp>
      <p:sp>
        <p:nvSpPr>
          <p:cNvPr id="3" name="Content Placeholder 2">
            <a:extLst>
              <a:ext uri="{FF2B5EF4-FFF2-40B4-BE49-F238E27FC236}">
                <a16:creationId xmlns:a16="http://schemas.microsoft.com/office/drawing/2014/main" id="{28E965C6-0E5C-4106-8DF7-AAED19ADAA55}"/>
              </a:ext>
            </a:extLst>
          </p:cNvPr>
          <p:cNvSpPr>
            <a:spLocks noGrp="1"/>
          </p:cNvSpPr>
          <p:nvPr>
            <p:ph idx="1"/>
          </p:nvPr>
        </p:nvSpPr>
        <p:spPr>
          <a:xfrm>
            <a:off x="457200" y="1816608"/>
            <a:ext cx="8229600" cy="4876800"/>
          </a:xfrm>
        </p:spPr>
        <p:txBody>
          <a:bodyPr/>
          <a:lstStyle/>
          <a:p>
            <a:pPr marL="0" indent="0">
              <a:buNone/>
            </a:pPr>
            <a:r>
              <a:rPr lang="en-CA" sz="3200" dirty="0" smtClean="0">
                <a:solidFill>
                  <a:srgbClr val="010ABF"/>
                </a:solidFill>
              </a:rPr>
              <a:t>A Progression to Consider</a:t>
            </a:r>
          </a:p>
          <a:p>
            <a:pPr marL="0" indent="0">
              <a:buNone/>
            </a:pPr>
            <a:endParaRPr lang="en-CA" sz="800" dirty="0"/>
          </a:p>
          <a:p>
            <a:pPr marL="0" indent="0">
              <a:buNone/>
            </a:pPr>
            <a:r>
              <a:rPr lang="en-CA" dirty="0" smtClean="0"/>
              <a:t>Does </a:t>
            </a:r>
            <a:r>
              <a:rPr lang="en-CA" dirty="0" smtClean="0"/>
              <a:t>your university</a:t>
            </a:r>
            <a:r>
              <a:rPr lang="en-CA" dirty="0" smtClean="0"/>
              <a:t> </a:t>
            </a:r>
            <a:r>
              <a:rPr lang="en-CA" dirty="0"/>
              <a:t>use:</a:t>
            </a:r>
          </a:p>
          <a:p>
            <a:pPr marL="0" indent="0">
              <a:buNone/>
            </a:pPr>
            <a:endParaRPr lang="en-CA" sz="800" dirty="0"/>
          </a:p>
          <a:p>
            <a:pPr marL="457200" indent="-457200">
              <a:buFont typeface="+mj-lt"/>
              <a:buAutoNum type="alphaUcPeriod"/>
            </a:pPr>
            <a:r>
              <a:rPr lang="en-CA" dirty="0"/>
              <a:t>Discussion spread over many </a:t>
            </a:r>
            <a:r>
              <a:rPr lang="en-CA" dirty="0" smtClean="0"/>
              <a:t>courses</a:t>
            </a:r>
          </a:p>
          <a:p>
            <a:pPr marL="457200" indent="-457200">
              <a:buFont typeface="+mj-lt"/>
              <a:buAutoNum type="alphaUcPeriod"/>
            </a:pPr>
            <a:r>
              <a:rPr lang="en-CA" dirty="0"/>
              <a:t>Discussion of specific examples and </a:t>
            </a:r>
            <a:r>
              <a:rPr lang="en-CA" dirty="0" smtClean="0"/>
              <a:t>cases</a:t>
            </a:r>
            <a:r>
              <a:rPr lang="en-CA" dirty="0" smtClean="0"/>
              <a:t> </a:t>
            </a:r>
            <a:endParaRPr lang="en-CA" dirty="0"/>
          </a:p>
          <a:p>
            <a:pPr marL="457200" indent="-457200">
              <a:buFont typeface="+mj-lt"/>
              <a:buAutoNum type="alphaUcPeriod"/>
            </a:pPr>
            <a:r>
              <a:rPr lang="en-CA" dirty="0"/>
              <a:t>Dedicated </a:t>
            </a:r>
            <a:r>
              <a:rPr lang="en-CA" dirty="0" smtClean="0"/>
              <a:t>modules or segments </a:t>
            </a:r>
            <a:r>
              <a:rPr lang="en-CA" dirty="0"/>
              <a:t>of courses?</a:t>
            </a:r>
          </a:p>
          <a:p>
            <a:pPr marL="457200" indent="-457200">
              <a:buFont typeface="+mj-lt"/>
              <a:buAutoNum type="alphaUcPeriod"/>
            </a:pPr>
            <a:r>
              <a:rPr lang="en-CA" dirty="0"/>
              <a:t>Stand alone </a:t>
            </a:r>
            <a:r>
              <a:rPr lang="en-CA" dirty="0" smtClean="0"/>
              <a:t>courses</a:t>
            </a:r>
          </a:p>
          <a:p>
            <a:pPr marL="457200" indent="-457200">
              <a:buFont typeface="+mj-lt"/>
              <a:buAutoNum type="alphaUcPeriod"/>
            </a:pPr>
            <a:r>
              <a:rPr lang="en-CA" dirty="0" smtClean="0"/>
              <a:t>Combinations of A, B and C, or A, B and D</a:t>
            </a:r>
            <a:endParaRPr lang="en-CA" dirty="0"/>
          </a:p>
          <a:p>
            <a:pPr marL="0" indent="0">
              <a:buNone/>
            </a:pPr>
            <a:endParaRPr lang="en-CA" dirty="0"/>
          </a:p>
          <a:p>
            <a:endParaRPr lang="en-CA" dirty="0"/>
          </a:p>
        </p:txBody>
      </p:sp>
      <p:sp>
        <p:nvSpPr>
          <p:cNvPr id="4" name="Footer Placeholder 3">
            <a:extLst>
              <a:ext uri="{FF2B5EF4-FFF2-40B4-BE49-F238E27FC236}">
                <a16:creationId xmlns:a16="http://schemas.microsoft.com/office/drawing/2014/main" id="{D888E9BE-DB07-40FC-B497-8527C32A62A1}"/>
              </a:ext>
            </a:extLst>
          </p:cNvPr>
          <p:cNvSpPr>
            <a:spLocks noGrp="1"/>
          </p:cNvSpPr>
          <p:nvPr>
            <p:ph type="ftr" sz="quarter" idx="11"/>
          </p:nvPr>
        </p:nvSpPr>
        <p:spPr/>
        <p:txBody>
          <a:bodyPr/>
          <a:lstStyle/>
          <a:p>
            <a:r>
              <a:rPr lang="en-US" dirty="0"/>
              <a:t>Prof. Len Brooks, Professional Accounting Centre, U of T   May 10, 2018</a:t>
            </a:r>
            <a:endParaRPr lang="en-CA" dirty="0"/>
          </a:p>
        </p:txBody>
      </p:sp>
      <p:sp>
        <p:nvSpPr>
          <p:cNvPr id="5" name="Slide Number Placeholder 4">
            <a:extLst>
              <a:ext uri="{FF2B5EF4-FFF2-40B4-BE49-F238E27FC236}">
                <a16:creationId xmlns:a16="http://schemas.microsoft.com/office/drawing/2014/main" id="{CBBB26E1-74AE-473D-9E79-3A588817FF71}"/>
              </a:ext>
            </a:extLst>
          </p:cNvPr>
          <p:cNvSpPr>
            <a:spLocks noGrp="1"/>
          </p:cNvSpPr>
          <p:nvPr>
            <p:ph type="sldNum" sz="quarter" idx="12"/>
          </p:nvPr>
        </p:nvSpPr>
        <p:spPr/>
        <p:txBody>
          <a:bodyPr/>
          <a:lstStyle/>
          <a:p>
            <a:fld id="{AFB78122-6FAF-4736-96A5-06F542F73976}" type="slidenum">
              <a:rPr lang="en-CA" smtClean="0"/>
              <a:t>12</a:t>
            </a:fld>
            <a:endParaRPr lang="en-CA" dirty="0"/>
          </a:p>
        </p:txBody>
      </p:sp>
    </p:spTree>
    <p:extLst>
      <p:ext uri="{BB962C8B-B14F-4D97-AF65-F5344CB8AC3E}">
        <p14:creationId xmlns:p14="http://schemas.microsoft.com/office/powerpoint/2010/main" val="17757972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An Accreditation Matrix, for Discussion</a:t>
            </a:r>
            <a:endParaRPr lang="en-US" dirty="0"/>
          </a:p>
        </p:txBody>
      </p:sp>
      <p:sp>
        <p:nvSpPr>
          <p:cNvPr id="4" name="Footer Placeholder 3"/>
          <p:cNvSpPr>
            <a:spLocks noGrp="1"/>
          </p:cNvSpPr>
          <p:nvPr>
            <p:ph type="ftr" sz="quarter" idx="11"/>
          </p:nvPr>
        </p:nvSpPr>
        <p:spPr/>
        <p:txBody>
          <a:bodyPr/>
          <a:lstStyle/>
          <a:p>
            <a:r>
              <a:rPr lang="en-US" dirty="0" smtClean="0"/>
              <a:t>Prof. Len Brooks, Professional Accounting Centre, U of T   May 10, 2018</a:t>
            </a:r>
            <a:endParaRPr lang="en-CA" dirty="0"/>
          </a:p>
        </p:txBody>
      </p:sp>
      <p:sp>
        <p:nvSpPr>
          <p:cNvPr id="5" name="Slide Number Placeholder 4"/>
          <p:cNvSpPr>
            <a:spLocks noGrp="1"/>
          </p:cNvSpPr>
          <p:nvPr>
            <p:ph type="sldNum" sz="quarter" idx="12"/>
          </p:nvPr>
        </p:nvSpPr>
        <p:spPr/>
        <p:txBody>
          <a:bodyPr/>
          <a:lstStyle/>
          <a:p>
            <a:fld id="{AFB78122-6FAF-4736-96A5-06F542F73976}" type="slidenum">
              <a:rPr lang="en-CA" smtClean="0"/>
              <a:t>13</a:t>
            </a:fld>
            <a:endParaRPr lang="en-CA"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502758789"/>
              </p:ext>
            </p:extLst>
          </p:nvPr>
        </p:nvGraphicFramePr>
        <p:xfrm>
          <a:off x="457200" y="1600200"/>
          <a:ext cx="8075238" cy="4668520"/>
        </p:xfrm>
        <a:graphic>
          <a:graphicData uri="http://schemas.openxmlformats.org/drawingml/2006/table">
            <a:tbl>
              <a:tblPr firstRow="1" bandRow="1">
                <a:tableStyleId>{5C22544A-7EE6-4342-B048-85BDC9FD1C3A}</a:tableStyleId>
              </a:tblPr>
              <a:tblGrid>
                <a:gridCol w="2530624">
                  <a:extLst>
                    <a:ext uri="{9D8B030D-6E8A-4147-A177-3AD203B41FA5}">
                      <a16:colId xmlns:a16="http://schemas.microsoft.com/office/drawing/2014/main" val="4200996023"/>
                    </a:ext>
                  </a:extLst>
                </a:gridCol>
                <a:gridCol w="1008112">
                  <a:extLst>
                    <a:ext uri="{9D8B030D-6E8A-4147-A177-3AD203B41FA5}">
                      <a16:colId xmlns:a16="http://schemas.microsoft.com/office/drawing/2014/main" val="2958494370"/>
                    </a:ext>
                  </a:extLst>
                </a:gridCol>
                <a:gridCol w="1224136">
                  <a:extLst>
                    <a:ext uri="{9D8B030D-6E8A-4147-A177-3AD203B41FA5}">
                      <a16:colId xmlns:a16="http://schemas.microsoft.com/office/drawing/2014/main" val="3611227847"/>
                    </a:ext>
                  </a:extLst>
                </a:gridCol>
                <a:gridCol w="1224136">
                  <a:extLst>
                    <a:ext uri="{9D8B030D-6E8A-4147-A177-3AD203B41FA5}">
                      <a16:colId xmlns:a16="http://schemas.microsoft.com/office/drawing/2014/main" val="2606917603"/>
                    </a:ext>
                  </a:extLst>
                </a:gridCol>
                <a:gridCol w="864096">
                  <a:extLst>
                    <a:ext uri="{9D8B030D-6E8A-4147-A177-3AD203B41FA5}">
                      <a16:colId xmlns:a16="http://schemas.microsoft.com/office/drawing/2014/main" val="1318371061"/>
                    </a:ext>
                  </a:extLst>
                </a:gridCol>
                <a:gridCol w="1224134">
                  <a:extLst>
                    <a:ext uri="{9D8B030D-6E8A-4147-A177-3AD203B41FA5}">
                      <a16:colId xmlns:a16="http://schemas.microsoft.com/office/drawing/2014/main" val="1708268006"/>
                    </a:ext>
                  </a:extLst>
                </a:gridCol>
              </a:tblGrid>
              <a:tr h="370840">
                <a:tc>
                  <a:txBody>
                    <a:bodyPr/>
                    <a:lstStyle/>
                    <a:p>
                      <a:pPr algn="ctr"/>
                      <a:endParaRPr lang="en-US" sz="1200" dirty="0" smtClean="0"/>
                    </a:p>
                    <a:p>
                      <a:pPr algn="ctr"/>
                      <a:endParaRPr lang="en-US" sz="1200" dirty="0" smtClean="0"/>
                    </a:p>
                    <a:p>
                      <a:pPr algn="ctr"/>
                      <a:endParaRPr lang="en-US" sz="1200" dirty="0" smtClean="0"/>
                    </a:p>
                    <a:p>
                      <a:pPr algn="ctr"/>
                      <a:r>
                        <a:rPr lang="en-US" sz="1200" dirty="0" smtClean="0"/>
                        <a:t>Coverage Purpose</a:t>
                      </a:r>
                      <a:endParaRPr lang="en-US" sz="1200" dirty="0"/>
                    </a:p>
                  </a:txBody>
                  <a:tcPr/>
                </a:tc>
                <a:tc>
                  <a:txBody>
                    <a:bodyPr/>
                    <a:lstStyle/>
                    <a:p>
                      <a:pPr algn="ctr"/>
                      <a:r>
                        <a:rPr lang="en-US" sz="1200" dirty="0" smtClean="0"/>
                        <a:t>Discussion in many courses</a:t>
                      </a:r>
                    </a:p>
                    <a:p>
                      <a:pPr algn="ctr"/>
                      <a:r>
                        <a:rPr lang="en-US" sz="1200" dirty="0" smtClean="0"/>
                        <a:t>(A)</a:t>
                      </a:r>
                      <a:endParaRPr lang="en-US" sz="1200" dirty="0"/>
                    </a:p>
                  </a:txBody>
                  <a:tcPr/>
                </a:tc>
                <a:tc>
                  <a:txBody>
                    <a:bodyPr/>
                    <a:lstStyle/>
                    <a:p>
                      <a:pPr algn="ctr"/>
                      <a:r>
                        <a:rPr lang="en-US" sz="1200" dirty="0" smtClean="0"/>
                        <a:t>Discussion</a:t>
                      </a:r>
                      <a:r>
                        <a:rPr lang="en-US" sz="1200" baseline="0" dirty="0" smtClean="0"/>
                        <a:t> of specific cases &amp; examples (B)</a:t>
                      </a:r>
                      <a:endParaRPr lang="en-US" sz="1200" dirty="0"/>
                    </a:p>
                  </a:txBody>
                  <a:tcPr/>
                </a:tc>
                <a:tc>
                  <a:txBody>
                    <a:bodyPr/>
                    <a:lstStyle/>
                    <a:p>
                      <a:pPr algn="ctr"/>
                      <a:r>
                        <a:rPr lang="en-US" sz="1200" dirty="0" smtClean="0"/>
                        <a:t>Dedicated modules or segments of courses</a:t>
                      </a:r>
                    </a:p>
                    <a:p>
                      <a:pPr algn="ctr"/>
                      <a:r>
                        <a:rPr lang="en-US" sz="1200" dirty="0" smtClean="0"/>
                        <a:t>(C)</a:t>
                      </a:r>
                      <a:endParaRPr lang="en-US" sz="1200" dirty="0"/>
                    </a:p>
                  </a:txBody>
                  <a:tcPr/>
                </a:tc>
                <a:tc>
                  <a:txBody>
                    <a:bodyPr/>
                    <a:lstStyle/>
                    <a:p>
                      <a:pPr algn="ctr"/>
                      <a:r>
                        <a:rPr lang="en-US" sz="1200" dirty="0" smtClean="0"/>
                        <a:t>Stand- alone courses</a:t>
                      </a:r>
                    </a:p>
                    <a:p>
                      <a:pPr algn="ctr"/>
                      <a:r>
                        <a:rPr lang="en-US" sz="1200" dirty="0" smtClean="0"/>
                        <a:t>(D)</a:t>
                      </a:r>
                      <a:endParaRPr lang="en-US" sz="1200" dirty="0"/>
                    </a:p>
                  </a:txBody>
                  <a:tcPr/>
                </a:tc>
                <a:tc>
                  <a:txBody>
                    <a:bodyPr/>
                    <a:lstStyle/>
                    <a:p>
                      <a:pPr algn="ctr"/>
                      <a:r>
                        <a:rPr lang="en-US" sz="1200" dirty="0" smtClean="0"/>
                        <a:t>Combinations of </a:t>
                      </a:r>
                    </a:p>
                    <a:p>
                      <a:pPr algn="ctr"/>
                      <a:r>
                        <a:rPr lang="en-US" sz="1200" dirty="0" smtClean="0"/>
                        <a:t>A, B, &amp; C</a:t>
                      </a:r>
                    </a:p>
                    <a:p>
                      <a:pPr algn="ctr"/>
                      <a:r>
                        <a:rPr lang="en-US" sz="1200" dirty="0" smtClean="0"/>
                        <a:t>or</a:t>
                      </a:r>
                    </a:p>
                    <a:p>
                      <a:pPr algn="ctr"/>
                      <a:r>
                        <a:rPr lang="en-US" sz="1200" dirty="0" smtClean="0"/>
                        <a:t>A,</a:t>
                      </a:r>
                      <a:r>
                        <a:rPr lang="en-US" sz="1200" baseline="0" dirty="0" smtClean="0"/>
                        <a:t> B, &amp; D</a:t>
                      </a:r>
                      <a:endParaRPr lang="en-US" sz="1200" dirty="0"/>
                    </a:p>
                  </a:txBody>
                  <a:tcPr/>
                </a:tc>
                <a:extLst>
                  <a:ext uri="{0D108BD9-81ED-4DB2-BD59-A6C34878D82A}">
                    <a16:rowId xmlns:a16="http://schemas.microsoft.com/office/drawing/2014/main" val="1777204632"/>
                  </a:ext>
                </a:extLst>
              </a:tr>
              <a:tr h="370840">
                <a:tc>
                  <a:txBody>
                    <a:bodyPr/>
                    <a:lstStyle/>
                    <a:p>
                      <a:pPr marL="0" indent="0">
                        <a:buFont typeface="+mj-lt"/>
                        <a:buNone/>
                      </a:pPr>
                      <a:r>
                        <a:rPr lang="en-US" sz="1200" baseline="0" dirty="0" smtClean="0"/>
                        <a:t>1. Discussion to raise awareness</a:t>
                      </a:r>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400429087"/>
                  </a:ext>
                </a:extLst>
              </a:tr>
              <a:tr h="370840">
                <a:tc>
                  <a:txBody>
                    <a:bodyPr/>
                    <a:lstStyle/>
                    <a:p>
                      <a:pPr marL="274320" indent="-457200">
                        <a:buFont typeface="+mj-lt"/>
                        <a:buNone/>
                      </a:pPr>
                      <a:r>
                        <a:rPr lang="en-US" sz="1200" dirty="0" smtClean="0"/>
                        <a:t>2. Historical review of milestone cases</a:t>
                      </a:r>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202712832"/>
                  </a:ext>
                </a:extLst>
              </a:tr>
              <a:tr h="370840">
                <a:tc>
                  <a:txBody>
                    <a:bodyPr/>
                    <a:lstStyle/>
                    <a:p>
                      <a:pPr marL="274320" marR="0" lvl="0" indent="-457200" algn="l" defTabSz="914400" rtl="0" eaLnBrk="1" fontAlgn="auto" latinLnBrk="0" hangingPunct="1">
                        <a:lnSpc>
                          <a:spcPct val="100000"/>
                        </a:lnSpc>
                        <a:spcBef>
                          <a:spcPts val="0"/>
                        </a:spcBef>
                        <a:spcAft>
                          <a:spcPts val="0"/>
                        </a:spcAft>
                        <a:buClrTx/>
                        <a:buSzTx/>
                        <a:buFont typeface="+mj-lt"/>
                        <a:buNone/>
                        <a:tabLst/>
                        <a:defRPr/>
                      </a:pPr>
                      <a:r>
                        <a:rPr lang="en-CA" sz="1200" dirty="0" smtClean="0"/>
                        <a:t>3. Analysis and application of key professionalism issues </a:t>
                      </a:r>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3285269119"/>
                  </a:ext>
                </a:extLst>
              </a:tr>
              <a:tr h="370840">
                <a:tc>
                  <a:txBody>
                    <a:bodyPr/>
                    <a:lstStyle/>
                    <a:p>
                      <a:pPr marL="274320" marR="0" lvl="0" indent="-457200" algn="l" defTabSz="914400" rtl="0" eaLnBrk="1" fontAlgn="auto" latinLnBrk="0" hangingPunct="1">
                        <a:lnSpc>
                          <a:spcPct val="100000"/>
                        </a:lnSpc>
                        <a:spcBef>
                          <a:spcPts val="0"/>
                        </a:spcBef>
                        <a:spcAft>
                          <a:spcPts val="0"/>
                        </a:spcAft>
                        <a:buClrTx/>
                        <a:buSzTx/>
                        <a:buFont typeface="+mj-lt"/>
                        <a:buNone/>
                        <a:tabLst/>
                        <a:defRPr/>
                      </a:pPr>
                      <a:r>
                        <a:rPr lang="en-CA" sz="1200" dirty="0" smtClean="0"/>
                        <a:t>4. Analysis and application of key professional code elements</a:t>
                      </a:r>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95286020"/>
                  </a:ext>
                </a:extLst>
              </a:tr>
              <a:tr h="370840">
                <a:tc>
                  <a:txBody>
                    <a:bodyPr/>
                    <a:lstStyle/>
                    <a:p>
                      <a:pPr marL="274320" marR="0" lvl="0" indent="-457200" algn="l" defTabSz="914400" rtl="0" eaLnBrk="1" fontAlgn="auto" latinLnBrk="0" hangingPunct="1">
                        <a:lnSpc>
                          <a:spcPct val="100000"/>
                        </a:lnSpc>
                        <a:spcBef>
                          <a:spcPts val="0"/>
                        </a:spcBef>
                        <a:spcAft>
                          <a:spcPts val="0"/>
                        </a:spcAft>
                        <a:buClrTx/>
                        <a:buSzTx/>
                        <a:buFont typeface="+mj-lt"/>
                        <a:buNone/>
                        <a:tabLst/>
                        <a:defRPr/>
                      </a:pPr>
                      <a:r>
                        <a:rPr lang="en-CA" sz="1200" dirty="0" smtClean="0"/>
                        <a:t>5. Specific instruction on Skepticism</a:t>
                      </a:r>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320472808"/>
                  </a:ext>
                </a:extLst>
              </a:tr>
              <a:tr h="370840">
                <a:tc>
                  <a:txBody>
                    <a:bodyPr/>
                    <a:lstStyle/>
                    <a:p>
                      <a:pPr marL="274320" indent="-457200">
                        <a:buFont typeface="+mj-lt"/>
                        <a:buNone/>
                      </a:pPr>
                      <a:r>
                        <a:rPr lang="en-US" sz="1200" dirty="0" smtClean="0"/>
                        <a:t>6. Specific instruction</a:t>
                      </a:r>
                      <a:r>
                        <a:rPr lang="en-US" sz="1200" baseline="0" dirty="0" smtClean="0"/>
                        <a:t> on Moral Courage</a:t>
                      </a:r>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407646536"/>
                  </a:ext>
                </a:extLst>
              </a:tr>
              <a:tr h="370840">
                <a:tc>
                  <a:txBody>
                    <a:bodyPr/>
                    <a:lstStyle/>
                    <a:p>
                      <a:pPr marL="274320" indent="-457200">
                        <a:buFont typeface="+mj-lt"/>
                        <a:buNone/>
                      </a:pPr>
                      <a:r>
                        <a:rPr lang="en-CA" sz="1200" dirty="0" smtClean="0"/>
                        <a:t>7. Analysis and application of ethics and professionalism issues beyond assurance and reporting including business ethics</a:t>
                      </a:r>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803325090"/>
                  </a:ext>
                </a:extLst>
              </a:tr>
            </a:tbl>
          </a:graphicData>
        </a:graphic>
      </p:graphicFrame>
    </p:spTree>
    <p:extLst>
      <p:ext uri="{BB962C8B-B14F-4D97-AF65-F5344CB8AC3E}">
        <p14:creationId xmlns:p14="http://schemas.microsoft.com/office/powerpoint/2010/main" val="34900901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solidFill>
                  <a:srgbClr val="0070C0"/>
                </a:solidFill>
              </a:rPr>
              <a:t>Professional Skepticism</a:t>
            </a:r>
            <a:r>
              <a:rPr lang="en-CA" dirty="0"/>
              <a:t/>
            </a:r>
            <a:br>
              <a:rPr lang="en-CA" dirty="0"/>
            </a:br>
            <a:r>
              <a:rPr lang="en-CA" sz="2200" dirty="0">
                <a:solidFill>
                  <a:prstClr val="black"/>
                </a:solidFill>
              </a:rPr>
              <a:t>CPAB’s</a:t>
            </a:r>
            <a:r>
              <a:rPr lang="en-CA" sz="2200" i="1" dirty="0">
                <a:solidFill>
                  <a:prstClr val="black"/>
                </a:solidFill>
              </a:rPr>
              <a:t> November 2014 Inspections Report</a:t>
            </a:r>
            <a:r>
              <a:rPr lang="en-CA" sz="2200" dirty="0">
                <a:solidFill>
                  <a:prstClr val="black"/>
                </a:solidFill>
              </a:rPr>
              <a:t>, p. 13.</a:t>
            </a:r>
            <a:endParaRPr lang="en-CA" dirty="0"/>
          </a:p>
        </p:txBody>
      </p:sp>
      <p:sp>
        <p:nvSpPr>
          <p:cNvPr id="3" name="Content Placeholder 2"/>
          <p:cNvSpPr>
            <a:spLocks noGrp="1"/>
          </p:cNvSpPr>
          <p:nvPr>
            <p:ph idx="1"/>
          </p:nvPr>
        </p:nvSpPr>
        <p:spPr>
          <a:xfrm>
            <a:off x="457200" y="1600200"/>
            <a:ext cx="8363272" cy="4876800"/>
          </a:xfrm>
        </p:spPr>
        <p:txBody>
          <a:bodyPr>
            <a:normAutofit fontScale="92500" lnSpcReduction="10000"/>
          </a:bodyPr>
          <a:lstStyle/>
          <a:p>
            <a:pPr marL="457200" indent="-457200">
              <a:buNone/>
            </a:pPr>
            <a:r>
              <a:rPr lang="en-CA" sz="2400" dirty="0"/>
              <a:t>With experience comes skepticism.  Experienced auditors seek the big picture, while less experienced staff use checklist-like processes which ensure that all professional standards are satisfied, but may not direct efforts effectively. …(to) risk identification and effective mitigation</a:t>
            </a:r>
          </a:p>
          <a:p>
            <a:pPr marL="457200" indent="-457200">
              <a:buNone/>
            </a:pPr>
            <a:endParaRPr lang="en-CA" sz="900" dirty="0"/>
          </a:p>
          <a:p>
            <a:pPr marL="457200" indent="-457200">
              <a:buNone/>
            </a:pPr>
            <a:r>
              <a:rPr lang="en-CA" sz="2400" dirty="0"/>
              <a:t>A healthy degree of skepticism is the basis for audit quality, </a:t>
            </a:r>
            <a:r>
              <a:rPr lang="en-CA" dirty="0"/>
              <a:t>and</a:t>
            </a:r>
            <a:r>
              <a:rPr lang="en-CA" sz="2400" dirty="0"/>
              <a:t> a productive relationship between the auditor and management.</a:t>
            </a:r>
          </a:p>
          <a:p>
            <a:pPr marL="457200" indent="-457200">
              <a:buNone/>
            </a:pPr>
            <a:endParaRPr lang="en-CA" sz="900" dirty="0"/>
          </a:p>
          <a:p>
            <a:pPr marL="457200" indent="-457200">
              <a:buNone/>
            </a:pPr>
            <a:r>
              <a:rPr lang="en-CA" sz="2400" dirty="0"/>
              <a:t>What exactly do you mean by professional skepticism?</a:t>
            </a:r>
          </a:p>
          <a:p>
            <a:pPr marL="914400" lvl="1" indent="-457200">
              <a:buFont typeface="+mj-lt"/>
              <a:buAutoNum type="alphaUcPeriod"/>
            </a:pPr>
            <a:r>
              <a:rPr lang="en-CA" sz="2000" dirty="0"/>
              <a:t>Does it make sense: …</a:t>
            </a:r>
          </a:p>
          <a:p>
            <a:pPr marL="914400" lvl="1" indent="-457200">
              <a:buFont typeface="+mj-lt"/>
              <a:buAutoNum type="alphaUcPeriod"/>
            </a:pPr>
            <a:r>
              <a:rPr lang="en-CA" sz="2000" dirty="0"/>
              <a:t>Show me your support: …</a:t>
            </a:r>
          </a:p>
          <a:p>
            <a:pPr marL="914400" lvl="1" indent="-457200">
              <a:buFont typeface="+mj-lt"/>
              <a:buAutoNum type="alphaUcPeriod"/>
            </a:pPr>
            <a:r>
              <a:rPr lang="en-CA" sz="2000" dirty="0"/>
              <a:t>Trust, but verify: it is fundamental in any audit relationship to trust your client, but that doesn’t mean blind acceptance.</a:t>
            </a:r>
          </a:p>
          <a:p>
            <a:pPr marL="914400" lvl="1" indent="-457200">
              <a:buFont typeface="+mj-lt"/>
              <a:buAutoNum type="alphaUcPeriod"/>
            </a:pPr>
            <a:endParaRPr lang="en-CA" sz="1700" dirty="0"/>
          </a:p>
          <a:p>
            <a:pPr indent="0">
              <a:buNone/>
            </a:pPr>
            <a:r>
              <a:rPr lang="en-CA" dirty="0">
                <a:solidFill>
                  <a:srgbClr val="0000FF"/>
                </a:solidFill>
              </a:rPr>
              <a:t>Do you cover these?  How?</a:t>
            </a:r>
          </a:p>
        </p:txBody>
      </p:sp>
      <p:sp>
        <p:nvSpPr>
          <p:cNvPr id="4" name="Footer Placeholder 3"/>
          <p:cNvSpPr>
            <a:spLocks noGrp="1"/>
          </p:cNvSpPr>
          <p:nvPr>
            <p:ph type="ftr" sz="quarter" idx="11"/>
          </p:nvPr>
        </p:nvSpPr>
        <p:spPr/>
        <p:txBody>
          <a:bodyPr/>
          <a:lstStyle/>
          <a:p>
            <a:r>
              <a:rPr lang="en-US" dirty="0"/>
              <a:t>Prof. Len Brooks, Professional Accounting Centre, U of T   May 10, 2018</a:t>
            </a:r>
            <a:endParaRPr lang="en-CA" dirty="0"/>
          </a:p>
        </p:txBody>
      </p:sp>
      <p:sp>
        <p:nvSpPr>
          <p:cNvPr id="5" name="Slide Number Placeholder 4"/>
          <p:cNvSpPr>
            <a:spLocks noGrp="1"/>
          </p:cNvSpPr>
          <p:nvPr>
            <p:ph type="sldNum" sz="quarter" idx="12"/>
          </p:nvPr>
        </p:nvSpPr>
        <p:spPr/>
        <p:txBody>
          <a:bodyPr/>
          <a:lstStyle/>
          <a:p>
            <a:fld id="{AFB78122-6FAF-4736-96A5-06F542F73976}" type="slidenum">
              <a:rPr lang="en-CA" smtClean="0"/>
              <a:t>14</a:t>
            </a:fld>
            <a:endParaRPr lang="en-CA" dirty="0"/>
          </a:p>
        </p:txBody>
      </p:sp>
    </p:spTree>
    <p:extLst>
      <p:ext uri="{BB962C8B-B14F-4D97-AF65-F5344CB8AC3E}">
        <p14:creationId xmlns:p14="http://schemas.microsoft.com/office/powerpoint/2010/main" val="21038063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Moral </a:t>
            </a:r>
            <a:r>
              <a:rPr lang="en-CA" dirty="0"/>
              <a:t>Courage?</a:t>
            </a:r>
          </a:p>
        </p:txBody>
      </p:sp>
      <p:sp>
        <p:nvSpPr>
          <p:cNvPr id="3" name="Content Placeholder 2"/>
          <p:cNvSpPr>
            <a:spLocks noGrp="1"/>
          </p:cNvSpPr>
          <p:nvPr>
            <p:ph idx="1"/>
          </p:nvPr>
        </p:nvSpPr>
        <p:spPr/>
        <p:txBody>
          <a:bodyPr/>
          <a:lstStyle/>
          <a:p>
            <a:pPr marL="0" indent="0">
              <a:buNone/>
            </a:pPr>
            <a:r>
              <a:rPr lang="en-CA" dirty="0"/>
              <a:t>Moral courage is the courage to act for moral or ethical reasons, even when there may/will be adverse consequences.</a:t>
            </a:r>
          </a:p>
          <a:p>
            <a:pPr marL="0" indent="0">
              <a:buNone/>
            </a:pPr>
            <a:endParaRPr lang="en-CA" sz="1000" dirty="0"/>
          </a:p>
          <a:p>
            <a:pPr marL="0" indent="0">
              <a:buNone/>
            </a:pPr>
            <a:r>
              <a:rPr lang="en-CA" dirty="0"/>
              <a:t>How do you develop this?</a:t>
            </a:r>
          </a:p>
          <a:p>
            <a:pPr marL="0" indent="0">
              <a:buNone/>
            </a:pPr>
            <a:endParaRPr lang="en-CA" sz="800" dirty="0"/>
          </a:p>
          <a:p>
            <a:pPr marL="0" indent="0">
              <a:buNone/>
            </a:pPr>
            <a:r>
              <a:rPr lang="en-CA" dirty="0"/>
              <a:t>My </a:t>
            </a:r>
            <a:r>
              <a:rPr lang="en-CA" dirty="0" smtClean="0"/>
              <a:t>suggestions:</a:t>
            </a:r>
            <a:endParaRPr lang="en-CA" dirty="0"/>
          </a:p>
          <a:p>
            <a:r>
              <a:rPr lang="en-CA" dirty="0"/>
              <a:t>Cases on </a:t>
            </a:r>
            <a:r>
              <a:rPr lang="en-CA" dirty="0" smtClean="0"/>
              <a:t>examples and consequences</a:t>
            </a:r>
            <a:endParaRPr lang="en-CA" dirty="0"/>
          </a:p>
          <a:p>
            <a:r>
              <a:rPr lang="en-CA" dirty="0" smtClean="0"/>
              <a:t>Leaders </a:t>
            </a:r>
            <a:r>
              <a:rPr lang="en-CA" dirty="0"/>
              <a:t>perspectives – in person and on </a:t>
            </a:r>
            <a:r>
              <a:rPr lang="en-CA" dirty="0" smtClean="0"/>
              <a:t>tape</a:t>
            </a:r>
          </a:p>
          <a:p>
            <a:endParaRPr lang="en-CA" dirty="0"/>
          </a:p>
          <a:p>
            <a:pPr marL="0" indent="0">
              <a:buNone/>
            </a:pPr>
            <a:r>
              <a:rPr lang="en-CA" dirty="0" smtClean="0"/>
              <a:t>Panelists comments to follow</a:t>
            </a:r>
            <a:endParaRPr lang="en-CA" dirty="0"/>
          </a:p>
          <a:p>
            <a:pPr lvl="1"/>
            <a:endParaRPr lang="en-CA" dirty="0"/>
          </a:p>
        </p:txBody>
      </p:sp>
      <p:sp>
        <p:nvSpPr>
          <p:cNvPr id="4" name="Footer Placeholder 3"/>
          <p:cNvSpPr>
            <a:spLocks noGrp="1"/>
          </p:cNvSpPr>
          <p:nvPr>
            <p:ph type="ftr" sz="quarter" idx="11"/>
          </p:nvPr>
        </p:nvSpPr>
        <p:spPr/>
        <p:txBody>
          <a:bodyPr/>
          <a:lstStyle/>
          <a:p>
            <a:r>
              <a:rPr lang="en-US" dirty="0"/>
              <a:t>Prof. Len Brooks, Professional Accounting Centre, U of T   May 10, 2018</a:t>
            </a:r>
            <a:endParaRPr lang="en-CA" dirty="0"/>
          </a:p>
        </p:txBody>
      </p:sp>
      <p:sp>
        <p:nvSpPr>
          <p:cNvPr id="5" name="Slide Number Placeholder 4"/>
          <p:cNvSpPr>
            <a:spLocks noGrp="1"/>
          </p:cNvSpPr>
          <p:nvPr>
            <p:ph type="sldNum" sz="quarter" idx="12"/>
          </p:nvPr>
        </p:nvSpPr>
        <p:spPr/>
        <p:txBody>
          <a:bodyPr/>
          <a:lstStyle/>
          <a:p>
            <a:fld id="{AFB78122-6FAF-4736-96A5-06F542F73976}" type="slidenum">
              <a:rPr lang="en-CA" smtClean="0"/>
              <a:t>15</a:t>
            </a:fld>
            <a:endParaRPr lang="en-CA" dirty="0"/>
          </a:p>
        </p:txBody>
      </p:sp>
    </p:spTree>
    <p:extLst>
      <p:ext uri="{BB962C8B-B14F-4D97-AF65-F5344CB8AC3E}">
        <p14:creationId xmlns:p14="http://schemas.microsoft.com/office/powerpoint/2010/main" val="11746459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NOCLAR - The Elephant in the room</a:t>
            </a:r>
            <a:endParaRPr lang="en-US" dirty="0"/>
          </a:p>
        </p:txBody>
      </p:sp>
      <p:sp>
        <p:nvSpPr>
          <p:cNvPr id="3" name="Content Placeholder 2"/>
          <p:cNvSpPr>
            <a:spLocks noGrp="1"/>
          </p:cNvSpPr>
          <p:nvPr>
            <p:ph idx="1"/>
          </p:nvPr>
        </p:nvSpPr>
        <p:spPr>
          <a:xfrm>
            <a:off x="457200" y="1600200"/>
            <a:ext cx="8229600" cy="5257800"/>
          </a:xfrm>
        </p:spPr>
        <p:txBody>
          <a:bodyPr>
            <a:normAutofit fontScale="77500" lnSpcReduction="20000"/>
          </a:bodyPr>
          <a:lstStyle/>
          <a:p>
            <a:pPr marL="457200" indent="-457200">
              <a:buNone/>
            </a:pPr>
            <a:r>
              <a:rPr lang="en-US" dirty="0" smtClean="0"/>
              <a:t>IESBA established, effective July 15, 2017, </a:t>
            </a:r>
            <a:r>
              <a:rPr lang="en-US" i="1" dirty="0" smtClean="0">
                <a:solidFill>
                  <a:srgbClr val="010ABF"/>
                </a:solidFill>
              </a:rPr>
              <a:t>guidelines for professional accountants in responding to non-compliance with laws and regulations (NOCLAR), </a:t>
            </a:r>
            <a:r>
              <a:rPr lang="en-US" dirty="0" smtClean="0"/>
              <a:t>representing an important contribution to the public interest.  (IAASB press release)*</a:t>
            </a:r>
          </a:p>
          <a:p>
            <a:pPr marL="457200" indent="-457200">
              <a:buNone/>
            </a:pPr>
            <a:r>
              <a:rPr lang="en-US" dirty="0" smtClean="0"/>
              <a:t>“</a:t>
            </a:r>
            <a:r>
              <a:rPr lang="en-US" dirty="0" smtClean="0">
                <a:solidFill>
                  <a:srgbClr val="010ABF"/>
                </a:solidFill>
              </a:rPr>
              <a:t>NOCLAR </a:t>
            </a:r>
            <a:r>
              <a:rPr lang="en-US" dirty="0">
                <a:solidFill>
                  <a:srgbClr val="010ABF"/>
                </a:solidFill>
              </a:rPr>
              <a:t>tries to identify situations where it is in the public’s interest to override the principle of confidentiality</a:t>
            </a:r>
            <a:r>
              <a:rPr lang="en-US" dirty="0"/>
              <a:t>. However, the primary intention of NOCLAR is not for the practitioner to be able to override and report to an outside party — rather it is to try to remedy the problem before it escalates into a major </a:t>
            </a:r>
            <a:r>
              <a:rPr lang="en-US" dirty="0" smtClean="0"/>
              <a:t>issue”.  (Gary Hannaford)*</a:t>
            </a:r>
          </a:p>
          <a:p>
            <a:pPr marL="457200" indent="-457200">
              <a:buNone/>
            </a:pPr>
            <a:r>
              <a:rPr lang="en-US" dirty="0" smtClean="0"/>
              <a:t>Canada is studying the impact of adopting NOCLAR.  There are many difficult problems to wrestle through, which our next speaker will illuminate.</a:t>
            </a:r>
          </a:p>
          <a:p>
            <a:pPr marL="457200" indent="-457200">
              <a:buNone/>
            </a:pPr>
            <a:endParaRPr lang="en-US" sz="1000" dirty="0" smtClean="0"/>
          </a:p>
          <a:p>
            <a:pPr marL="457200" indent="-457200">
              <a:buNone/>
            </a:pPr>
            <a:r>
              <a:rPr lang="en-US" dirty="0" smtClean="0"/>
              <a:t>However, </a:t>
            </a:r>
            <a:r>
              <a:rPr lang="en-US" dirty="0" smtClean="0">
                <a:solidFill>
                  <a:srgbClr val="0000FF"/>
                </a:solidFill>
              </a:rPr>
              <a:t>NOCLAR rules are coming into force in other countries and likely in Canada, so we had better begin teaching our students about them.  They will be a game changer for confidentiality and moral courage considerations and put a spotlight on how professional accountants deal with professionalism.</a:t>
            </a:r>
          </a:p>
          <a:p>
            <a:pPr marL="457200" indent="-457200">
              <a:buNone/>
            </a:pPr>
            <a:endParaRPr lang="en-US" sz="1000" dirty="0"/>
          </a:p>
          <a:p>
            <a:pPr marL="457200" indent="-457200">
              <a:buNone/>
            </a:pPr>
            <a:r>
              <a:rPr lang="en-US" sz="1800" dirty="0"/>
              <a:t>* </a:t>
            </a:r>
            <a:r>
              <a:rPr lang="en-US" sz="1800" dirty="0" smtClean="0"/>
              <a:t>“NOCLAR </a:t>
            </a:r>
            <a:r>
              <a:rPr lang="en-US" sz="1800" dirty="0"/>
              <a:t>demands careful weighing by Canadian </a:t>
            </a:r>
            <a:r>
              <a:rPr lang="en-US" sz="1800" dirty="0" smtClean="0"/>
              <a:t>Accountants”, Jeff Buckstein, Canadian Accountant, Aug. 20</a:t>
            </a:r>
            <a:r>
              <a:rPr lang="en-US" sz="1800" dirty="0"/>
              <a:t>, 2017, </a:t>
            </a:r>
            <a:r>
              <a:rPr lang="en-US" sz="1800" dirty="0">
                <a:hlinkClick r:id="rId2"/>
              </a:rPr>
              <a:t>http://</a:t>
            </a:r>
            <a:r>
              <a:rPr lang="en-US" sz="1800" dirty="0" smtClean="0">
                <a:hlinkClick r:id="rId2"/>
              </a:rPr>
              <a:t>www.canadian-accountant.com/content/business/noclar-canadian-accountants</a:t>
            </a:r>
            <a:r>
              <a:rPr lang="en-US" sz="1800" dirty="0" smtClean="0"/>
              <a:t> </a:t>
            </a:r>
            <a:endParaRPr lang="en-US" sz="2300" dirty="0"/>
          </a:p>
        </p:txBody>
      </p:sp>
      <p:sp>
        <p:nvSpPr>
          <p:cNvPr id="4" name="Footer Placeholder 3"/>
          <p:cNvSpPr>
            <a:spLocks noGrp="1"/>
          </p:cNvSpPr>
          <p:nvPr>
            <p:ph type="ftr" sz="quarter" idx="11"/>
          </p:nvPr>
        </p:nvSpPr>
        <p:spPr/>
        <p:txBody>
          <a:bodyPr/>
          <a:lstStyle/>
          <a:p>
            <a:r>
              <a:rPr lang="en-US" dirty="0" smtClean="0"/>
              <a:t>Prof. Len Brooks, Professional Accounting Centre, U of T   May 10, 2018</a:t>
            </a:r>
            <a:endParaRPr lang="en-CA" dirty="0"/>
          </a:p>
        </p:txBody>
      </p:sp>
      <p:sp>
        <p:nvSpPr>
          <p:cNvPr id="5" name="Slide Number Placeholder 4"/>
          <p:cNvSpPr>
            <a:spLocks noGrp="1"/>
          </p:cNvSpPr>
          <p:nvPr>
            <p:ph type="sldNum" sz="quarter" idx="12"/>
          </p:nvPr>
        </p:nvSpPr>
        <p:spPr/>
        <p:txBody>
          <a:bodyPr/>
          <a:lstStyle/>
          <a:p>
            <a:fld id="{AFB78122-6FAF-4736-96A5-06F542F73976}" type="slidenum">
              <a:rPr lang="en-CA" smtClean="0"/>
              <a:t>16</a:t>
            </a:fld>
            <a:endParaRPr lang="en-CA" dirty="0"/>
          </a:p>
        </p:txBody>
      </p:sp>
    </p:spTree>
    <p:extLst>
      <p:ext uri="{BB962C8B-B14F-4D97-AF65-F5344CB8AC3E}">
        <p14:creationId xmlns:p14="http://schemas.microsoft.com/office/powerpoint/2010/main" val="24986750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Concluding Thoughts</a:t>
            </a:r>
          </a:p>
        </p:txBody>
      </p:sp>
      <p:sp>
        <p:nvSpPr>
          <p:cNvPr id="3" name="Content Placeholder 2"/>
          <p:cNvSpPr>
            <a:spLocks noGrp="1"/>
          </p:cNvSpPr>
          <p:nvPr>
            <p:ph idx="1"/>
          </p:nvPr>
        </p:nvSpPr>
        <p:spPr/>
        <p:txBody>
          <a:bodyPr>
            <a:normAutofit fontScale="92500"/>
          </a:bodyPr>
          <a:lstStyle/>
          <a:p>
            <a:pPr marL="457200" indent="-457200">
              <a:buNone/>
            </a:pPr>
            <a:r>
              <a:rPr lang="en-CA" dirty="0"/>
              <a:t>Professionalism is critical to our profession’s future</a:t>
            </a:r>
            <a:r>
              <a:rPr lang="en-CA" dirty="0" smtClean="0"/>
              <a:t>.</a:t>
            </a:r>
          </a:p>
          <a:p>
            <a:pPr marL="457200" indent="-457200">
              <a:buNone/>
            </a:pPr>
            <a:r>
              <a:rPr lang="en-CA" dirty="0"/>
              <a:t>We have to develop a deep understanding, a commitment to key values, and the courage to behave professionally regardless of which aspect of professional accounting they find themselves in</a:t>
            </a:r>
            <a:r>
              <a:rPr lang="en-CA" dirty="0" smtClean="0"/>
              <a:t>.</a:t>
            </a:r>
            <a:endParaRPr lang="en-CA" dirty="0" smtClean="0"/>
          </a:p>
          <a:p>
            <a:pPr marL="457200" indent="-457200">
              <a:buNone/>
            </a:pPr>
            <a:r>
              <a:rPr lang="en-CA" dirty="0" smtClean="0"/>
              <a:t>Leadership is essential on a national level</a:t>
            </a:r>
            <a:endParaRPr lang="en-CA" dirty="0"/>
          </a:p>
          <a:p>
            <a:pPr marL="457200" indent="-457200">
              <a:buNone/>
            </a:pPr>
            <a:r>
              <a:rPr lang="en-CA" dirty="0"/>
              <a:t>We have to teach it </a:t>
            </a:r>
            <a:r>
              <a:rPr lang="en-CA" dirty="0" smtClean="0"/>
              <a:t>better – an accreditation matrix could help</a:t>
            </a:r>
          </a:p>
          <a:p>
            <a:pPr marL="457200" indent="-457200">
              <a:buNone/>
            </a:pPr>
            <a:r>
              <a:rPr lang="en-CA" dirty="0" smtClean="0"/>
              <a:t>NOCLAR will arrive in </a:t>
            </a:r>
            <a:r>
              <a:rPr lang="en-CA" dirty="0"/>
              <a:t>some </a:t>
            </a:r>
            <a:r>
              <a:rPr lang="en-CA" dirty="0" smtClean="0"/>
              <a:t>form in the future</a:t>
            </a:r>
            <a:endParaRPr lang="en-CA" sz="1400" dirty="0" smtClean="0"/>
          </a:p>
          <a:p>
            <a:pPr marL="0" indent="0">
              <a:buNone/>
            </a:pPr>
            <a:endParaRPr lang="en-CA" dirty="0" smtClean="0"/>
          </a:p>
          <a:p>
            <a:pPr marL="0" indent="0">
              <a:buNone/>
            </a:pPr>
            <a:r>
              <a:rPr lang="en-CA" dirty="0" smtClean="0"/>
              <a:t>Questions</a:t>
            </a:r>
            <a:endParaRPr lang="en-CA" dirty="0"/>
          </a:p>
          <a:p>
            <a:pPr marL="0" indent="0">
              <a:buNone/>
            </a:pPr>
            <a:endParaRPr lang="en-CA" dirty="0" smtClean="0"/>
          </a:p>
          <a:p>
            <a:pPr marL="0" indent="0">
              <a:buNone/>
            </a:pPr>
            <a:r>
              <a:rPr lang="en-CA" i="1" dirty="0" smtClean="0"/>
              <a:t>Suggestions are welcome</a:t>
            </a:r>
            <a:endParaRPr lang="en-CA" i="1" dirty="0"/>
          </a:p>
          <a:p>
            <a:pPr marL="0" indent="0">
              <a:buNone/>
            </a:pPr>
            <a:endParaRPr lang="en-CA" dirty="0" smtClean="0"/>
          </a:p>
        </p:txBody>
      </p:sp>
      <p:sp>
        <p:nvSpPr>
          <p:cNvPr id="4" name="Footer Placeholder 3"/>
          <p:cNvSpPr>
            <a:spLocks noGrp="1"/>
          </p:cNvSpPr>
          <p:nvPr>
            <p:ph type="ftr" sz="quarter" idx="11"/>
          </p:nvPr>
        </p:nvSpPr>
        <p:spPr/>
        <p:txBody>
          <a:bodyPr/>
          <a:lstStyle/>
          <a:p>
            <a:r>
              <a:rPr lang="en-US" dirty="0"/>
              <a:t>Prof. Len Brooks, Professional Accounting Centre, U of T   May 10, 2018</a:t>
            </a:r>
            <a:endParaRPr lang="en-CA" dirty="0"/>
          </a:p>
        </p:txBody>
      </p:sp>
      <p:sp>
        <p:nvSpPr>
          <p:cNvPr id="5" name="Slide Number Placeholder 4"/>
          <p:cNvSpPr>
            <a:spLocks noGrp="1"/>
          </p:cNvSpPr>
          <p:nvPr>
            <p:ph type="sldNum" sz="quarter" idx="12"/>
          </p:nvPr>
        </p:nvSpPr>
        <p:spPr/>
        <p:txBody>
          <a:bodyPr/>
          <a:lstStyle/>
          <a:p>
            <a:fld id="{AFB78122-6FAF-4736-96A5-06F542F73976}" type="slidenum">
              <a:rPr lang="en-CA" smtClean="0"/>
              <a:t>17</a:t>
            </a:fld>
            <a:endParaRPr lang="en-CA" dirty="0"/>
          </a:p>
        </p:txBody>
      </p:sp>
      <p:pic>
        <p:nvPicPr>
          <p:cNvPr id="7" name="Picture 6"/>
          <p:cNvPicPr/>
          <p:nvPr/>
        </p:nvPicPr>
        <p:blipFill>
          <a:blip r:embed="rId2" cstate="print">
            <a:extLst>
              <a:ext uri="{28A0092B-C50C-407E-A947-70E740481C1C}">
                <a14:useLocalDpi xmlns:a14="http://schemas.microsoft.com/office/drawing/2010/main" val="0"/>
              </a:ext>
            </a:extLst>
          </a:blip>
          <a:stretch>
            <a:fillRect/>
          </a:stretch>
        </p:blipFill>
        <p:spPr>
          <a:xfrm>
            <a:off x="5364088" y="5557882"/>
            <a:ext cx="2866390" cy="584835"/>
          </a:xfrm>
          <a:prstGeom prst="rect">
            <a:avLst/>
          </a:prstGeom>
        </p:spPr>
      </p:pic>
    </p:spTree>
    <p:extLst>
      <p:ext uri="{BB962C8B-B14F-4D97-AF65-F5344CB8AC3E}">
        <p14:creationId xmlns:p14="http://schemas.microsoft.com/office/powerpoint/2010/main" val="42709921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200" dirty="0" smtClean="0"/>
              <a:t>Guestimate of State of Professionalism/Ethics Instruction – Research is Needed</a:t>
            </a:r>
            <a:endParaRPr lang="en-US" sz="3200" dirty="0"/>
          </a:p>
        </p:txBody>
      </p:sp>
      <p:sp>
        <p:nvSpPr>
          <p:cNvPr id="4" name="Footer Placeholder 3"/>
          <p:cNvSpPr>
            <a:spLocks noGrp="1"/>
          </p:cNvSpPr>
          <p:nvPr>
            <p:ph type="ftr" sz="quarter" idx="11"/>
          </p:nvPr>
        </p:nvSpPr>
        <p:spPr/>
        <p:txBody>
          <a:bodyPr/>
          <a:lstStyle/>
          <a:p>
            <a:r>
              <a:rPr lang="en-US" dirty="0" smtClean="0"/>
              <a:t>Prof. Len Brooks, Professional Accounting Centre, U of T   May 10, 2018</a:t>
            </a:r>
            <a:endParaRPr lang="en-CA" dirty="0"/>
          </a:p>
        </p:txBody>
      </p:sp>
      <p:sp>
        <p:nvSpPr>
          <p:cNvPr id="5" name="Slide Number Placeholder 4"/>
          <p:cNvSpPr>
            <a:spLocks noGrp="1"/>
          </p:cNvSpPr>
          <p:nvPr>
            <p:ph type="sldNum" sz="quarter" idx="12"/>
          </p:nvPr>
        </p:nvSpPr>
        <p:spPr/>
        <p:txBody>
          <a:bodyPr/>
          <a:lstStyle/>
          <a:p>
            <a:fld id="{AFB78122-6FAF-4736-96A5-06F542F73976}" type="slidenum">
              <a:rPr lang="en-CA" smtClean="0"/>
              <a:t>18</a:t>
            </a:fld>
            <a:endParaRPr lang="en-CA" dirty="0"/>
          </a:p>
        </p:txBody>
      </p:sp>
      <p:graphicFrame>
        <p:nvGraphicFramePr>
          <p:cNvPr id="10" name="Content Placeholder 9"/>
          <p:cNvGraphicFramePr>
            <a:graphicFrameLocks noGrp="1"/>
          </p:cNvGraphicFramePr>
          <p:nvPr>
            <p:ph idx="1"/>
          </p:nvPr>
        </p:nvGraphicFramePr>
        <p:xfrm>
          <a:off x="457200" y="1600200"/>
          <a:ext cx="8075238" cy="4754880"/>
        </p:xfrm>
        <a:graphic>
          <a:graphicData uri="http://schemas.openxmlformats.org/drawingml/2006/table">
            <a:tbl>
              <a:tblPr firstRow="1" bandRow="1">
                <a:tableStyleId>{5C22544A-7EE6-4342-B048-85BDC9FD1C3A}</a:tableStyleId>
              </a:tblPr>
              <a:tblGrid>
                <a:gridCol w="2530624">
                  <a:extLst>
                    <a:ext uri="{9D8B030D-6E8A-4147-A177-3AD203B41FA5}">
                      <a16:colId xmlns:a16="http://schemas.microsoft.com/office/drawing/2014/main" val="4200996023"/>
                    </a:ext>
                  </a:extLst>
                </a:gridCol>
                <a:gridCol w="1008112">
                  <a:extLst>
                    <a:ext uri="{9D8B030D-6E8A-4147-A177-3AD203B41FA5}">
                      <a16:colId xmlns:a16="http://schemas.microsoft.com/office/drawing/2014/main" val="2958494370"/>
                    </a:ext>
                  </a:extLst>
                </a:gridCol>
                <a:gridCol w="1224136">
                  <a:extLst>
                    <a:ext uri="{9D8B030D-6E8A-4147-A177-3AD203B41FA5}">
                      <a16:colId xmlns:a16="http://schemas.microsoft.com/office/drawing/2014/main" val="3611227847"/>
                    </a:ext>
                  </a:extLst>
                </a:gridCol>
                <a:gridCol w="1224136">
                  <a:extLst>
                    <a:ext uri="{9D8B030D-6E8A-4147-A177-3AD203B41FA5}">
                      <a16:colId xmlns:a16="http://schemas.microsoft.com/office/drawing/2014/main" val="2606917603"/>
                    </a:ext>
                  </a:extLst>
                </a:gridCol>
                <a:gridCol w="864096">
                  <a:extLst>
                    <a:ext uri="{9D8B030D-6E8A-4147-A177-3AD203B41FA5}">
                      <a16:colId xmlns:a16="http://schemas.microsoft.com/office/drawing/2014/main" val="1318371061"/>
                    </a:ext>
                  </a:extLst>
                </a:gridCol>
                <a:gridCol w="1224134">
                  <a:extLst>
                    <a:ext uri="{9D8B030D-6E8A-4147-A177-3AD203B41FA5}">
                      <a16:colId xmlns:a16="http://schemas.microsoft.com/office/drawing/2014/main" val="1708268006"/>
                    </a:ext>
                  </a:extLst>
                </a:gridCol>
              </a:tblGrid>
              <a:tr h="370840">
                <a:tc>
                  <a:txBody>
                    <a:bodyPr/>
                    <a:lstStyle/>
                    <a:p>
                      <a:pPr algn="ctr"/>
                      <a:endParaRPr lang="en-US" sz="1200" dirty="0" smtClean="0"/>
                    </a:p>
                    <a:p>
                      <a:pPr algn="ctr"/>
                      <a:endParaRPr lang="en-US" sz="1200" dirty="0" smtClean="0"/>
                    </a:p>
                    <a:p>
                      <a:pPr algn="ctr"/>
                      <a:endParaRPr lang="en-US" sz="1200" dirty="0" smtClean="0"/>
                    </a:p>
                    <a:p>
                      <a:pPr algn="ctr"/>
                      <a:r>
                        <a:rPr lang="en-US" sz="1200" dirty="0" smtClean="0"/>
                        <a:t>Coverage Purpose</a:t>
                      </a:r>
                      <a:endParaRPr lang="en-US" sz="1200" dirty="0"/>
                    </a:p>
                  </a:txBody>
                  <a:tcPr/>
                </a:tc>
                <a:tc>
                  <a:txBody>
                    <a:bodyPr/>
                    <a:lstStyle/>
                    <a:p>
                      <a:pPr algn="ctr"/>
                      <a:r>
                        <a:rPr lang="en-US" sz="1200" dirty="0" smtClean="0"/>
                        <a:t>Discussion in many courses</a:t>
                      </a:r>
                    </a:p>
                    <a:p>
                      <a:pPr algn="ctr"/>
                      <a:r>
                        <a:rPr lang="en-US" sz="1200" dirty="0" smtClean="0"/>
                        <a:t>(A)</a:t>
                      </a:r>
                      <a:endParaRPr lang="en-US" sz="1200" dirty="0"/>
                    </a:p>
                  </a:txBody>
                  <a:tcPr/>
                </a:tc>
                <a:tc>
                  <a:txBody>
                    <a:bodyPr/>
                    <a:lstStyle/>
                    <a:p>
                      <a:pPr algn="ctr"/>
                      <a:r>
                        <a:rPr lang="en-US" sz="1200" dirty="0" smtClean="0"/>
                        <a:t>Discussion</a:t>
                      </a:r>
                      <a:r>
                        <a:rPr lang="en-US" sz="1200" baseline="0" dirty="0" smtClean="0"/>
                        <a:t> of specific cases &amp; examples (B)</a:t>
                      </a:r>
                    </a:p>
                    <a:p>
                      <a:pPr algn="ctr"/>
                      <a:r>
                        <a:rPr lang="en-US" sz="1200" baseline="0" dirty="0" smtClean="0"/>
                        <a:t>&gt;10, &gt;20, &gt;30</a:t>
                      </a:r>
                      <a:endParaRPr lang="en-US" sz="1200" dirty="0"/>
                    </a:p>
                  </a:txBody>
                  <a:tcPr/>
                </a:tc>
                <a:tc>
                  <a:txBody>
                    <a:bodyPr/>
                    <a:lstStyle/>
                    <a:p>
                      <a:pPr algn="ctr"/>
                      <a:r>
                        <a:rPr lang="en-US" sz="1200" dirty="0" smtClean="0"/>
                        <a:t>Dedicated modules or segments of courses</a:t>
                      </a:r>
                    </a:p>
                    <a:p>
                      <a:pPr algn="ctr"/>
                      <a:r>
                        <a:rPr lang="en-US" sz="1200" dirty="0" smtClean="0"/>
                        <a:t>(C)</a:t>
                      </a:r>
                      <a:endParaRPr lang="en-US" sz="1200" dirty="0"/>
                    </a:p>
                  </a:txBody>
                  <a:tcPr/>
                </a:tc>
                <a:tc>
                  <a:txBody>
                    <a:bodyPr/>
                    <a:lstStyle/>
                    <a:p>
                      <a:pPr algn="ctr"/>
                      <a:r>
                        <a:rPr lang="en-US" sz="1200" dirty="0" smtClean="0"/>
                        <a:t>Stand- alone courses</a:t>
                      </a:r>
                    </a:p>
                    <a:p>
                      <a:pPr algn="ctr"/>
                      <a:r>
                        <a:rPr lang="en-US" sz="1200" dirty="0" smtClean="0"/>
                        <a:t>(D)</a:t>
                      </a:r>
                      <a:endParaRPr lang="en-US" sz="1200" dirty="0"/>
                    </a:p>
                  </a:txBody>
                  <a:tcPr/>
                </a:tc>
                <a:tc>
                  <a:txBody>
                    <a:bodyPr/>
                    <a:lstStyle/>
                    <a:p>
                      <a:pPr algn="ctr"/>
                      <a:r>
                        <a:rPr lang="en-US" sz="1200" dirty="0" smtClean="0"/>
                        <a:t>Combinations of </a:t>
                      </a:r>
                    </a:p>
                    <a:p>
                      <a:pPr algn="ctr"/>
                      <a:r>
                        <a:rPr lang="en-US" sz="1200" dirty="0" smtClean="0"/>
                        <a:t>A, B, &amp; C</a:t>
                      </a:r>
                    </a:p>
                    <a:p>
                      <a:pPr algn="ctr"/>
                      <a:r>
                        <a:rPr lang="en-US" sz="1200" dirty="0" smtClean="0"/>
                        <a:t>or</a:t>
                      </a:r>
                    </a:p>
                    <a:p>
                      <a:pPr algn="ctr"/>
                      <a:r>
                        <a:rPr lang="en-US" sz="1200" dirty="0" smtClean="0"/>
                        <a:t>A,</a:t>
                      </a:r>
                      <a:r>
                        <a:rPr lang="en-US" sz="1200" baseline="0" dirty="0" smtClean="0"/>
                        <a:t> B, &amp; D</a:t>
                      </a:r>
                      <a:endParaRPr lang="en-US" sz="1200" dirty="0"/>
                    </a:p>
                  </a:txBody>
                  <a:tcPr/>
                </a:tc>
                <a:extLst>
                  <a:ext uri="{0D108BD9-81ED-4DB2-BD59-A6C34878D82A}">
                    <a16:rowId xmlns:a16="http://schemas.microsoft.com/office/drawing/2014/main" val="1777204632"/>
                  </a:ext>
                </a:extLst>
              </a:tr>
              <a:tr h="370840">
                <a:tc>
                  <a:txBody>
                    <a:bodyPr/>
                    <a:lstStyle/>
                    <a:p>
                      <a:pPr marL="0" indent="0">
                        <a:buFont typeface="+mj-lt"/>
                        <a:buNone/>
                      </a:pPr>
                      <a:r>
                        <a:rPr lang="en-US" sz="1200" baseline="0" dirty="0" smtClean="0"/>
                        <a:t>1. Discussion to raise awareness</a:t>
                      </a:r>
                      <a:endParaRPr lang="en-US" sz="1200" dirty="0"/>
                    </a:p>
                  </a:txBody>
                  <a:tcPr/>
                </a:tc>
                <a:tc>
                  <a:txBody>
                    <a:bodyPr/>
                    <a:lstStyle/>
                    <a:p>
                      <a:pPr algn="ctr"/>
                      <a:r>
                        <a:rPr lang="en-US" sz="1200" dirty="0" smtClean="0"/>
                        <a:t>Common</a:t>
                      </a:r>
                      <a:endParaRPr lang="en-US" sz="1200" dirty="0"/>
                    </a:p>
                  </a:txBody>
                  <a:tcPr/>
                </a:tc>
                <a:tc>
                  <a:txBody>
                    <a:bodyPr/>
                    <a:lstStyle/>
                    <a:p>
                      <a:pPr algn="ctr"/>
                      <a:r>
                        <a:rPr lang="en-US" sz="1200" dirty="0" smtClean="0"/>
                        <a:t>&gt;20</a:t>
                      </a:r>
                      <a:endParaRPr lang="en-US" sz="1200" dirty="0"/>
                    </a:p>
                  </a:txBody>
                  <a:tcPr/>
                </a:tc>
                <a:tc>
                  <a:txBody>
                    <a:bodyPr/>
                    <a:lstStyle/>
                    <a:p>
                      <a:pPr algn="ctr"/>
                      <a:r>
                        <a:rPr lang="en-US" sz="1200" dirty="0" smtClean="0"/>
                        <a:t>Limited</a:t>
                      </a:r>
                      <a:endParaRPr lang="en-US" sz="1200" dirty="0"/>
                    </a:p>
                  </a:txBody>
                  <a:tcPr/>
                </a:tc>
                <a:tc>
                  <a:txBody>
                    <a:bodyPr/>
                    <a:lstStyle/>
                    <a:p>
                      <a:pPr algn="ctr"/>
                      <a:r>
                        <a:rPr lang="en-US" sz="1200" dirty="0" smtClean="0"/>
                        <a:t>Unusual</a:t>
                      </a:r>
                      <a:endParaRPr lang="en-US" sz="1200" dirty="0"/>
                    </a:p>
                  </a:txBody>
                  <a:tcPr/>
                </a:tc>
                <a:tc>
                  <a:txBody>
                    <a:bodyPr/>
                    <a:lstStyle/>
                    <a:p>
                      <a:pPr algn="ctr"/>
                      <a:r>
                        <a:rPr lang="en-US" sz="1200" dirty="0" smtClean="0"/>
                        <a:t>Limited/</a:t>
                      </a:r>
                    </a:p>
                    <a:p>
                      <a:pPr algn="ctr"/>
                      <a:r>
                        <a:rPr lang="en-US" sz="1200" dirty="0" smtClean="0"/>
                        <a:t>Unusual</a:t>
                      </a:r>
                      <a:endParaRPr lang="en-US" sz="1200" dirty="0"/>
                    </a:p>
                  </a:txBody>
                  <a:tcPr/>
                </a:tc>
                <a:extLst>
                  <a:ext uri="{0D108BD9-81ED-4DB2-BD59-A6C34878D82A}">
                    <a16:rowId xmlns:a16="http://schemas.microsoft.com/office/drawing/2014/main" val="1400429087"/>
                  </a:ext>
                </a:extLst>
              </a:tr>
              <a:tr h="370840">
                <a:tc>
                  <a:txBody>
                    <a:bodyPr/>
                    <a:lstStyle/>
                    <a:p>
                      <a:pPr marL="274320" indent="-457200">
                        <a:buFont typeface="+mj-lt"/>
                        <a:buNone/>
                      </a:pPr>
                      <a:r>
                        <a:rPr lang="en-US" sz="1200" dirty="0" smtClean="0"/>
                        <a:t>2. Historical review of milestone cases</a:t>
                      </a:r>
                      <a:endParaRPr lang="en-US" sz="1200" dirty="0"/>
                    </a:p>
                  </a:txBody>
                  <a:tcPr/>
                </a:tc>
                <a:tc>
                  <a:txBody>
                    <a:bodyPr/>
                    <a:lstStyle/>
                    <a:p>
                      <a:pPr algn="ctr"/>
                      <a:r>
                        <a:rPr lang="en-US" sz="1200" dirty="0" smtClean="0"/>
                        <a:t>Limited</a:t>
                      </a:r>
                      <a:endParaRPr lang="en-US" sz="1200" dirty="0"/>
                    </a:p>
                  </a:txBody>
                  <a:tcPr/>
                </a:tc>
                <a:tc>
                  <a:txBody>
                    <a:bodyPr/>
                    <a:lstStyle/>
                    <a:p>
                      <a:pPr algn="ctr"/>
                      <a:r>
                        <a:rPr lang="en-US" sz="1200" dirty="0" smtClean="0"/>
                        <a:t>Usually not organized</a:t>
                      </a:r>
                      <a:endParaRPr lang="en-US" sz="1200" dirty="0"/>
                    </a:p>
                  </a:txBody>
                  <a:tcPr/>
                </a:tc>
                <a:tc>
                  <a:txBody>
                    <a:bodyPr/>
                    <a:lstStyle/>
                    <a:p>
                      <a:pPr algn="ctr"/>
                      <a:r>
                        <a:rPr lang="en-US" sz="1200" dirty="0" smtClean="0"/>
                        <a:t>Possible</a:t>
                      </a:r>
                      <a:r>
                        <a:rPr lang="en-US" sz="1200" baseline="0" dirty="0" smtClean="0"/>
                        <a:t> but not usual</a:t>
                      </a:r>
                      <a:endParaRPr lang="en-US" sz="1200" dirty="0"/>
                    </a:p>
                  </a:txBody>
                  <a:tcPr/>
                </a:tc>
                <a:tc>
                  <a:txBody>
                    <a:bodyPr/>
                    <a:lstStyle/>
                    <a:p>
                      <a:pPr algn="ctr"/>
                      <a:r>
                        <a:rPr lang="en-US" sz="1200" baseline="0" dirty="0" smtClean="0"/>
                        <a:t>Possible, likely</a:t>
                      </a:r>
                      <a:endParaRPr lang="en-US" sz="1200" dirty="0"/>
                    </a:p>
                  </a:txBody>
                  <a:tcPr/>
                </a:tc>
                <a:tc>
                  <a:txBody>
                    <a:bodyPr/>
                    <a:lstStyle/>
                    <a:p>
                      <a:pPr algn="ctr"/>
                      <a:r>
                        <a:rPr lang="en-US" sz="1200" dirty="0" smtClean="0"/>
                        <a:t>Unlikely</a:t>
                      </a:r>
                      <a:endParaRPr lang="en-US" sz="1200" dirty="0"/>
                    </a:p>
                  </a:txBody>
                  <a:tcPr/>
                </a:tc>
                <a:extLst>
                  <a:ext uri="{0D108BD9-81ED-4DB2-BD59-A6C34878D82A}">
                    <a16:rowId xmlns:a16="http://schemas.microsoft.com/office/drawing/2014/main" val="1202712832"/>
                  </a:ext>
                </a:extLst>
              </a:tr>
              <a:tr h="370840">
                <a:tc>
                  <a:txBody>
                    <a:bodyPr/>
                    <a:lstStyle/>
                    <a:p>
                      <a:pPr marL="274320" marR="0" lvl="0" indent="-457200" algn="l" defTabSz="914400" rtl="0" eaLnBrk="1" fontAlgn="auto" latinLnBrk="0" hangingPunct="1">
                        <a:lnSpc>
                          <a:spcPct val="100000"/>
                        </a:lnSpc>
                        <a:spcBef>
                          <a:spcPts val="0"/>
                        </a:spcBef>
                        <a:spcAft>
                          <a:spcPts val="0"/>
                        </a:spcAft>
                        <a:buClrTx/>
                        <a:buSzTx/>
                        <a:buFont typeface="+mj-lt"/>
                        <a:buNone/>
                        <a:tabLst/>
                        <a:defRPr/>
                      </a:pPr>
                      <a:r>
                        <a:rPr lang="en-CA" sz="1200" dirty="0" smtClean="0"/>
                        <a:t>3. Analysis and application of key professionalism issues </a:t>
                      </a:r>
                    </a:p>
                  </a:txBody>
                  <a:tcPr/>
                </a:tc>
                <a:tc>
                  <a:txBody>
                    <a:bodyPr/>
                    <a:lstStyle/>
                    <a:p>
                      <a:pPr algn="ctr"/>
                      <a:r>
                        <a:rPr lang="en-US" sz="1200" dirty="0" smtClean="0"/>
                        <a:t>Common</a:t>
                      </a:r>
                      <a:endParaRPr lang="en-US" sz="1200" dirty="0"/>
                    </a:p>
                  </a:txBody>
                  <a:tcPr/>
                </a:tc>
                <a:tc>
                  <a:txBody>
                    <a:bodyPr/>
                    <a:lstStyle/>
                    <a:p>
                      <a:pPr algn="ctr"/>
                      <a:r>
                        <a:rPr lang="en-US" sz="1200" dirty="0" smtClean="0"/>
                        <a:t>&gt;10 in depth</a:t>
                      </a:r>
                      <a:endParaRPr lang="en-US" sz="1200" dirty="0"/>
                    </a:p>
                  </a:txBody>
                  <a:tcPr/>
                </a:tc>
                <a:tc>
                  <a:txBody>
                    <a:bodyPr/>
                    <a:lstStyle/>
                    <a:p>
                      <a:pPr algn="ctr"/>
                      <a:r>
                        <a:rPr lang="en-US" sz="1200" dirty="0" smtClean="0"/>
                        <a:t>Possible, less than 50%</a:t>
                      </a:r>
                      <a:endParaRPr lang="en-US" sz="1200" dirty="0"/>
                    </a:p>
                  </a:txBody>
                  <a:tcPr/>
                </a:tc>
                <a:tc>
                  <a:txBody>
                    <a:bodyPr/>
                    <a:lstStyle/>
                    <a:p>
                      <a:pPr algn="ctr"/>
                      <a:r>
                        <a:rPr lang="en-US" sz="1200" dirty="0" smtClean="0"/>
                        <a:t>Possible, &lt;</a:t>
                      </a:r>
                      <a:r>
                        <a:rPr lang="en-US" sz="1200" baseline="0" dirty="0" smtClean="0"/>
                        <a:t> 25%</a:t>
                      </a:r>
                      <a:endParaRPr lang="en-US" sz="1200" dirty="0"/>
                    </a:p>
                  </a:txBody>
                  <a:tcPr/>
                </a:tc>
                <a:tc>
                  <a:txBody>
                    <a:bodyPr/>
                    <a:lstStyle/>
                    <a:p>
                      <a:pPr algn="ctr"/>
                      <a:r>
                        <a:rPr lang="en-US" sz="1200" dirty="0" smtClean="0"/>
                        <a:t>25%-50%</a:t>
                      </a:r>
                      <a:endParaRPr lang="en-US" sz="1200" dirty="0"/>
                    </a:p>
                  </a:txBody>
                  <a:tcPr/>
                </a:tc>
                <a:extLst>
                  <a:ext uri="{0D108BD9-81ED-4DB2-BD59-A6C34878D82A}">
                    <a16:rowId xmlns:a16="http://schemas.microsoft.com/office/drawing/2014/main" val="3285269119"/>
                  </a:ext>
                </a:extLst>
              </a:tr>
              <a:tr h="370840">
                <a:tc>
                  <a:txBody>
                    <a:bodyPr/>
                    <a:lstStyle/>
                    <a:p>
                      <a:pPr marL="274320" marR="0" lvl="0" indent="-457200" algn="l" defTabSz="914400" rtl="0" eaLnBrk="1" fontAlgn="auto" latinLnBrk="0" hangingPunct="1">
                        <a:lnSpc>
                          <a:spcPct val="100000"/>
                        </a:lnSpc>
                        <a:spcBef>
                          <a:spcPts val="0"/>
                        </a:spcBef>
                        <a:spcAft>
                          <a:spcPts val="0"/>
                        </a:spcAft>
                        <a:buClrTx/>
                        <a:buSzTx/>
                        <a:buFont typeface="+mj-lt"/>
                        <a:buNone/>
                        <a:tabLst/>
                        <a:defRPr/>
                      </a:pPr>
                      <a:r>
                        <a:rPr lang="en-CA" sz="1200" dirty="0" smtClean="0"/>
                        <a:t>4. Analysis and application of key professional code elements</a:t>
                      </a:r>
                    </a:p>
                  </a:txBody>
                  <a:tcPr/>
                </a:tc>
                <a:tc>
                  <a:txBody>
                    <a:bodyPr/>
                    <a:lstStyle/>
                    <a:p>
                      <a:pPr algn="ctr"/>
                      <a:r>
                        <a:rPr lang="en-US" sz="1200" dirty="0" smtClean="0"/>
                        <a:t>Common</a:t>
                      </a:r>
                      <a:endParaRPr lang="en-US" sz="1200" dirty="0"/>
                    </a:p>
                  </a:txBody>
                  <a:tcPr/>
                </a:tc>
                <a:tc>
                  <a:txBody>
                    <a:bodyPr/>
                    <a:lstStyle/>
                    <a:p>
                      <a:pPr algn="ctr"/>
                      <a:r>
                        <a:rPr lang="en-US" sz="1200" dirty="0" smtClean="0"/>
                        <a:t>&gt;20 in depth</a:t>
                      </a:r>
                      <a:endParaRPr 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t>Possible, less than 50%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t>Possible, &lt;</a:t>
                      </a:r>
                      <a:r>
                        <a:rPr lang="en-US" sz="1200" baseline="0" dirty="0" smtClean="0"/>
                        <a:t> 25%</a:t>
                      </a:r>
                      <a:endParaRPr lang="en-US" sz="1200" dirty="0"/>
                    </a:p>
                  </a:txBody>
                  <a:tcPr/>
                </a:tc>
                <a:tc>
                  <a:txBody>
                    <a:bodyPr/>
                    <a:lstStyle/>
                    <a:p>
                      <a:pPr algn="ctr"/>
                      <a:r>
                        <a:rPr lang="en-US" sz="1200" dirty="0" smtClean="0"/>
                        <a:t>50%</a:t>
                      </a:r>
                      <a:endParaRPr lang="en-US" sz="1200" dirty="0"/>
                    </a:p>
                  </a:txBody>
                  <a:tcPr/>
                </a:tc>
                <a:extLst>
                  <a:ext uri="{0D108BD9-81ED-4DB2-BD59-A6C34878D82A}">
                    <a16:rowId xmlns:a16="http://schemas.microsoft.com/office/drawing/2014/main" val="1095286020"/>
                  </a:ext>
                </a:extLst>
              </a:tr>
              <a:tr h="370840">
                <a:tc>
                  <a:txBody>
                    <a:bodyPr/>
                    <a:lstStyle/>
                    <a:p>
                      <a:pPr marL="274320" marR="0" lvl="0" indent="-457200" algn="l" defTabSz="914400" rtl="0" eaLnBrk="1" fontAlgn="auto" latinLnBrk="0" hangingPunct="1">
                        <a:lnSpc>
                          <a:spcPct val="100000"/>
                        </a:lnSpc>
                        <a:spcBef>
                          <a:spcPts val="0"/>
                        </a:spcBef>
                        <a:spcAft>
                          <a:spcPts val="0"/>
                        </a:spcAft>
                        <a:buClrTx/>
                        <a:buSzTx/>
                        <a:buFont typeface="+mj-lt"/>
                        <a:buNone/>
                        <a:tabLst/>
                        <a:defRPr/>
                      </a:pPr>
                      <a:r>
                        <a:rPr lang="en-CA" sz="1200" dirty="0" smtClean="0"/>
                        <a:t>5. Specific instruction on Skepticism</a:t>
                      </a:r>
                      <a:endParaRPr lang="en-US" sz="1200" dirty="0"/>
                    </a:p>
                  </a:txBody>
                  <a:tcPr/>
                </a:tc>
                <a:tc>
                  <a:txBody>
                    <a:bodyPr/>
                    <a:lstStyle/>
                    <a:p>
                      <a:pPr algn="ctr"/>
                      <a:r>
                        <a:rPr lang="en-US" sz="1200" dirty="0" smtClean="0"/>
                        <a:t>Uncommon</a:t>
                      </a:r>
                      <a:endParaRPr lang="en-US" sz="1200" dirty="0"/>
                    </a:p>
                  </a:txBody>
                  <a:tcPr/>
                </a:tc>
                <a:tc>
                  <a:txBody>
                    <a:bodyPr/>
                    <a:lstStyle/>
                    <a:p>
                      <a:pPr algn="ctr"/>
                      <a:r>
                        <a:rPr lang="en-US" sz="1200" dirty="0" smtClean="0"/>
                        <a:t>Uncommon</a:t>
                      </a:r>
                      <a:endParaRPr lang="en-US" sz="1200" dirty="0"/>
                    </a:p>
                  </a:txBody>
                  <a:tcPr/>
                </a:tc>
                <a:tc>
                  <a:txBody>
                    <a:bodyPr/>
                    <a:lstStyle/>
                    <a:p>
                      <a:pPr algn="ctr"/>
                      <a:r>
                        <a:rPr lang="en-US" sz="1200" dirty="0" smtClean="0"/>
                        <a:t>More</a:t>
                      </a:r>
                      <a:r>
                        <a:rPr lang="en-US" sz="1200" baseline="0" dirty="0" smtClean="0"/>
                        <a:t> likely</a:t>
                      </a:r>
                      <a:endParaRPr lang="en-US" sz="1200" dirty="0"/>
                    </a:p>
                  </a:txBody>
                  <a:tcPr/>
                </a:tc>
                <a:tc>
                  <a:txBody>
                    <a:bodyPr/>
                    <a:lstStyle/>
                    <a:p>
                      <a:pPr algn="ctr"/>
                      <a:r>
                        <a:rPr lang="en-US" sz="1200" dirty="0" smtClean="0"/>
                        <a:t>More</a:t>
                      </a:r>
                      <a:r>
                        <a:rPr lang="en-US" sz="1200" baseline="0" dirty="0" smtClean="0"/>
                        <a:t> likely</a:t>
                      </a:r>
                      <a:endParaRPr lang="en-US" sz="1200" dirty="0"/>
                    </a:p>
                  </a:txBody>
                  <a:tcPr/>
                </a:tc>
                <a:tc>
                  <a:txBody>
                    <a:bodyPr/>
                    <a:lstStyle/>
                    <a:p>
                      <a:pPr algn="ctr"/>
                      <a:r>
                        <a:rPr lang="en-US" sz="1200" dirty="0" smtClean="0"/>
                        <a:t>30%-40%</a:t>
                      </a:r>
                      <a:endParaRPr lang="en-US" sz="1200" dirty="0"/>
                    </a:p>
                  </a:txBody>
                  <a:tcPr/>
                </a:tc>
                <a:extLst>
                  <a:ext uri="{0D108BD9-81ED-4DB2-BD59-A6C34878D82A}">
                    <a16:rowId xmlns:a16="http://schemas.microsoft.com/office/drawing/2014/main" val="320472808"/>
                  </a:ext>
                </a:extLst>
              </a:tr>
              <a:tr h="370840">
                <a:tc>
                  <a:txBody>
                    <a:bodyPr/>
                    <a:lstStyle/>
                    <a:p>
                      <a:pPr marL="274320" indent="-457200">
                        <a:buFont typeface="+mj-lt"/>
                        <a:buNone/>
                      </a:pPr>
                      <a:r>
                        <a:rPr lang="en-US" sz="1200" dirty="0" smtClean="0"/>
                        <a:t>6. Specific instruction</a:t>
                      </a:r>
                      <a:r>
                        <a:rPr lang="en-US" sz="1200" baseline="0" dirty="0" smtClean="0"/>
                        <a:t> on Moral Courage</a:t>
                      </a:r>
                      <a:endParaRPr lang="en-US" sz="1200" dirty="0"/>
                    </a:p>
                  </a:txBody>
                  <a:tcPr/>
                </a:tc>
                <a:tc>
                  <a:txBody>
                    <a:bodyPr/>
                    <a:lstStyle/>
                    <a:p>
                      <a:pPr algn="ctr"/>
                      <a:r>
                        <a:rPr lang="en-US" sz="1200" dirty="0" smtClean="0"/>
                        <a:t>Rare</a:t>
                      </a:r>
                      <a:endParaRPr lang="en-US" sz="1200" dirty="0"/>
                    </a:p>
                  </a:txBody>
                  <a:tcPr/>
                </a:tc>
                <a:tc>
                  <a:txBody>
                    <a:bodyPr/>
                    <a:lstStyle/>
                    <a:p>
                      <a:pPr algn="ctr"/>
                      <a:r>
                        <a:rPr lang="en-US" sz="1200" dirty="0" smtClean="0"/>
                        <a:t>Rare</a:t>
                      </a:r>
                      <a:endParaRPr lang="en-US" sz="1200" dirty="0"/>
                    </a:p>
                  </a:txBody>
                  <a:tcPr/>
                </a:tc>
                <a:tc>
                  <a:txBody>
                    <a:bodyPr/>
                    <a:lstStyle/>
                    <a:p>
                      <a:pPr algn="ctr"/>
                      <a:r>
                        <a:rPr lang="en-US" sz="1200" dirty="0" smtClean="0"/>
                        <a:t>More</a:t>
                      </a:r>
                      <a:r>
                        <a:rPr lang="en-US" sz="1200" baseline="0" dirty="0" smtClean="0"/>
                        <a:t> likely</a:t>
                      </a:r>
                      <a:endParaRPr lang="en-US" sz="1200" dirty="0"/>
                    </a:p>
                  </a:txBody>
                  <a:tcPr/>
                </a:tc>
                <a:tc>
                  <a:txBody>
                    <a:bodyPr/>
                    <a:lstStyle/>
                    <a:p>
                      <a:pPr algn="ctr"/>
                      <a:r>
                        <a:rPr lang="en-US" sz="1200" dirty="0" smtClean="0"/>
                        <a:t>More</a:t>
                      </a:r>
                      <a:r>
                        <a:rPr lang="en-US" sz="1200" baseline="0" dirty="0" smtClean="0"/>
                        <a:t> likely</a:t>
                      </a:r>
                      <a:endParaRPr lang="en-US" sz="1200" dirty="0"/>
                    </a:p>
                  </a:txBody>
                  <a:tcPr/>
                </a:tc>
                <a:tc>
                  <a:txBody>
                    <a:bodyPr/>
                    <a:lstStyle/>
                    <a:p>
                      <a:pPr algn="ctr"/>
                      <a:r>
                        <a:rPr lang="en-US" sz="1200" dirty="0" smtClean="0"/>
                        <a:t>30%</a:t>
                      </a:r>
                      <a:endParaRPr lang="en-US" sz="1200" dirty="0"/>
                    </a:p>
                  </a:txBody>
                  <a:tcPr/>
                </a:tc>
                <a:extLst>
                  <a:ext uri="{0D108BD9-81ED-4DB2-BD59-A6C34878D82A}">
                    <a16:rowId xmlns:a16="http://schemas.microsoft.com/office/drawing/2014/main" val="1407646536"/>
                  </a:ext>
                </a:extLst>
              </a:tr>
              <a:tr h="370840">
                <a:tc>
                  <a:txBody>
                    <a:bodyPr/>
                    <a:lstStyle/>
                    <a:p>
                      <a:pPr marL="274320" indent="-457200">
                        <a:buFont typeface="+mj-lt"/>
                        <a:buNone/>
                      </a:pPr>
                      <a:r>
                        <a:rPr lang="en-CA" sz="1200" dirty="0" smtClean="0"/>
                        <a:t>7. Analysis and application of ethics and professionalism issues beyond assurance and reporting including business ethics</a:t>
                      </a:r>
                      <a:endParaRPr lang="en-US" sz="1200" dirty="0"/>
                    </a:p>
                  </a:txBody>
                  <a:tcPr/>
                </a:tc>
                <a:tc>
                  <a:txBody>
                    <a:bodyPr/>
                    <a:lstStyle/>
                    <a:p>
                      <a:pPr algn="ctr"/>
                      <a:r>
                        <a:rPr lang="en-US" sz="1200" dirty="0" smtClean="0"/>
                        <a:t>Limited</a:t>
                      </a:r>
                      <a:endParaRPr lang="en-US" sz="1200" dirty="0"/>
                    </a:p>
                  </a:txBody>
                  <a:tcPr/>
                </a:tc>
                <a:tc>
                  <a:txBody>
                    <a:bodyPr/>
                    <a:lstStyle/>
                    <a:p>
                      <a:pPr algn="ctr"/>
                      <a:r>
                        <a:rPr lang="en-US" sz="1200" dirty="0" smtClean="0"/>
                        <a:t>&gt; 20 in depth</a:t>
                      </a:r>
                      <a:endParaRPr lang="en-US" sz="1200" dirty="0"/>
                    </a:p>
                  </a:txBody>
                  <a:tcPr/>
                </a:tc>
                <a:tc>
                  <a:txBody>
                    <a:bodyPr/>
                    <a:lstStyle/>
                    <a:p>
                      <a:pPr algn="ctr"/>
                      <a:r>
                        <a:rPr lang="en-US" sz="1200" dirty="0" smtClean="0"/>
                        <a:t>Limited</a:t>
                      </a:r>
                      <a:endParaRPr lang="en-US" sz="1200" dirty="0"/>
                    </a:p>
                  </a:txBody>
                  <a:tcPr/>
                </a:tc>
                <a:tc>
                  <a:txBody>
                    <a:bodyPr/>
                    <a:lstStyle/>
                    <a:p>
                      <a:pPr algn="ctr"/>
                      <a:r>
                        <a:rPr lang="en-US" sz="1200" dirty="0" smtClean="0"/>
                        <a:t>Rare</a:t>
                      </a:r>
                      <a:endParaRPr lang="en-US" sz="1200" dirty="0"/>
                    </a:p>
                  </a:txBody>
                  <a:tcPr/>
                </a:tc>
                <a:tc>
                  <a:txBody>
                    <a:bodyPr/>
                    <a:lstStyle/>
                    <a:p>
                      <a:pPr algn="ctr"/>
                      <a:r>
                        <a:rPr lang="en-US" sz="1200" dirty="0" smtClean="0"/>
                        <a:t>10%-20%</a:t>
                      </a:r>
                      <a:endParaRPr lang="en-US" sz="1200" dirty="0"/>
                    </a:p>
                  </a:txBody>
                  <a:tcPr/>
                </a:tc>
                <a:extLst>
                  <a:ext uri="{0D108BD9-81ED-4DB2-BD59-A6C34878D82A}">
                    <a16:rowId xmlns:a16="http://schemas.microsoft.com/office/drawing/2014/main" val="1803325090"/>
                  </a:ext>
                </a:extLst>
              </a:tr>
            </a:tbl>
          </a:graphicData>
        </a:graphic>
      </p:graphicFrame>
    </p:spTree>
    <p:extLst>
      <p:ext uri="{BB962C8B-B14F-4D97-AF65-F5344CB8AC3E}">
        <p14:creationId xmlns:p14="http://schemas.microsoft.com/office/powerpoint/2010/main" val="788315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2B58B-2E50-4815-AF73-7419E3C88490}"/>
              </a:ext>
            </a:extLst>
          </p:cNvPr>
          <p:cNvSpPr>
            <a:spLocks noGrp="1"/>
          </p:cNvSpPr>
          <p:nvPr>
            <p:ph type="title"/>
          </p:nvPr>
        </p:nvSpPr>
        <p:spPr/>
        <p:txBody>
          <a:bodyPr/>
          <a:lstStyle/>
          <a:p>
            <a:r>
              <a:rPr lang="en-CA" dirty="0"/>
              <a:t>Agenda</a:t>
            </a:r>
          </a:p>
        </p:txBody>
      </p:sp>
      <p:sp>
        <p:nvSpPr>
          <p:cNvPr id="3" name="Content Placeholder 2">
            <a:extLst>
              <a:ext uri="{FF2B5EF4-FFF2-40B4-BE49-F238E27FC236}">
                <a16:creationId xmlns:a16="http://schemas.microsoft.com/office/drawing/2014/main" id="{8B52A87E-5FED-45B4-9AF1-74E860EED702}"/>
              </a:ext>
            </a:extLst>
          </p:cNvPr>
          <p:cNvSpPr>
            <a:spLocks noGrp="1"/>
          </p:cNvSpPr>
          <p:nvPr>
            <p:ph idx="1"/>
          </p:nvPr>
        </p:nvSpPr>
        <p:spPr/>
        <p:txBody>
          <a:bodyPr/>
          <a:lstStyle/>
          <a:p>
            <a:endParaRPr lang="en-CA" sz="2800" dirty="0" smtClean="0"/>
          </a:p>
          <a:p>
            <a:pPr marL="457200" indent="-457200">
              <a:buNone/>
            </a:pPr>
            <a:r>
              <a:rPr lang="en-CA" sz="2800" dirty="0" smtClean="0"/>
              <a:t>Professionalism </a:t>
            </a:r>
            <a:r>
              <a:rPr lang="en-CA" sz="2800" dirty="0"/>
              <a:t>– toward a </a:t>
            </a:r>
            <a:r>
              <a:rPr lang="en-CA" sz="2800" dirty="0" smtClean="0"/>
              <a:t>definition &amp; framework</a:t>
            </a:r>
            <a:endParaRPr lang="en-CA" sz="2800" dirty="0"/>
          </a:p>
          <a:p>
            <a:pPr marL="457200" indent="-457200">
              <a:buNone/>
            </a:pPr>
            <a:r>
              <a:rPr lang="en-CA" sz="2800" dirty="0"/>
              <a:t>Ethics &amp; leadership opportunities</a:t>
            </a:r>
          </a:p>
          <a:p>
            <a:pPr marL="457200" indent="-457200">
              <a:buNone/>
            </a:pPr>
            <a:r>
              <a:rPr lang="en-CA" sz="2800" dirty="0" smtClean="0"/>
              <a:t>Mastering professionalism</a:t>
            </a:r>
          </a:p>
          <a:p>
            <a:pPr marL="457200" indent="-457200">
              <a:buNone/>
            </a:pPr>
            <a:r>
              <a:rPr lang="en-CA" sz="2800" dirty="0" smtClean="0"/>
              <a:t>An accreditation matrix</a:t>
            </a:r>
            <a:endParaRPr lang="en-CA" sz="2800" dirty="0"/>
          </a:p>
          <a:p>
            <a:pPr marL="457200" indent="-457200">
              <a:buNone/>
            </a:pPr>
            <a:r>
              <a:rPr lang="en-CA" sz="2800" dirty="0" smtClean="0"/>
              <a:t>The Future</a:t>
            </a:r>
          </a:p>
          <a:p>
            <a:pPr marL="457200" indent="-457200">
              <a:buNone/>
            </a:pPr>
            <a:r>
              <a:rPr lang="en-CA" sz="2800" dirty="0"/>
              <a:t>	</a:t>
            </a:r>
            <a:r>
              <a:rPr lang="en-CA" sz="2800" dirty="0" smtClean="0"/>
              <a:t>Public interest pressures will grow </a:t>
            </a:r>
          </a:p>
          <a:p>
            <a:pPr marL="457200" indent="-457200">
              <a:buNone/>
            </a:pPr>
            <a:r>
              <a:rPr lang="en-CA" sz="2800" dirty="0" smtClean="0"/>
              <a:t>	NOCLAR – the elephant in the room</a:t>
            </a:r>
            <a:endParaRPr lang="en-CA" sz="2800" dirty="0"/>
          </a:p>
          <a:p>
            <a:endParaRPr lang="en-CA" dirty="0"/>
          </a:p>
          <a:p>
            <a:endParaRPr lang="en-CA" dirty="0"/>
          </a:p>
          <a:p>
            <a:endParaRPr lang="en-CA" dirty="0"/>
          </a:p>
        </p:txBody>
      </p:sp>
      <p:sp>
        <p:nvSpPr>
          <p:cNvPr id="4" name="Footer Placeholder 3">
            <a:extLst>
              <a:ext uri="{FF2B5EF4-FFF2-40B4-BE49-F238E27FC236}">
                <a16:creationId xmlns:a16="http://schemas.microsoft.com/office/drawing/2014/main" id="{A00744CB-2563-4BB7-8D1B-D558B0EC0E28}"/>
              </a:ext>
            </a:extLst>
          </p:cNvPr>
          <p:cNvSpPr>
            <a:spLocks noGrp="1"/>
          </p:cNvSpPr>
          <p:nvPr>
            <p:ph type="ftr" sz="quarter" idx="11"/>
          </p:nvPr>
        </p:nvSpPr>
        <p:spPr/>
        <p:txBody>
          <a:bodyPr/>
          <a:lstStyle/>
          <a:p>
            <a:r>
              <a:rPr lang="en-US" dirty="0"/>
              <a:t>Prof. Len Brooks, Professional Accounting Centre, U of T   May 10, 2018</a:t>
            </a:r>
            <a:endParaRPr lang="en-CA" dirty="0"/>
          </a:p>
        </p:txBody>
      </p:sp>
      <p:sp>
        <p:nvSpPr>
          <p:cNvPr id="5" name="Slide Number Placeholder 4">
            <a:extLst>
              <a:ext uri="{FF2B5EF4-FFF2-40B4-BE49-F238E27FC236}">
                <a16:creationId xmlns:a16="http://schemas.microsoft.com/office/drawing/2014/main" id="{183B99AF-82ED-4533-BBC1-5D195E725E7A}"/>
              </a:ext>
            </a:extLst>
          </p:cNvPr>
          <p:cNvSpPr>
            <a:spLocks noGrp="1"/>
          </p:cNvSpPr>
          <p:nvPr>
            <p:ph type="sldNum" sz="quarter" idx="12"/>
          </p:nvPr>
        </p:nvSpPr>
        <p:spPr/>
        <p:txBody>
          <a:bodyPr/>
          <a:lstStyle/>
          <a:p>
            <a:fld id="{AFB78122-6FAF-4736-96A5-06F542F73976}" type="slidenum">
              <a:rPr lang="en-CA" smtClean="0"/>
              <a:t>2</a:t>
            </a:fld>
            <a:endParaRPr lang="en-CA" dirty="0"/>
          </a:p>
        </p:txBody>
      </p:sp>
    </p:spTree>
    <p:extLst>
      <p:ext uri="{BB962C8B-B14F-4D97-AF65-F5344CB8AC3E}">
        <p14:creationId xmlns:p14="http://schemas.microsoft.com/office/powerpoint/2010/main" val="2276734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Professionalism is …</a:t>
            </a:r>
          </a:p>
        </p:txBody>
      </p:sp>
      <p:sp>
        <p:nvSpPr>
          <p:cNvPr id="3" name="Content Placeholder 2"/>
          <p:cNvSpPr>
            <a:spLocks noGrp="1"/>
          </p:cNvSpPr>
          <p:nvPr>
            <p:ph idx="1"/>
          </p:nvPr>
        </p:nvSpPr>
        <p:spPr>
          <a:xfrm>
            <a:off x="457200" y="1754404"/>
            <a:ext cx="8229600" cy="4876800"/>
          </a:xfrm>
        </p:spPr>
        <p:txBody>
          <a:bodyPr>
            <a:normAutofit/>
          </a:bodyPr>
          <a:lstStyle/>
          <a:p>
            <a:pPr marL="0" indent="0">
              <a:buNone/>
            </a:pPr>
            <a:r>
              <a:rPr lang="en-US" i="1" dirty="0">
                <a:solidFill>
                  <a:srgbClr val="010ABF"/>
                </a:solidFill>
              </a:rPr>
              <a:t>Conduct, aims, or qualities that characterize or mark a profession or a professional person.</a:t>
            </a:r>
          </a:p>
          <a:p>
            <a:pPr marL="0" indent="0" algn="r">
              <a:buNone/>
            </a:pPr>
            <a:r>
              <a:rPr lang="en-US" sz="1800" i="1" dirty="0">
                <a:solidFill>
                  <a:srgbClr val="010ABF"/>
                </a:solidFill>
                <a:hlinkClick r:id="rId2"/>
              </a:rPr>
              <a:t>http://www.merriam-webster.com/dictionary/professionalism</a:t>
            </a:r>
            <a:endParaRPr lang="en-US" sz="1800" i="1" dirty="0">
              <a:solidFill>
                <a:srgbClr val="010ABF"/>
              </a:solidFill>
            </a:endParaRPr>
          </a:p>
          <a:p>
            <a:pPr marL="0" indent="0">
              <a:buNone/>
            </a:pPr>
            <a:endParaRPr lang="en-CA" sz="1200" dirty="0">
              <a:solidFill>
                <a:srgbClr val="010ABF"/>
              </a:solidFill>
            </a:endParaRPr>
          </a:p>
          <a:p>
            <a:pPr marL="0" indent="0">
              <a:buNone/>
            </a:pPr>
            <a:r>
              <a:rPr lang="en-CA" i="1" dirty="0"/>
              <a:t>Essential to maintaining the credibility of the accounting profession and the integrity of financial reporting.  Both are required to discharge professional accounting’s public interest mandate and to maintain the public trust.</a:t>
            </a:r>
          </a:p>
          <a:p>
            <a:pPr marL="0" indent="0">
              <a:buNone/>
            </a:pPr>
            <a:endParaRPr lang="en-CA" sz="1200" dirty="0">
              <a:solidFill>
                <a:srgbClr val="010ABF"/>
              </a:solidFill>
            </a:endParaRPr>
          </a:p>
          <a:p>
            <a:pPr marL="0" indent="0">
              <a:buNone/>
            </a:pPr>
            <a:r>
              <a:rPr lang="en-CA" i="1" dirty="0"/>
              <a:t>Challenged by many drivers of change to meet our public service mandate. Do we understand the challenges and will our vision of professionalism keep us on the right track?</a:t>
            </a:r>
          </a:p>
        </p:txBody>
      </p:sp>
      <p:sp>
        <p:nvSpPr>
          <p:cNvPr id="4" name="Footer Placeholder 3"/>
          <p:cNvSpPr>
            <a:spLocks noGrp="1"/>
          </p:cNvSpPr>
          <p:nvPr>
            <p:ph type="ftr" sz="quarter" idx="11"/>
          </p:nvPr>
        </p:nvSpPr>
        <p:spPr/>
        <p:txBody>
          <a:bodyPr/>
          <a:lstStyle/>
          <a:p>
            <a:r>
              <a:rPr lang="en-US" dirty="0"/>
              <a:t>Prof. Len Brooks, Professional Accounting Centre, U of T   May 10, 2018</a:t>
            </a:r>
            <a:endParaRPr lang="en-CA" dirty="0"/>
          </a:p>
        </p:txBody>
      </p:sp>
      <p:sp>
        <p:nvSpPr>
          <p:cNvPr id="5" name="Slide Number Placeholder 4"/>
          <p:cNvSpPr>
            <a:spLocks noGrp="1"/>
          </p:cNvSpPr>
          <p:nvPr>
            <p:ph type="sldNum" sz="quarter" idx="12"/>
          </p:nvPr>
        </p:nvSpPr>
        <p:spPr/>
        <p:txBody>
          <a:bodyPr/>
          <a:lstStyle/>
          <a:p>
            <a:fld id="{AFB78122-6FAF-4736-96A5-06F542F73976}" type="slidenum">
              <a:rPr lang="en-CA" smtClean="0"/>
              <a:t>3</a:t>
            </a:fld>
            <a:endParaRPr lang="en-CA" dirty="0"/>
          </a:p>
        </p:txBody>
      </p:sp>
    </p:spTree>
    <p:extLst>
      <p:ext uri="{BB962C8B-B14F-4D97-AF65-F5344CB8AC3E}">
        <p14:creationId xmlns:p14="http://schemas.microsoft.com/office/powerpoint/2010/main" val="3345683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Professionalism involves …</a:t>
            </a:r>
          </a:p>
        </p:txBody>
      </p:sp>
      <p:sp>
        <p:nvSpPr>
          <p:cNvPr id="3" name="Content Placeholder 2"/>
          <p:cNvSpPr>
            <a:spLocks noGrp="1"/>
          </p:cNvSpPr>
          <p:nvPr>
            <p:ph idx="1"/>
          </p:nvPr>
        </p:nvSpPr>
        <p:spPr/>
        <p:txBody>
          <a:bodyPr>
            <a:normAutofit/>
          </a:bodyPr>
          <a:lstStyle/>
          <a:p>
            <a:pPr marL="0" indent="0">
              <a:buNone/>
            </a:pPr>
            <a:r>
              <a:rPr lang="en-CA" sz="2600" i="1" dirty="0">
                <a:latin typeface="Times New Roman"/>
              </a:rPr>
              <a:t>Professional values, ethics, and attitudes include a commitment to </a:t>
            </a:r>
            <a:r>
              <a:rPr lang="en-CA" sz="2600" i="1" dirty="0">
                <a:solidFill>
                  <a:srgbClr val="0000FF"/>
                </a:solidFill>
                <a:latin typeface="Times New Roman"/>
              </a:rPr>
              <a:t>technical competence</a:t>
            </a:r>
            <a:r>
              <a:rPr lang="en-CA" sz="2600" i="1" dirty="0">
                <a:latin typeface="Times New Roman"/>
              </a:rPr>
              <a:t>, </a:t>
            </a:r>
            <a:r>
              <a:rPr lang="en-CA" sz="2600" i="1" dirty="0">
                <a:solidFill>
                  <a:srgbClr val="0000FF"/>
                </a:solidFill>
                <a:latin typeface="Times New Roman"/>
              </a:rPr>
              <a:t>ethical behavior </a:t>
            </a:r>
            <a:r>
              <a:rPr lang="en-CA" sz="2600" i="1" dirty="0">
                <a:latin typeface="Times New Roman"/>
              </a:rPr>
              <a:t>(e.g., independence, objectivity, confidentiality, and integrity), </a:t>
            </a:r>
            <a:r>
              <a:rPr lang="en-CA" sz="2600" i="1" dirty="0">
                <a:solidFill>
                  <a:srgbClr val="0000FF"/>
                </a:solidFill>
                <a:latin typeface="Times New Roman"/>
              </a:rPr>
              <a:t>professional manner </a:t>
            </a:r>
            <a:r>
              <a:rPr lang="en-CA" sz="2600" i="1" dirty="0">
                <a:latin typeface="Times New Roman"/>
              </a:rPr>
              <a:t>(e.g., due care, timeliness, courteousness, respect, responsibility, and reliability), </a:t>
            </a:r>
            <a:r>
              <a:rPr lang="en-CA" sz="2600" i="1" dirty="0">
                <a:solidFill>
                  <a:srgbClr val="0000FF"/>
                </a:solidFill>
                <a:latin typeface="Times New Roman"/>
              </a:rPr>
              <a:t>pursuit of excellence </a:t>
            </a:r>
            <a:r>
              <a:rPr lang="en-CA" sz="2600" i="1" dirty="0">
                <a:latin typeface="Times New Roman"/>
              </a:rPr>
              <a:t>(e.g., commitment to continual improvement and  life-long learning), and social responsibility (e.g., awareness and consideration of </a:t>
            </a:r>
            <a:r>
              <a:rPr lang="en-CA" sz="2600" i="1" dirty="0">
                <a:solidFill>
                  <a:srgbClr val="0000FF"/>
                </a:solidFill>
                <a:latin typeface="Times New Roman"/>
              </a:rPr>
              <a:t>the public interest</a:t>
            </a:r>
            <a:r>
              <a:rPr lang="en-CA" sz="2600" i="1" dirty="0">
                <a:latin typeface="Times New Roman"/>
              </a:rPr>
              <a:t>). </a:t>
            </a:r>
            <a:r>
              <a:rPr lang="en-CA" i="1" dirty="0">
                <a:latin typeface="Times New Roman"/>
              </a:rPr>
              <a:t>	</a:t>
            </a:r>
          </a:p>
          <a:p>
            <a:pPr marL="0" indent="0">
              <a:buNone/>
            </a:pPr>
            <a:r>
              <a:rPr lang="en-CA" sz="1400" i="1" dirty="0">
                <a:latin typeface="Times New Roman"/>
              </a:rPr>
              <a:t>			</a:t>
            </a:r>
            <a:r>
              <a:rPr lang="en-CA" sz="1400" dirty="0">
                <a:latin typeface="Times New Roman"/>
              </a:rPr>
              <a:t>Professional values, ethics and attitudes, IAESB Glossary of Terms, p. 29.</a:t>
            </a:r>
          </a:p>
          <a:p>
            <a:pPr marL="0" indent="0">
              <a:buNone/>
            </a:pPr>
            <a:endParaRPr lang="en-CA" sz="1400" dirty="0">
              <a:latin typeface="Times New Roman"/>
            </a:endParaRPr>
          </a:p>
          <a:p>
            <a:pPr marL="0" indent="0">
              <a:buNone/>
            </a:pPr>
            <a:r>
              <a:rPr lang="en-CA" dirty="0"/>
              <a:t>Plus mindset factors – </a:t>
            </a:r>
            <a:r>
              <a:rPr lang="en-CA" dirty="0">
                <a:solidFill>
                  <a:srgbClr val="010ABF"/>
                </a:solidFill>
              </a:rPr>
              <a:t>skepticism</a:t>
            </a:r>
            <a:r>
              <a:rPr lang="en-CA" dirty="0"/>
              <a:t> and </a:t>
            </a:r>
            <a:r>
              <a:rPr lang="en-CA" dirty="0">
                <a:solidFill>
                  <a:srgbClr val="010ABF"/>
                </a:solidFill>
              </a:rPr>
              <a:t>moral courage</a:t>
            </a: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a:ea typeface="+mn-ea"/>
                <a:cs typeface="+mn-cs"/>
              </a:rPr>
              <a:t>Prof. Len Brooks, Professional Accounting Centre, U of T   May 10, 2018</a:t>
            </a:r>
            <a:endParaRPr kumimoji="0" lang="en-CA" sz="1200" b="0" i="0" u="none" strike="noStrike" kern="1200" cap="none" spc="0" normalizeH="0" baseline="0" noProof="0" dirty="0">
              <a:ln>
                <a:noFill/>
              </a:ln>
              <a:solidFill>
                <a:prstClr val="black"/>
              </a:solidFill>
              <a:effectLst/>
              <a:uLnTx/>
              <a:uFillTx/>
              <a:latin typeface="Arial"/>
              <a:ea typeface="+mn-ea"/>
              <a:cs typeface="+mn-cs"/>
            </a:endParaRPr>
          </a:p>
        </p:txBody>
      </p:sp>
      <p:sp>
        <p:nvSpPr>
          <p:cNvPr id="5" name="Slide Number Placeholder 4"/>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FB78122-6FAF-4736-96A5-06F542F73976}" type="slidenum">
              <a:rPr kumimoji="0" lang="en-CA" sz="1400" b="1" i="0" u="none" strike="noStrike" kern="1200" cap="none" spc="0" normalizeH="0" baseline="0" noProof="0" smtClean="0">
                <a:ln>
                  <a:noFill/>
                </a:ln>
                <a:solidFill>
                  <a:prstClr val="black"/>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a:t>
            </a:fld>
            <a:endParaRPr kumimoji="0" lang="en-CA" sz="1400" b="1" i="0" u="none" strike="noStrike" kern="1200" cap="none" spc="0" normalizeH="0" baseline="0" noProof="0" dirty="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1717324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74300"/>
            <a:ext cx="8229600" cy="990600"/>
          </a:xfrm>
        </p:spPr>
        <p:txBody>
          <a:bodyPr/>
          <a:lstStyle/>
          <a:p>
            <a:r>
              <a:rPr lang="en-CA" dirty="0"/>
              <a:t>Professionalism is a function of …</a:t>
            </a:r>
          </a:p>
        </p:txBody>
      </p:sp>
      <p:sp>
        <p:nvSpPr>
          <p:cNvPr id="3" name="Content Placeholder 2"/>
          <p:cNvSpPr>
            <a:spLocks noGrp="1"/>
          </p:cNvSpPr>
          <p:nvPr>
            <p:ph idx="1"/>
          </p:nvPr>
        </p:nvSpPr>
        <p:spPr>
          <a:xfrm>
            <a:off x="539552" y="1268760"/>
            <a:ext cx="8280920" cy="5236840"/>
          </a:xfrm>
        </p:spPr>
        <p:txBody>
          <a:bodyPr>
            <a:normAutofit lnSpcReduction="10000"/>
          </a:bodyPr>
          <a:lstStyle/>
          <a:p>
            <a:pPr marL="0" indent="0">
              <a:buNone/>
            </a:pPr>
            <a:r>
              <a:rPr lang="en-CA" dirty="0"/>
              <a:t>							Role</a:t>
            </a:r>
          </a:p>
          <a:p>
            <a:pPr marL="0" indent="0">
              <a:buNone/>
            </a:pPr>
            <a:r>
              <a:rPr lang="en-CA" dirty="0"/>
              <a:t>							Values</a:t>
            </a:r>
          </a:p>
          <a:p>
            <a:pPr marL="0" indent="0">
              <a:buNone/>
            </a:pPr>
            <a:r>
              <a:rPr lang="en-CA" sz="2800" dirty="0"/>
              <a:t>			  	Understanding 	</a:t>
            </a:r>
            <a:r>
              <a:rPr lang="en-CA" dirty="0"/>
              <a:t>Behaviours</a:t>
            </a:r>
          </a:p>
          <a:p>
            <a:pPr marL="0" indent="0">
              <a:buNone/>
            </a:pPr>
            <a:r>
              <a:rPr lang="en-CA" sz="2800" dirty="0"/>
              <a:t>					+		</a:t>
            </a:r>
            <a:r>
              <a:rPr lang="en-CA" dirty="0"/>
              <a:t>Practices</a:t>
            </a:r>
          </a:p>
          <a:p>
            <a:pPr marL="0" indent="0">
              <a:buNone/>
            </a:pPr>
            <a:r>
              <a:rPr lang="en-CA" sz="2800" dirty="0"/>
              <a:t>Professionalism 	  	Commitment to principles</a:t>
            </a:r>
          </a:p>
          <a:p>
            <a:pPr marL="0" indent="0">
              <a:buNone/>
            </a:pPr>
            <a:r>
              <a:rPr lang="en-CA" i="1" dirty="0"/>
              <a:t>In the Public Interest</a:t>
            </a:r>
            <a:r>
              <a:rPr lang="en-CA" sz="2800" dirty="0"/>
              <a:t>		+</a:t>
            </a:r>
          </a:p>
          <a:p>
            <a:pPr marL="0" lvl="0" indent="0">
              <a:buClr>
                <a:srgbClr val="6076B4"/>
              </a:buClr>
              <a:buNone/>
            </a:pPr>
            <a:r>
              <a:rPr lang="en-CA" sz="3200" dirty="0"/>
              <a:t>			</a:t>
            </a:r>
            <a:r>
              <a:rPr lang="en-CA" sz="2800" dirty="0">
                <a:solidFill>
                  <a:prstClr val="black"/>
                </a:solidFill>
              </a:rPr>
              <a:t>  	Courage to act &amp; skepticism</a:t>
            </a:r>
          </a:p>
          <a:p>
            <a:pPr marL="0" indent="0">
              <a:buNone/>
            </a:pPr>
            <a:endParaRPr lang="en-CA" sz="2800" dirty="0"/>
          </a:p>
          <a:p>
            <a:pPr marL="274320" lvl="1" indent="0" algn="r">
              <a:buNone/>
            </a:pPr>
            <a:r>
              <a:rPr lang="en-CA" sz="2800" i="1" dirty="0">
                <a:solidFill>
                  <a:srgbClr val="010ABF"/>
                </a:solidFill>
              </a:rPr>
              <a:t>Professionalism fails because we don’t </a:t>
            </a:r>
          </a:p>
          <a:p>
            <a:pPr marL="274320" lvl="1" indent="0" algn="r">
              <a:buNone/>
            </a:pPr>
            <a:r>
              <a:rPr lang="en-CA" sz="2800" i="1" dirty="0">
                <a:solidFill>
                  <a:srgbClr val="010ABF"/>
                </a:solidFill>
              </a:rPr>
              <a:t>call for, reinforce, teach or educate </a:t>
            </a:r>
          </a:p>
          <a:p>
            <a:pPr marL="274320" lvl="1" indent="0" algn="r">
              <a:buNone/>
            </a:pPr>
            <a:r>
              <a:rPr lang="en-CA" sz="2800" i="1" dirty="0">
                <a:solidFill>
                  <a:srgbClr val="010ABF"/>
                </a:solidFill>
              </a:rPr>
              <a:t>for all of these elements effectively.</a:t>
            </a:r>
          </a:p>
        </p:txBody>
      </p:sp>
      <p:sp>
        <p:nvSpPr>
          <p:cNvPr id="4" name="Left Brace 3"/>
          <p:cNvSpPr/>
          <p:nvPr/>
        </p:nvSpPr>
        <p:spPr>
          <a:xfrm>
            <a:off x="3365559" y="2348880"/>
            <a:ext cx="630377" cy="2304256"/>
          </a:xfrm>
          <a:prstGeom prst="lef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dirty="0"/>
          </a:p>
        </p:txBody>
      </p:sp>
      <p:sp>
        <p:nvSpPr>
          <p:cNvPr id="5" name="Left Brace 4"/>
          <p:cNvSpPr/>
          <p:nvPr/>
        </p:nvSpPr>
        <p:spPr>
          <a:xfrm>
            <a:off x="6660232" y="1442693"/>
            <a:ext cx="358617" cy="1656184"/>
          </a:xfrm>
          <a:prstGeom prst="lef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dirty="0"/>
          </a:p>
        </p:txBody>
      </p:sp>
      <p:sp>
        <p:nvSpPr>
          <p:cNvPr id="6" name="Footer Placeholder 5"/>
          <p:cNvSpPr>
            <a:spLocks noGrp="1"/>
          </p:cNvSpPr>
          <p:nvPr>
            <p:ph type="ftr" sz="quarter" idx="11"/>
          </p:nvPr>
        </p:nvSpPr>
        <p:spPr/>
        <p:txBody>
          <a:bodyPr/>
          <a:lstStyle/>
          <a:p>
            <a:r>
              <a:rPr lang="en-US" dirty="0"/>
              <a:t>Prof. Len Brooks, Professional Accounting Centre, U of T   May 10, 2018</a:t>
            </a:r>
            <a:endParaRPr lang="en-CA" dirty="0"/>
          </a:p>
        </p:txBody>
      </p:sp>
      <p:sp>
        <p:nvSpPr>
          <p:cNvPr id="7" name="Slide Number Placeholder 6"/>
          <p:cNvSpPr>
            <a:spLocks noGrp="1"/>
          </p:cNvSpPr>
          <p:nvPr>
            <p:ph type="sldNum" sz="quarter" idx="12"/>
          </p:nvPr>
        </p:nvSpPr>
        <p:spPr/>
        <p:txBody>
          <a:bodyPr/>
          <a:lstStyle/>
          <a:p>
            <a:fld id="{AFB78122-6FAF-4736-96A5-06F542F73976}" type="slidenum">
              <a:rPr lang="en-CA" smtClean="0"/>
              <a:t>5</a:t>
            </a:fld>
            <a:endParaRPr lang="en-CA" dirty="0"/>
          </a:p>
        </p:txBody>
      </p:sp>
    </p:spTree>
    <p:extLst>
      <p:ext uri="{BB962C8B-B14F-4D97-AF65-F5344CB8AC3E}">
        <p14:creationId xmlns:p14="http://schemas.microsoft.com/office/powerpoint/2010/main" val="3765374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Professionalism is Under Attack</a:t>
            </a:r>
          </a:p>
        </p:txBody>
      </p:sp>
      <p:sp>
        <p:nvSpPr>
          <p:cNvPr id="3" name="Content Placeholder 2"/>
          <p:cNvSpPr>
            <a:spLocks noGrp="1"/>
          </p:cNvSpPr>
          <p:nvPr>
            <p:ph idx="1"/>
          </p:nvPr>
        </p:nvSpPr>
        <p:spPr/>
        <p:txBody>
          <a:bodyPr>
            <a:normAutofit fontScale="85000" lnSpcReduction="20000"/>
          </a:bodyPr>
          <a:lstStyle/>
          <a:p>
            <a:r>
              <a:rPr lang="en-US" dirty="0"/>
              <a:t>Multiple non-audit roles (tax, consulting, financial management, Boards of Directors, etc.) shift relatively sharp focus from serving the public interest in auditing/disclosure</a:t>
            </a:r>
          </a:p>
          <a:p>
            <a:r>
              <a:rPr lang="en-US" dirty="0"/>
              <a:t>Leaders/partners interests shift: </a:t>
            </a:r>
          </a:p>
          <a:p>
            <a:pPr lvl="1"/>
            <a:r>
              <a:rPr lang="en-US" dirty="0"/>
              <a:t>From serving the public interest to serving the client, employer, firm</a:t>
            </a:r>
          </a:p>
          <a:p>
            <a:pPr lvl="1"/>
            <a:r>
              <a:rPr lang="en-US" dirty="0"/>
              <a:t>From professional </a:t>
            </a:r>
            <a:r>
              <a:rPr lang="en-US" dirty="0" smtClean="0"/>
              <a:t>service to the public to </a:t>
            </a:r>
            <a:r>
              <a:rPr lang="en-US" dirty="0"/>
              <a:t>commercial or </a:t>
            </a:r>
            <a:r>
              <a:rPr lang="en-US" dirty="0" smtClean="0"/>
              <a:t>business interests</a:t>
            </a:r>
            <a:endParaRPr lang="en-US" dirty="0"/>
          </a:p>
          <a:p>
            <a:pPr lvl="1"/>
            <a:r>
              <a:rPr lang="en-US" dirty="0"/>
              <a:t>From debate on accounting principles to </a:t>
            </a:r>
            <a:r>
              <a:rPr lang="en-US" dirty="0" smtClean="0"/>
              <a:t>interest about “how </a:t>
            </a:r>
            <a:r>
              <a:rPr lang="en-US" dirty="0"/>
              <a:t>to” issues</a:t>
            </a:r>
          </a:p>
          <a:p>
            <a:pPr lvl="1"/>
            <a:r>
              <a:rPr lang="en-US" dirty="0"/>
              <a:t>To the incentive scorecards of multinational </a:t>
            </a:r>
            <a:r>
              <a:rPr lang="en-US" dirty="0" smtClean="0"/>
              <a:t>firms dominated by productivity</a:t>
            </a:r>
            <a:endParaRPr lang="en-US" dirty="0"/>
          </a:p>
          <a:p>
            <a:r>
              <a:rPr lang="en-US" dirty="0"/>
              <a:t>New techniques such as AI may remove the need for judgement, and in the short run focus attention on learning the new tools</a:t>
            </a:r>
          </a:p>
          <a:p>
            <a:r>
              <a:rPr lang="en-US" dirty="0"/>
              <a:t>Pressure for more profit or bonuses dominate the public interest</a:t>
            </a:r>
          </a:p>
          <a:p>
            <a:r>
              <a:rPr lang="en-US" dirty="0"/>
              <a:t>Lawsuits and increasing regulation create a risk-adverse professional culture.</a:t>
            </a:r>
          </a:p>
          <a:p>
            <a:r>
              <a:rPr lang="en-US" dirty="0"/>
              <a:t>Brand new roles for professionals focus on utility rather than public interests.</a:t>
            </a:r>
          </a:p>
          <a:p>
            <a:r>
              <a:rPr lang="en-US" dirty="0"/>
              <a:t>Self-interest becomes more dominant</a:t>
            </a:r>
          </a:p>
          <a:p>
            <a:r>
              <a:rPr lang="en-US" dirty="0"/>
              <a:t>Student interest in professionalism is obscured </a:t>
            </a:r>
            <a:r>
              <a:rPr lang="en-US" dirty="0" smtClean="0"/>
              <a:t>and/or not </a:t>
            </a:r>
            <a:r>
              <a:rPr lang="en-US" dirty="0"/>
              <a:t>facilitated</a:t>
            </a:r>
          </a:p>
          <a:p>
            <a:endParaRPr lang="en-US" dirty="0"/>
          </a:p>
          <a:p>
            <a:endParaRPr lang="en-US" dirty="0"/>
          </a:p>
          <a:p>
            <a:pPr lvl="1"/>
            <a:endParaRPr lang="en-US" dirty="0"/>
          </a:p>
          <a:p>
            <a:endParaRPr lang="en-US" dirty="0"/>
          </a:p>
        </p:txBody>
      </p:sp>
      <p:sp>
        <p:nvSpPr>
          <p:cNvPr id="4" name="Footer Placeholder 3"/>
          <p:cNvSpPr>
            <a:spLocks noGrp="1"/>
          </p:cNvSpPr>
          <p:nvPr>
            <p:ph type="ftr" sz="quarter" idx="11"/>
          </p:nvPr>
        </p:nvSpPr>
        <p:spPr/>
        <p:txBody>
          <a:bodyPr/>
          <a:lstStyle/>
          <a:p>
            <a:r>
              <a:rPr lang="en-US" dirty="0"/>
              <a:t>Prof. Len Brooks, Professional Accounting Centre, U of T   May 10, 2018</a:t>
            </a:r>
            <a:endParaRPr lang="en-CA" dirty="0"/>
          </a:p>
        </p:txBody>
      </p:sp>
      <p:sp>
        <p:nvSpPr>
          <p:cNvPr id="5" name="Slide Number Placeholder 4"/>
          <p:cNvSpPr>
            <a:spLocks noGrp="1"/>
          </p:cNvSpPr>
          <p:nvPr>
            <p:ph type="sldNum" sz="quarter" idx="12"/>
          </p:nvPr>
        </p:nvSpPr>
        <p:spPr/>
        <p:txBody>
          <a:bodyPr/>
          <a:lstStyle/>
          <a:p>
            <a:fld id="{AFB78122-6FAF-4736-96A5-06F542F73976}" type="slidenum">
              <a:rPr lang="en-CA" smtClean="0"/>
              <a:t>6</a:t>
            </a:fld>
            <a:endParaRPr lang="en-CA" dirty="0"/>
          </a:p>
        </p:txBody>
      </p:sp>
    </p:spTree>
    <p:extLst>
      <p:ext uri="{BB962C8B-B14F-4D97-AF65-F5344CB8AC3E}">
        <p14:creationId xmlns:p14="http://schemas.microsoft.com/office/powerpoint/2010/main" val="950649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New </a:t>
            </a:r>
            <a:r>
              <a:rPr lang="en-US" sz="3200" dirty="0"/>
              <a:t>Leadership Roles for Professional Accountants Will Depend on Professionalism</a:t>
            </a:r>
          </a:p>
        </p:txBody>
      </p:sp>
      <p:sp>
        <p:nvSpPr>
          <p:cNvPr id="3" name="Content Placeholder 2"/>
          <p:cNvSpPr>
            <a:spLocks noGrp="1"/>
          </p:cNvSpPr>
          <p:nvPr>
            <p:ph idx="1"/>
          </p:nvPr>
        </p:nvSpPr>
        <p:spPr/>
        <p:txBody>
          <a:bodyPr>
            <a:normAutofit fontScale="92500" lnSpcReduction="10000"/>
          </a:bodyPr>
          <a:lstStyle/>
          <a:p>
            <a:pPr marL="457200" indent="-457200">
              <a:buNone/>
            </a:pPr>
            <a:r>
              <a:rPr lang="en-US" dirty="0">
                <a:solidFill>
                  <a:srgbClr val="010ABF"/>
                </a:solidFill>
              </a:rPr>
              <a:t>Professionalism – </a:t>
            </a:r>
            <a:r>
              <a:rPr lang="en-US" i="1" dirty="0">
                <a:solidFill>
                  <a:srgbClr val="010ABF"/>
                </a:solidFill>
              </a:rPr>
              <a:t>knowledge, credibility, trust, service in the public interest </a:t>
            </a:r>
            <a:r>
              <a:rPr lang="en-US" dirty="0">
                <a:solidFill>
                  <a:srgbClr val="010ABF"/>
                </a:solidFill>
              </a:rPr>
              <a:t>– provides the basis for new opportunities </a:t>
            </a:r>
            <a:r>
              <a:rPr lang="en-US" dirty="0" smtClean="0">
                <a:solidFill>
                  <a:srgbClr val="010ABF"/>
                </a:solidFill>
              </a:rPr>
              <a:t>emerging </a:t>
            </a:r>
            <a:r>
              <a:rPr lang="en-US" dirty="0">
                <a:solidFill>
                  <a:srgbClr val="010ABF"/>
                </a:solidFill>
              </a:rPr>
              <a:t>for professional accountants</a:t>
            </a:r>
            <a:r>
              <a:rPr lang="en-US" dirty="0"/>
              <a:t>:</a:t>
            </a:r>
          </a:p>
          <a:p>
            <a:pPr lvl="1" indent="-457200"/>
            <a:r>
              <a:rPr lang="en-US" dirty="0"/>
              <a:t>Governance advisory </a:t>
            </a:r>
            <a:r>
              <a:rPr lang="en-US" dirty="0" smtClean="0"/>
              <a:t>services – who else is qualified</a:t>
            </a:r>
            <a:endParaRPr lang="en-US" dirty="0"/>
          </a:p>
          <a:p>
            <a:pPr lvl="1" indent="-457200"/>
            <a:r>
              <a:rPr lang="en-US" dirty="0"/>
              <a:t>Sustainability measurement and disclosure advice</a:t>
            </a:r>
          </a:p>
          <a:p>
            <a:pPr lvl="1" indent="-457200"/>
            <a:r>
              <a:rPr lang="en-US" dirty="0"/>
              <a:t>Corporate social performance measurement and disclosure advice</a:t>
            </a:r>
          </a:p>
          <a:p>
            <a:pPr lvl="1" indent="-457200"/>
            <a:r>
              <a:rPr lang="en-US" dirty="0"/>
              <a:t>Non-audit assurance services</a:t>
            </a:r>
          </a:p>
          <a:p>
            <a:pPr lvl="1" indent="-457200"/>
            <a:r>
              <a:rPr lang="en-US" dirty="0"/>
              <a:t>Investment advice and opportunities</a:t>
            </a:r>
          </a:p>
          <a:p>
            <a:pPr marL="457200" indent="-457200">
              <a:buNone/>
            </a:pPr>
            <a:r>
              <a:rPr lang="en-US" dirty="0" smtClean="0"/>
              <a:t>Assurance </a:t>
            </a:r>
            <a:r>
              <a:rPr lang="en-US" dirty="0"/>
              <a:t>role will morph, but will continue to depend upon professionalism for its key value </a:t>
            </a:r>
            <a:r>
              <a:rPr lang="en-US" dirty="0" smtClean="0"/>
              <a:t>added</a:t>
            </a:r>
          </a:p>
          <a:p>
            <a:pPr marL="457200" indent="-457200">
              <a:buNone/>
            </a:pPr>
            <a:endParaRPr lang="en-US" dirty="0"/>
          </a:p>
          <a:p>
            <a:pPr marL="457200" indent="-457200">
              <a:buNone/>
            </a:pPr>
            <a:r>
              <a:rPr lang="en-US" dirty="0" smtClean="0"/>
              <a:t>Ultimately, performance </a:t>
            </a:r>
            <a:r>
              <a:rPr lang="en-US" dirty="0"/>
              <a:t>in non-assurance roles will continue to be judged against the expectations of the profession, and the whole profession will suffer if actual standards are too </a:t>
            </a:r>
            <a:r>
              <a:rPr lang="en-US" dirty="0" smtClean="0"/>
              <a:t>low</a:t>
            </a:r>
            <a:endParaRPr lang="en-US" dirty="0"/>
          </a:p>
        </p:txBody>
      </p:sp>
      <p:sp>
        <p:nvSpPr>
          <p:cNvPr id="4" name="Footer Placeholder 3"/>
          <p:cNvSpPr>
            <a:spLocks noGrp="1"/>
          </p:cNvSpPr>
          <p:nvPr>
            <p:ph type="ftr" sz="quarter" idx="11"/>
          </p:nvPr>
        </p:nvSpPr>
        <p:spPr/>
        <p:txBody>
          <a:bodyPr/>
          <a:lstStyle/>
          <a:p>
            <a:r>
              <a:rPr lang="en-US" dirty="0"/>
              <a:t>Prof. Len Brooks, Professional Accounting Centre, U of T   May 10, 2018</a:t>
            </a:r>
            <a:endParaRPr lang="en-CA" dirty="0"/>
          </a:p>
        </p:txBody>
      </p:sp>
      <p:sp>
        <p:nvSpPr>
          <p:cNvPr id="5" name="Slide Number Placeholder 4"/>
          <p:cNvSpPr>
            <a:spLocks noGrp="1"/>
          </p:cNvSpPr>
          <p:nvPr>
            <p:ph type="sldNum" sz="quarter" idx="12"/>
          </p:nvPr>
        </p:nvSpPr>
        <p:spPr/>
        <p:txBody>
          <a:bodyPr/>
          <a:lstStyle/>
          <a:p>
            <a:fld id="{AFB78122-6FAF-4736-96A5-06F542F73976}" type="slidenum">
              <a:rPr lang="en-CA" smtClean="0"/>
              <a:t>7</a:t>
            </a:fld>
            <a:endParaRPr lang="en-CA" dirty="0"/>
          </a:p>
        </p:txBody>
      </p:sp>
    </p:spTree>
    <p:extLst>
      <p:ext uri="{BB962C8B-B14F-4D97-AF65-F5344CB8AC3E}">
        <p14:creationId xmlns:p14="http://schemas.microsoft.com/office/powerpoint/2010/main" val="33191050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C30F2-6456-4FA0-9FBB-B3AAC7ED1A80}"/>
              </a:ext>
            </a:extLst>
          </p:cNvPr>
          <p:cNvSpPr>
            <a:spLocks noGrp="1"/>
          </p:cNvSpPr>
          <p:nvPr>
            <p:ph type="title"/>
          </p:nvPr>
        </p:nvSpPr>
        <p:spPr/>
        <p:txBody>
          <a:bodyPr>
            <a:normAutofit fontScale="90000"/>
          </a:bodyPr>
          <a:lstStyle/>
          <a:p>
            <a:r>
              <a:rPr lang="en-CA" dirty="0"/>
              <a:t>How can Professionalism be </a:t>
            </a:r>
            <a:br>
              <a:rPr lang="en-CA" dirty="0"/>
            </a:br>
            <a:r>
              <a:rPr lang="en-CA" dirty="0"/>
              <a:t>Protected and Enhanced?</a:t>
            </a:r>
          </a:p>
        </p:txBody>
      </p:sp>
      <p:sp>
        <p:nvSpPr>
          <p:cNvPr id="3" name="Content Placeholder 2">
            <a:extLst>
              <a:ext uri="{FF2B5EF4-FFF2-40B4-BE49-F238E27FC236}">
                <a16:creationId xmlns:a16="http://schemas.microsoft.com/office/drawing/2014/main" id="{CC79408C-116F-46AD-BB5E-EA3A28944381}"/>
              </a:ext>
            </a:extLst>
          </p:cNvPr>
          <p:cNvSpPr>
            <a:spLocks noGrp="1"/>
          </p:cNvSpPr>
          <p:nvPr>
            <p:ph idx="1"/>
          </p:nvPr>
        </p:nvSpPr>
        <p:spPr>
          <a:xfrm>
            <a:off x="457200" y="1652016"/>
            <a:ext cx="8229600" cy="4876800"/>
          </a:xfrm>
        </p:spPr>
        <p:txBody>
          <a:bodyPr>
            <a:normAutofit fontScale="92500"/>
          </a:bodyPr>
          <a:lstStyle/>
          <a:p>
            <a:pPr marL="457200" indent="-457200">
              <a:buNone/>
            </a:pPr>
            <a:r>
              <a:rPr lang="en-CA" dirty="0"/>
              <a:t>Leadership will have to trumpet the logic of professionalism and its capacity for leveraging future opportunities for professional </a:t>
            </a:r>
            <a:r>
              <a:rPr lang="en-CA" dirty="0" smtClean="0"/>
              <a:t>accountants.</a:t>
            </a:r>
          </a:p>
          <a:p>
            <a:pPr marL="457200" indent="-457200">
              <a:buNone/>
            </a:pPr>
            <a:r>
              <a:rPr lang="en-CA" dirty="0" smtClean="0"/>
              <a:t>Proper </a:t>
            </a:r>
            <a:r>
              <a:rPr lang="en-CA" dirty="0"/>
              <a:t>student education is critical.  </a:t>
            </a:r>
            <a:r>
              <a:rPr lang="en-CA" dirty="0" smtClean="0"/>
              <a:t>Why?  </a:t>
            </a:r>
          </a:p>
          <a:p>
            <a:r>
              <a:rPr lang="en-CA" dirty="0" smtClean="0"/>
              <a:t>After graduation, learning about professionalism is spotty</a:t>
            </a:r>
            <a:endParaRPr lang="en-CA" dirty="0"/>
          </a:p>
          <a:p>
            <a:r>
              <a:rPr lang="en-CA" dirty="0" smtClean="0"/>
              <a:t>According </a:t>
            </a:r>
            <a:r>
              <a:rPr lang="en-CA" dirty="0"/>
              <a:t>to the November </a:t>
            </a:r>
            <a:r>
              <a:rPr lang="en-CA" dirty="0" smtClean="0"/>
              <a:t>2014, </a:t>
            </a:r>
            <a:r>
              <a:rPr lang="en-CA" dirty="0"/>
              <a:t>CPAB Inspection Report, </a:t>
            </a:r>
            <a:r>
              <a:rPr lang="en-CA" sz="1500" dirty="0"/>
              <a:t>p. 12: </a:t>
            </a:r>
          </a:p>
          <a:p>
            <a:pPr marL="822960" lvl="3" indent="0">
              <a:buClr>
                <a:srgbClr val="6076B4"/>
              </a:buClr>
              <a:buNone/>
            </a:pPr>
            <a:r>
              <a:rPr lang="en-CA" sz="2400" i="1" dirty="0">
                <a:solidFill>
                  <a:srgbClr val="0000FF"/>
                </a:solidFill>
              </a:rPr>
              <a:t>In some firms, up to 80% of the audit work is conducted </a:t>
            </a:r>
            <a:r>
              <a:rPr lang="en-CA" sz="2400" i="1" dirty="0" smtClean="0">
                <a:solidFill>
                  <a:srgbClr val="0000FF"/>
                </a:solidFill>
              </a:rPr>
              <a:t>by </a:t>
            </a:r>
            <a:r>
              <a:rPr lang="en-CA" sz="2400" i="1" dirty="0">
                <a:solidFill>
                  <a:srgbClr val="0000FF"/>
                </a:solidFill>
              </a:rPr>
              <a:t>staff with fewer than five years’ audit </a:t>
            </a:r>
            <a:r>
              <a:rPr lang="en-CA" sz="2400" i="1" dirty="0" smtClean="0">
                <a:solidFill>
                  <a:srgbClr val="0000FF"/>
                </a:solidFill>
              </a:rPr>
              <a:t>experience.</a:t>
            </a:r>
          </a:p>
          <a:p>
            <a:pPr marL="457200" lvl="0" indent="-457200">
              <a:buClr>
                <a:srgbClr val="6076B4"/>
              </a:buClr>
              <a:buNone/>
            </a:pPr>
            <a:endParaRPr lang="en-CA" dirty="0" smtClean="0">
              <a:solidFill>
                <a:prstClr val="black"/>
              </a:solidFill>
            </a:endParaRPr>
          </a:p>
          <a:p>
            <a:pPr marL="457200" lvl="0" indent="-457200">
              <a:buClr>
                <a:srgbClr val="6076B4"/>
              </a:buClr>
              <a:buNone/>
            </a:pPr>
            <a:r>
              <a:rPr lang="en-CA" dirty="0" smtClean="0">
                <a:solidFill>
                  <a:prstClr val="black"/>
                </a:solidFill>
              </a:rPr>
              <a:t>Students must </a:t>
            </a:r>
            <a:r>
              <a:rPr lang="en-CA" dirty="0">
                <a:solidFill>
                  <a:prstClr val="black"/>
                </a:solidFill>
              </a:rPr>
              <a:t>receive a thorough grounding in professionalism and the need to serve the public interest in all </a:t>
            </a:r>
            <a:r>
              <a:rPr lang="en-CA" dirty="0" smtClean="0">
                <a:solidFill>
                  <a:prstClr val="black"/>
                </a:solidFill>
              </a:rPr>
              <a:t>roles.</a:t>
            </a:r>
          </a:p>
          <a:p>
            <a:pPr marL="457200" lvl="0" indent="-457200">
              <a:buClr>
                <a:srgbClr val="6076B4"/>
              </a:buClr>
              <a:buNone/>
            </a:pPr>
            <a:r>
              <a:rPr lang="en-CA" dirty="0" smtClean="0"/>
              <a:t>Professional examinations will have to feature professionalism</a:t>
            </a:r>
          </a:p>
          <a:p>
            <a:pPr marL="0" indent="0">
              <a:buNone/>
            </a:pPr>
            <a:endParaRPr lang="en-CA" dirty="0"/>
          </a:p>
        </p:txBody>
      </p:sp>
      <p:sp>
        <p:nvSpPr>
          <p:cNvPr id="4" name="Footer Placeholder 3">
            <a:extLst>
              <a:ext uri="{FF2B5EF4-FFF2-40B4-BE49-F238E27FC236}">
                <a16:creationId xmlns:a16="http://schemas.microsoft.com/office/drawing/2014/main" id="{31146505-5684-4CE4-BF0F-3825B698EE6E}"/>
              </a:ext>
            </a:extLst>
          </p:cNvPr>
          <p:cNvSpPr>
            <a:spLocks noGrp="1"/>
          </p:cNvSpPr>
          <p:nvPr>
            <p:ph type="ftr" sz="quarter" idx="11"/>
          </p:nvPr>
        </p:nvSpPr>
        <p:spPr/>
        <p:txBody>
          <a:bodyPr/>
          <a:lstStyle/>
          <a:p>
            <a:r>
              <a:rPr lang="en-US" dirty="0"/>
              <a:t>Prof. Len Brooks, Professional Accounting Centre, U of T   May 10, 2018</a:t>
            </a:r>
            <a:endParaRPr lang="en-CA" dirty="0"/>
          </a:p>
        </p:txBody>
      </p:sp>
      <p:sp>
        <p:nvSpPr>
          <p:cNvPr id="5" name="Slide Number Placeholder 4">
            <a:extLst>
              <a:ext uri="{FF2B5EF4-FFF2-40B4-BE49-F238E27FC236}">
                <a16:creationId xmlns:a16="http://schemas.microsoft.com/office/drawing/2014/main" id="{0503222F-48C6-475F-8F03-5A547C6317E2}"/>
              </a:ext>
            </a:extLst>
          </p:cNvPr>
          <p:cNvSpPr>
            <a:spLocks noGrp="1"/>
          </p:cNvSpPr>
          <p:nvPr>
            <p:ph type="sldNum" sz="quarter" idx="12"/>
          </p:nvPr>
        </p:nvSpPr>
        <p:spPr/>
        <p:txBody>
          <a:bodyPr/>
          <a:lstStyle/>
          <a:p>
            <a:fld id="{AFB78122-6FAF-4736-96A5-06F542F73976}" type="slidenum">
              <a:rPr lang="en-CA" smtClean="0"/>
              <a:t>8</a:t>
            </a:fld>
            <a:endParaRPr lang="en-CA" dirty="0"/>
          </a:p>
        </p:txBody>
      </p:sp>
    </p:spTree>
    <p:extLst>
      <p:ext uri="{BB962C8B-B14F-4D97-AF65-F5344CB8AC3E}">
        <p14:creationId xmlns:p14="http://schemas.microsoft.com/office/powerpoint/2010/main" val="556042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Proper Professionalism Education Involves …</a:t>
            </a:r>
          </a:p>
        </p:txBody>
      </p:sp>
      <p:sp>
        <p:nvSpPr>
          <p:cNvPr id="3" name="Content Placeholder 2"/>
          <p:cNvSpPr>
            <a:spLocks noGrp="1"/>
          </p:cNvSpPr>
          <p:nvPr>
            <p:ph idx="1"/>
          </p:nvPr>
        </p:nvSpPr>
        <p:spPr>
          <a:xfrm>
            <a:off x="457200" y="1916832"/>
            <a:ext cx="8229600" cy="4560168"/>
          </a:xfrm>
        </p:spPr>
        <p:txBody>
          <a:bodyPr>
            <a:normAutofit/>
          </a:bodyPr>
          <a:lstStyle/>
          <a:p>
            <a:pPr marL="457200" indent="-457200">
              <a:buNone/>
            </a:pPr>
            <a:r>
              <a:rPr lang="en-US" sz="2600" dirty="0"/>
              <a:t>More that just knowing the rules</a:t>
            </a:r>
          </a:p>
          <a:p>
            <a:pPr marL="457200" indent="-457200">
              <a:buNone/>
            </a:pPr>
            <a:endParaRPr lang="en-US" sz="1200" dirty="0"/>
          </a:p>
          <a:p>
            <a:pPr marL="457200" indent="-457200">
              <a:buNone/>
            </a:pPr>
            <a:r>
              <a:rPr lang="en-US" sz="2600" dirty="0"/>
              <a:t>It requires a: </a:t>
            </a:r>
          </a:p>
          <a:p>
            <a:r>
              <a:rPr lang="en-US" sz="2600" dirty="0">
                <a:solidFill>
                  <a:srgbClr val="010ABF"/>
                </a:solidFill>
              </a:rPr>
              <a:t>deep understanding </a:t>
            </a:r>
            <a:r>
              <a:rPr lang="en-US" sz="2600" dirty="0"/>
              <a:t>of the pubic interest mandate and reasons behind the rules in the code.</a:t>
            </a:r>
          </a:p>
          <a:p>
            <a:r>
              <a:rPr lang="en-US" sz="2600" dirty="0">
                <a:solidFill>
                  <a:srgbClr val="010ABF"/>
                </a:solidFill>
              </a:rPr>
              <a:t>commitment</a:t>
            </a:r>
            <a:r>
              <a:rPr lang="en-US" sz="2600" dirty="0"/>
              <a:t> to professional values, including </a:t>
            </a:r>
            <a:r>
              <a:rPr lang="en-US" sz="2600" dirty="0">
                <a:solidFill>
                  <a:srgbClr val="0000FF"/>
                </a:solidFill>
              </a:rPr>
              <a:t>skepticism</a:t>
            </a:r>
            <a:r>
              <a:rPr lang="en-US" sz="2600" dirty="0"/>
              <a:t>, and the </a:t>
            </a:r>
          </a:p>
          <a:p>
            <a:r>
              <a:rPr lang="en-US" sz="2600" dirty="0">
                <a:solidFill>
                  <a:srgbClr val="010ABF"/>
                </a:solidFill>
              </a:rPr>
              <a:t>courage</a:t>
            </a:r>
            <a:r>
              <a:rPr lang="en-US" sz="2600" dirty="0"/>
              <a:t> to apply them</a:t>
            </a:r>
          </a:p>
          <a:p>
            <a:pPr marL="0" indent="0">
              <a:buNone/>
            </a:pPr>
            <a:r>
              <a:rPr lang="en-US" sz="2600" dirty="0"/>
              <a:t>to develop and apply professional judgement.</a:t>
            </a:r>
          </a:p>
          <a:p>
            <a:endParaRPr lang="en-US" sz="2800" dirty="0"/>
          </a:p>
        </p:txBody>
      </p:sp>
      <p:sp>
        <p:nvSpPr>
          <p:cNvPr id="4" name="Footer Placeholder 3"/>
          <p:cNvSpPr>
            <a:spLocks noGrp="1"/>
          </p:cNvSpPr>
          <p:nvPr>
            <p:ph type="ftr" sz="quarter" idx="11"/>
          </p:nvPr>
        </p:nvSpPr>
        <p:spPr/>
        <p:txBody>
          <a:bodyPr/>
          <a:lstStyle/>
          <a:p>
            <a:r>
              <a:rPr lang="en-US" dirty="0"/>
              <a:t>Prof. Len Brooks, Professional Accounting Centre, U of T   May 10, 2018</a:t>
            </a:r>
            <a:endParaRPr lang="en-CA" dirty="0"/>
          </a:p>
        </p:txBody>
      </p:sp>
      <p:sp>
        <p:nvSpPr>
          <p:cNvPr id="5" name="Slide Number Placeholder 4"/>
          <p:cNvSpPr>
            <a:spLocks noGrp="1"/>
          </p:cNvSpPr>
          <p:nvPr>
            <p:ph type="sldNum" sz="quarter" idx="12"/>
          </p:nvPr>
        </p:nvSpPr>
        <p:spPr/>
        <p:txBody>
          <a:bodyPr/>
          <a:lstStyle/>
          <a:p>
            <a:fld id="{AFB78122-6FAF-4736-96A5-06F542F73976}" type="slidenum">
              <a:rPr lang="en-CA" smtClean="0"/>
              <a:t>9</a:t>
            </a:fld>
            <a:endParaRPr lang="en-CA" dirty="0"/>
          </a:p>
        </p:txBody>
      </p:sp>
    </p:spTree>
    <p:extLst>
      <p:ext uri="{BB962C8B-B14F-4D97-AF65-F5344CB8AC3E}">
        <p14:creationId xmlns:p14="http://schemas.microsoft.com/office/powerpoint/2010/main" val="21952026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1357</TotalTime>
  <Words>1957</Words>
  <Application>Microsoft Office PowerPoint</Application>
  <PresentationFormat>On-screen Show (4:3)</PresentationFormat>
  <Paragraphs>288</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Times New Roman</vt:lpstr>
      <vt:lpstr>Clarity</vt:lpstr>
      <vt:lpstr>Professionalism In THE FUTURE: Trust, Leadership Opportunities &amp; Learning Frameworks for Professional Accounting </vt:lpstr>
      <vt:lpstr>Agenda</vt:lpstr>
      <vt:lpstr>Professionalism is …</vt:lpstr>
      <vt:lpstr>Professionalism involves …</vt:lpstr>
      <vt:lpstr>Professionalism is a function of …</vt:lpstr>
      <vt:lpstr>Professionalism is Under Attack</vt:lpstr>
      <vt:lpstr>New Leadership Roles for Professional Accountants Will Depend on Professionalism</vt:lpstr>
      <vt:lpstr>How can Professionalism be  Protected and Enhanced?</vt:lpstr>
      <vt:lpstr>Proper Professionalism Education Involves …</vt:lpstr>
      <vt:lpstr>How well is your university educating for professionalism?  A Progression to Consider</vt:lpstr>
      <vt:lpstr>Effective Teaching of Professionalism Involves</vt:lpstr>
      <vt:lpstr>What teaching modes does your university use for teaching professionalism? </vt:lpstr>
      <vt:lpstr>An Accreditation Matrix, for Discussion</vt:lpstr>
      <vt:lpstr>Professional Skepticism CPAB’s November 2014 Inspections Report, p. 13.</vt:lpstr>
      <vt:lpstr>Moral Courage?</vt:lpstr>
      <vt:lpstr>NOCLAR - The Elephant in the room</vt:lpstr>
      <vt:lpstr>Concluding Thoughts</vt:lpstr>
      <vt:lpstr>Guestimate of State of Professionalism/Ethics Instruction – Research is Needed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 Brooks</dc:creator>
  <cp:lastModifiedBy>Leonard Brooks</cp:lastModifiedBy>
  <cp:revision>122</cp:revision>
  <cp:lastPrinted>2018-05-09T14:35:20Z</cp:lastPrinted>
  <dcterms:created xsi:type="dcterms:W3CDTF">2015-05-03T15:01:39Z</dcterms:created>
  <dcterms:modified xsi:type="dcterms:W3CDTF">2018-05-09T17:37:04Z</dcterms:modified>
</cp:coreProperties>
</file>