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sldIdLst>
    <p:sldId id="256" r:id="rId2"/>
    <p:sldId id="257" r:id="rId3"/>
    <p:sldId id="279" r:id="rId4"/>
    <p:sldId id="258" r:id="rId5"/>
    <p:sldId id="259" r:id="rId6"/>
    <p:sldId id="263" r:id="rId7"/>
    <p:sldId id="261" r:id="rId8"/>
    <p:sldId id="280" r:id="rId9"/>
    <p:sldId id="274" r:id="rId10"/>
    <p:sldId id="264" r:id="rId11"/>
    <p:sldId id="265" r:id="rId12"/>
    <p:sldId id="272" r:id="rId13"/>
    <p:sldId id="266" r:id="rId14"/>
    <p:sldId id="281" r:id="rId15"/>
    <p:sldId id="273" r:id="rId16"/>
    <p:sldId id="267" r:id="rId17"/>
    <p:sldId id="269" r:id="rId18"/>
    <p:sldId id="270" r:id="rId19"/>
    <p:sldId id="275" r:id="rId20"/>
    <p:sldId id="276" r:id="rId21"/>
    <p:sldId id="277" r:id="rId22"/>
    <p:sldId id="278" r:id="rId23"/>
  </p:sldIdLst>
  <p:sldSz cx="9144000" cy="6858000" type="screen4x3"/>
  <p:notesSz cx="7010400" cy="9236075"/>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00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6" autoAdjust="0"/>
    <p:restoredTop sz="90929"/>
  </p:normalViewPr>
  <p:slideViewPr>
    <p:cSldViewPr>
      <p:cViewPr varScale="1">
        <p:scale>
          <a:sx n="88" d="100"/>
          <a:sy n="88" d="100"/>
        </p:scale>
        <p:origin x="1243"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0409" tIns="45205" rIns="90409" bIns="45205"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0409" tIns="45205" rIns="90409" bIns="45205" rtlCol="0"/>
          <a:lstStyle>
            <a:lvl1pPr algn="r">
              <a:defRPr sz="1200"/>
            </a:lvl1pPr>
          </a:lstStyle>
          <a:p>
            <a:fld id="{5DF6D77F-B9E7-4020-A38C-D2262961B05F}" type="datetimeFigureOut">
              <a:rPr lang="en-US" smtClean="0"/>
              <a:pPr/>
              <a:t>1/8/2019</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0409" tIns="45205" rIns="90409" bIns="45205"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0409" tIns="45205" rIns="90409" bIns="4520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37840" cy="461804"/>
          </a:xfrm>
          <a:prstGeom prst="rect">
            <a:avLst/>
          </a:prstGeom>
        </p:spPr>
        <p:txBody>
          <a:bodyPr vert="horz" lIns="90409" tIns="45205" rIns="90409" bIns="4520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0409" tIns="45205" rIns="90409" bIns="45205" rtlCol="0" anchor="b"/>
          <a:lstStyle>
            <a:lvl1pPr algn="r">
              <a:defRPr sz="1200"/>
            </a:lvl1pPr>
          </a:lstStyle>
          <a:p>
            <a:fld id="{765CDDE4-AC41-4240-9FF4-33CDB4B82696}" type="slidenum">
              <a:rPr lang="en-US" smtClean="0"/>
              <a:pPr/>
              <a:t>‹#›</a:t>
            </a:fld>
            <a:endParaRPr lang="en-US"/>
          </a:p>
        </p:txBody>
      </p:sp>
    </p:spTree>
    <p:extLst>
      <p:ext uri="{BB962C8B-B14F-4D97-AF65-F5344CB8AC3E}">
        <p14:creationId xmlns:p14="http://schemas.microsoft.com/office/powerpoint/2010/main" val="2270384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5CDDE4-AC41-4240-9FF4-33CDB4B82696}" type="slidenum">
              <a:rPr lang="en-US" smtClean="0"/>
              <a:pPr/>
              <a:t>1</a:t>
            </a:fld>
            <a:endParaRPr lang="en-US"/>
          </a:p>
        </p:txBody>
      </p:sp>
    </p:spTree>
    <p:extLst>
      <p:ext uri="{BB962C8B-B14F-4D97-AF65-F5344CB8AC3E}">
        <p14:creationId xmlns:p14="http://schemas.microsoft.com/office/powerpoint/2010/main" val="24734165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5CDDE4-AC41-4240-9FF4-33CDB4B82696}" type="slidenum">
              <a:rPr lang="en-US" smtClean="0"/>
              <a:pPr/>
              <a:t>13</a:t>
            </a:fld>
            <a:endParaRPr lang="en-US"/>
          </a:p>
        </p:txBody>
      </p:sp>
    </p:spTree>
    <p:extLst>
      <p:ext uri="{BB962C8B-B14F-4D97-AF65-F5344CB8AC3E}">
        <p14:creationId xmlns:p14="http://schemas.microsoft.com/office/powerpoint/2010/main" val="41870214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5CDDE4-AC41-4240-9FF4-33CDB4B82696}" type="slidenum">
              <a:rPr lang="en-US" smtClean="0"/>
              <a:pPr/>
              <a:t>15</a:t>
            </a:fld>
            <a:endParaRPr lang="en-US"/>
          </a:p>
        </p:txBody>
      </p:sp>
    </p:spTree>
    <p:extLst>
      <p:ext uri="{BB962C8B-B14F-4D97-AF65-F5344CB8AC3E}">
        <p14:creationId xmlns:p14="http://schemas.microsoft.com/office/powerpoint/2010/main" val="25346606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5CDDE4-AC41-4240-9FF4-33CDB4B82696}" type="slidenum">
              <a:rPr lang="en-US" smtClean="0"/>
              <a:pPr/>
              <a:t>16</a:t>
            </a:fld>
            <a:endParaRPr lang="en-US"/>
          </a:p>
        </p:txBody>
      </p:sp>
    </p:spTree>
    <p:extLst>
      <p:ext uri="{BB962C8B-B14F-4D97-AF65-F5344CB8AC3E}">
        <p14:creationId xmlns:p14="http://schemas.microsoft.com/office/powerpoint/2010/main" val="18288925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5CDDE4-AC41-4240-9FF4-33CDB4B82696}" type="slidenum">
              <a:rPr lang="en-US" smtClean="0"/>
              <a:pPr/>
              <a:t>17</a:t>
            </a:fld>
            <a:endParaRPr lang="en-US"/>
          </a:p>
        </p:txBody>
      </p:sp>
    </p:spTree>
    <p:extLst>
      <p:ext uri="{BB962C8B-B14F-4D97-AF65-F5344CB8AC3E}">
        <p14:creationId xmlns:p14="http://schemas.microsoft.com/office/powerpoint/2010/main" val="27664221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5CDDE4-AC41-4240-9FF4-33CDB4B82696}" type="slidenum">
              <a:rPr lang="en-US" smtClean="0"/>
              <a:pPr/>
              <a:t>18</a:t>
            </a:fld>
            <a:endParaRPr lang="en-US"/>
          </a:p>
        </p:txBody>
      </p:sp>
    </p:spTree>
    <p:extLst>
      <p:ext uri="{BB962C8B-B14F-4D97-AF65-F5344CB8AC3E}">
        <p14:creationId xmlns:p14="http://schemas.microsoft.com/office/powerpoint/2010/main" val="22007061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5CDDE4-AC41-4240-9FF4-33CDB4B82696}" type="slidenum">
              <a:rPr lang="en-US" smtClean="0"/>
              <a:pPr/>
              <a:t>19</a:t>
            </a:fld>
            <a:endParaRPr lang="en-US"/>
          </a:p>
        </p:txBody>
      </p:sp>
    </p:spTree>
    <p:extLst>
      <p:ext uri="{BB962C8B-B14F-4D97-AF65-F5344CB8AC3E}">
        <p14:creationId xmlns:p14="http://schemas.microsoft.com/office/powerpoint/2010/main" val="38049575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5CDDE4-AC41-4240-9FF4-33CDB4B82696}" type="slidenum">
              <a:rPr lang="en-US" smtClean="0"/>
              <a:pPr/>
              <a:t>20</a:t>
            </a:fld>
            <a:endParaRPr lang="en-US"/>
          </a:p>
        </p:txBody>
      </p:sp>
    </p:spTree>
    <p:extLst>
      <p:ext uri="{BB962C8B-B14F-4D97-AF65-F5344CB8AC3E}">
        <p14:creationId xmlns:p14="http://schemas.microsoft.com/office/powerpoint/2010/main" val="737181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5CDDE4-AC41-4240-9FF4-33CDB4B82696}" type="slidenum">
              <a:rPr lang="en-US" smtClean="0"/>
              <a:pPr/>
              <a:t>2</a:t>
            </a:fld>
            <a:endParaRPr lang="en-US"/>
          </a:p>
        </p:txBody>
      </p:sp>
    </p:spTree>
    <p:extLst>
      <p:ext uri="{BB962C8B-B14F-4D97-AF65-F5344CB8AC3E}">
        <p14:creationId xmlns:p14="http://schemas.microsoft.com/office/powerpoint/2010/main" val="16715879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5CDDE4-AC41-4240-9FF4-33CDB4B82696}" type="slidenum">
              <a:rPr lang="en-US" smtClean="0"/>
              <a:pPr/>
              <a:t>4</a:t>
            </a:fld>
            <a:endParaRPr lang="en-US"/>
          </a:p>
        </p:txBody>
      </p:sp>
    </p:spTree>
    <p:extLst>
      <p:ext uri="{BB962C8B-B14F-4D97-AF65-F5344CB8AC3E}">
        <p14:creationId xmlns:p14="http://schemas.microsoft.com/office/powerpoint/2010/main" val="215528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5CDDE4-AC41-4240-9FF4-33CDB4B82696}" type="slidenum">
              <a:rPr lang="en-US" smtClean="0"/>
              <a:pPr/>
              <a:t>5</a:t>
            </a:fld>
            <a:endParaRPr lang="en-US"/>
          </a:p>
        </p:txBody>
      </p:sp>
    </p:spTree>
    <p:extLst>
      <p:ext uri="{BB962C8B-B14F-4D97-AF65-F5344CB8AC3E}">
        <p14:creationId xmlns:p14="http://schemas.microsoft.com/office/powerpoint/2010/main" val="19181114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5CDDE4-AC41-4240-9FF4-33CDB4B82696}" type="slidenum">
              <a:rPr lang="en-US" smtClean="0"/>
              <a:pPr/>
              <a:t>6</a:t>
            </a:fld>
            <a:endParaRPr lang="en-US"/>
          </a:p>
        </p:txBody>
      </p:sp>
    </p:spTree>
    <p:extLst>
      <p:ext uri="{BB962C8B-B14F-4D97-AF65-F5344CB8AC3E}">
        <p14:creationId xmlns:p14="http://schemas.microsoft.com/office/powerpoint/2010/main" val="1878884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5CDDE4-AC41-4240-9FF4-33CDB4B82696}" type="slidenum">
              <a:rPr lang="en-US" smtClean="0"/>
              <a:pPr/>
              <a:t>7</a:t>
            </a:fld>
            <a:endParaRPr lang="en-US"/>
          </a:p>
        </p:txBody>
      </p:sp>
    </p:spTree>
    <p:extLst>
      <p:ext uri="{BB962C8B-B14F-4D97-AF65-F5344CB8AC3E}">
        <p14:creationId xmlns:p14="http://schemas.microsoft.com/office/powerpoint/2010/main" val="10554450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5CDDE4-AC41-4240-9FF4-33CDB4B82696}" type="slidenum">
              <a:rPr lang="en-US" smtClean="0"/>
              <a:pPr/>
              <a:t>10</a:t>
            </a:fld>
            <a:endParaRPr lang="en-US"/>
          </a:p>
        </p:txBody>
      </p:sp>
    </p:spTree>
    <p:extLst>
      <p:ext uri="{BB962C8B-B14F-4D97-AF65-F5344CB8AC3E}">
        <p14:creationId xmlns:p14="http://schemas.microsoft.com/office/powerpoint/2010/main" val="18264226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5CDDE4-AC41-4240-9FF4-33CDB4B82696}" type="slidenum">
              <a:rPr lang="en-US" smtClean="0"/>
              <a:pPr/>
              <a:t>11</a:t>
            </a:fld>
            <a:endParaRPr lang="en-US"/>
          </a:p>
        </p:txBody>
      </p:sp>
    </p:spTree>
    <p:extLst>
      <p:ext uri="{BB962C8B-B14F-4D97-AF65-F5344CB8AC3E}">
        <p14:creationId xmlns:p14="http://schemas.microsoft.com/office/powerpoint/2010/main" val="11943436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65CDDE4-AC41-4240-9FF4-33CDB4B82696}" type="slidenum">
              <a:rPr lang="en-US" smtClean="0"/>
              <a:pPr/>
              <a:t>12</a:t>
            </a:fld>
            <a:endParaRPr lang="en-US"/>
          </a:p>
        </p:txBody>
      </p:sp>
    </p:spTree>
    <p:extLst>
      <p:ext uri="{BB962C8B-B14F-4D97-AF65-F5344CB8AC3E}">
        <p14:creationId xmlns:p14="http://schemas.microsoft.com/office/powerpoint/2010/main" val="1809507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36F1FF2-2E16-4C14-A24B-1CAFD88D467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DF7FB9F-9E5D-462C-B2AF-C884D6DA07C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304800"/>
            <a:ext cx="20383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304800"/>
            <a:ext cx="59626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8C73AEE-DF4C-4FE6-B1A9-4DEE1E61285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27B73F7-7827-40AC-B535-96D94C3D30C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E20870E-0227-4043-8307-EB8CDB6E1E6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524000"/>
            <a:ext cx="40005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524000"/>
            <a:ext cx="40005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C0508B5-587C-404F-BF11-B1E7FC8F38F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366D9C1-74D7-4F4F-9789-6E31E8AEB7C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617FE590-BA70-47EA-AC82-6EE43F85D51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F475889-E001-431A-8E7A-7326677EC38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EBE2E6C-FCDB-42E9-91B7-94E1CC31440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5BC612F-A5B4-4FB7-99CD-A81422F11E9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6699"/>
        </a:solidFill>
        <a:effectLst/>
      </p:bgPr>
    </p:bg>
    <p:spTree>
      <p:nvGrpSpPr>
        <p:cNvPr id="1" name=""/>
        <p:cNvGrpSpPr/>
        <p:nvPr/>
      </p:nvGrpSpPr>
      <p:grpSpPr>
        <a:xfrm>
          <a:off x="0" y="0"/>
          <a:ext cx="0" cy="0"/>
          <a:chOff x="0" y="0"/>
          <a:chExt cx="0" cy="0"/>
        </a:xfrm>
      </p:grpSpPr>
      <p:sp>
        <p:nvSpPr>
          <p:cNvPr id="1034" name="Rectangle 10"/>
          <p:cNvSpPr>
            <a:spLocks noChangeArrowheads="1"/>
          </p:cNvSpPr>
          <p:nvPr userDrawn="1"/>
        </p:nvSpPr>
        <p:spPr bwMode="auto">
          <a:xfrm>
            <a:off x="0" y="0"/>
            <a:ext cx="9144000" cy="1219200"/>
          </a:xfrm>
          <a:prstGeom prst="rect">
            <a:avLst/>
          </a:prstGeom>
          <a:solidFill>
            <a:schemeClr val="bg1"/>
          </a:solidFill>
          <a:ln w="9525">
            <a:solidFill>
              <a:schemeClr val="tx1"/>
            </a:solidFill>
            <a:miter lim="800000"/>
            <a:headEnd/>
            <a:tailEnd/>
          </a:ln>
          <a:effectLst/>
        </p:spPr>
        <p:txBody>
          <a:bodyPr wrap="none" anchor="ctr"/>
          <a:lstStyle/>
          <a:p>
            <a:endParaRPr lang="en-US"/>
          </a:p>
        </p:txBody>
      </p:sp>
      <p:sp>
        <p:nvSpPr>
          <p:cNvPr id="1026" name="Rectangle 2"/>
          <p:cNvSpPr>
            <a:spLocks noGrp="1" noChangeArrowheads="1"/>
          </p:cNvSpPr>
          <p:nvPr>
            <p:ph type="title"/>
          </p:nvPr>
        </p:nvSpPr>
        <p:spPr bwMode="auto">
          <a:xfrm>
            <a:off x="533400" y="304800"/>
            <a:ext cx="4343400" cy="609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HEADER</a:t>
            </a:r>
          </a:p>
        </p:txBody>
      </p:sp>
      <p:sp>
        <p:nvSpPr>
          <p:cNvPr id="1027" name="Rectangle 3"/>
          <p:cNvSpPr>
            <a:spLocks noGrp="1" noChangeArrowheads="1"/>
          </p:cNvSpPr>
          <p:nvPr>
            <p:ph type="body" idx="1"/>
          </p:nvPr>
        </p:nvSpPr>
        <p:spPr bwMode="auto">
          <a:xfrm>
            <a:off x="533400" y="1524000"/>
            <a:ext cx="8153400" cy="457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Sub-Header1</a:t>
            </a:r>
          </a:p>
          <a:p>
            <a:pPr lvl="1"/>
            <a:r>
              <a:rPr lang="en-US" smtClean="0"/>
              <a:t>Main Copy</a:t>
            </a:r>
          </a:p>
          <a:p>
            <a:pPr lvl="1"/>
            <a:r>
              <a:rPr lang="en-US" smtClean="0"/>
              <a:t>Lorem ipsum dolor sit amet</a:t>
            </a:r>
          </a:p>
          <a:p>
            <a:pPr lvl="1"/>
            <a:r>
              <a:rPr lang="en-US" smtClean="0"/>
              <a:t>Duis autem vel eum</a:t>
            </a:r>
          </a:p>
          <a:p>
            <a:pPr lvl="1"/>
            <a:r>
              <a:rPr lang="en-US" smtClean="0"/>
              <a:t>Consetetur sadipscing elitr</a:t>
            </a:r>
          </a:p>
          <a:p>
            <a:pPr lvl="3"/>
            <a:r>
              <a:rPr lang="en-US" smtClean="0"/>
              <a:t>At vero eos et accusam et justo duo dolores et ea rebum. Stet clita kasd gubergren, no sea takimata sanctus est</a:t>
            </a:r>
          </a:p>
          <a:p>
            <a:pPr lvl="3"/>
            <a:r>
              <a:rPr lang="en-US" smtClean="0"/>
              <a:t>Lorem ipsum dolor sit amet. Lorem ipsum dolor sit amet, consetetur sadipscing elitr</a:t>
            </a:r>
          </a:p>
          <a:p>
            <a:pPr lvl="1"/>
            <a:r>
              <a:rPr lang="en-US" smtClean="0"/>
              <a:t>Lorem ipsum dolor sit amet</a:t>
            </a:r>
          </a:p>
          <a:p>
            <a:pPr lvl="1"/>
            <a:r>
              <a:rPr lang="en-US" smtClean="0"/>
              <a:t>Duis autem vel eum</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E9D887E5-AF17-4D06-BA42-D19AA17728CB}" type="slidenum">
              <a:rPr lang="en-US"/>
              <a:pPr/>
              <a:t>‹#›</a:t>
            </a:fld>
            <a:endParaRPr lang="en-US"/>
          </a:p>
        </p:txBody>
      </p:sp>
      <p:pic>
        <p:nvPicPr>
          <p:cNvPr id="1032" name="Picture 25" descr="F:\SEEMA\Rice_University\RiceUniversity__PPT_Template\graphics\RiceJGSBLogoVectorCS2.jpg"/>
          <p:cNvPicPr>
            <a:picLocks noChangeAspect="1" noChangeArrowheads="1"/>
          </p:cNvPicPr>
          <p:nvPr userDrawn="1"/>
        </p:nvPicPr>
        <p:blipFill>
          <a:blip r:embed="rId13" cstate="print"/>
          <a:srcRect/>
          <a:stretch>
            <a:fillRect/>
          </a:stretch>
        </p:blipFill>
        <p:spPr bwMode="auto">
          <a:xfrm>
            <a:off x="6200775" y="168275"/>
            <a:ext cx="2300288" cy="8382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spcBef>
          <a:spcPct val="0"/>
        </a:spcBef>
        <a:spcAft>
          <a:spcPct val="0"/>
        </a:spcAft>
        <a:defRPr sz="3200" b="1">
          <a:solidFill>
            <a:schemeClr val="bg2"/>
          </a:solidFill>
          <a:latin typeface="+mj-lt"/>
          <a:ea typeface="+mj-ea"/>
          <a:cs typeface="+mj-cs"/>
        </a:defRPr>
      </a:lvl1pPr>
      <a:lvl2pPr algn="l" rtl="0" fontAlgn="base">
        <a:spcBef>
          <a:spcPct val="0"/>
        </a:spcBef>
        <a:spcAft>
          <a:spcPct val="0"/>
        </a:spcAft>
        <a:defRPr sz="3200" b="1">
          <a:solidFill>
            <a:schemeClr val="bg2"/>
          </a:solidFill>
          <a:latin typeface="Arial Narrow" pitchFamily="34" charset="0"/>
        </a:defRPr>
      </a:lvl2pPr>
      <a:lvl3pPr algn="l" rtl="0" fontAlgn="base">
        <a:spcBef>
          <a:spcPct val="0"/>
        </a:spcBef>
        <a:spcAft>
          <a:spcPct val="0"/>
        </a:spcAft>
        <a:defRPr sz="3200" b="1">
          <a:solidFill>
            <a:schemeClr val="bg2"/>
          </a:solidFill>
          <a:latin typeface="Arial Narrow" pitchFamily="34" charset="0"/>
        </a:defRPr>
      </a:lvl3pPr>
      <a:lvl4pPr algn="l" rtl="0" fontAlgn="base">
        <a:spcBef>
          <a:spcPct val="0"/>
        </a:spcBef>
        <a:spcAft>
          <a:spcPct val="0"/>
        </a:spcAft>
        <a:defRPr sz="3200" b="1">
          <a:solidFill>
            <a:schemeClr val="bg2"/>
          </a:solidFill>
          <a:latin typeface="Arial Narrow" pitchFamily="34" charset="0"/>
        </a:defRPr>
      </a:lvl4pPr>
      <a:lvl5pPr algn="l" rtl="0" fontAlgn="base">
        <a:spcBef>
          <a:spcPct val="0"/>
        </a:spcBef>
        <a:spcAft>
          <a:spcPct val="0"/>
        </a:spcAft>
        <a:defRPr sz="3200" b="1">
          <a:solidFill>
            <a:schemeClr val="bg2"/>
          </a:solidFill>
          <a:latin typeface="Arial Narrow" pitchFamily="34" charset="0"/>
        </a:defRPr>
      </a:lvl5pPr>
      <a:lvl6pPr marL="457200" algn="l" rtl="0" fontAlgn="base">
        <a:spcBef>
          <a:spcPct val="0"/>
        </a:spcBef>
        <a:spcAft>
          <a:spcPct val="0"/>
        </a:spcAft>
        <a:defRPr sz="3200" b="1">
          <a:solidFill>
            <a:schemeClr val="bg2"/>
          </a:solidFill>
          <a:latin typeface="Arial Narrow" pitchFamily="34" charset="0"/>
        </a:defRPr>
      </a:lvl6pPr>
      <a:lvl7pPr marL="914400" algn="l" rtl="0" fontAlgn="base">
        <a:spcBef>
          <a:spcPct val="0"/>
        </a:spcBef>
        <a:spcAft>
          <a:spcPct val="0"/>
        </a:spcAft>
        <a:defRPr sz="3200" b="1">
          <a:solidFill>
            <a:schemeClr val="bg2"/>
          </a:solidFill>
          <a:latin typeface="Arial Narrow" pitchFamily="34" charset="0"/>
        </a:defRPr>
      </a:lvl7pPr>
      <a:lvl8pPr marL="1371600" algn="l" rtl="0" fontAlgn="base">
        <a:spcBef>
          <a:spcPct val="0"/>
        </a:spcBef>
        <a:spcAft>
          <a:spcPct val="0"/>
        </a:spcAft>
        <a:defRPr sz="3200" b="1">
          <a:solidFill>
            <a:schemeClr val="bg2"/>
          </a:solidFill>
          <a:latin typeface="Arial Narrow" pitchFamily="34" charset="0"/>
        </a:defRPr>
      </a:lvl8pPr>
      <a:lvl9pPr marL="1828800" algn="l" rtl="0" fontAlgn="base">
        <a:spcBef>
          <a:spcPct val="0"/>
        </a:spcBef>
        <a:spcAft>
          <a:spcPct val="0"/>
        </a:spcAft>
        <a:defRPr sz="3200" b="1">
          <a:solidFill>
            <a:schemeClr val="bg2"/>
          </a:solidFill>
          <a:latin typeface="Arial Narrow" pitchFamily="34" charset="0"/>
        </a:defRPr>
      </a:lvl9pPr>
    </p:titleStyle>
    <p:bodyStyle>
      <a:lvl1pPr marL="342900" indent="-342900" algn="l" rtl="0" fontAlgn="base">
        <a:spcBef>
          <a:spcPct val="20000"/>
        </a:spcBef>
        <a:spcAft>
          <a:spcPct val="0"/>
        </a:spcAft>
        <a:defRPr sz="2800" b="1">
          <a:solidFill>
            <a:schemeClr val="bg1"/>
          </a:solidFill>
          <a:latin typeface="+mn-lt"/>
          <a:ea typeface="+mn-ea"/>
          <a:cs typeface="+mn-cs"/>
        </a:defRPr>
      </a:lvl1pPr>
      <a:lvl2pPr marL="742950" indent="-285750" algn="l" rtl="0" fontAlgn="base">
        <a:spcBef>
          <a:spcPct val="20000"/>
        </a:spcBef>
        <a:spcAft>
          <a:spcPct val="0"/>
        </a:spcAft>
        <a:buClr>
          <a:schemeClr val="bg1"/>
        </a:buClr>
        <a:buChar char="•"/>
        <a:defRPr sz="2400">
          <a:solidFill>
            <a:schemeClr val="bg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SzPct val="60000"/>
        <a:buFont typeface="Wingdings" pitchFamily="2" charset="2"/>
        <a:buChar char="Ø"/>
        <a:defRPr sz="2000">
          <a:solidFill>
            <a:schemeClr val="bg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ChangeArrowheads="1"/>
          </p:cNvSpPr>
          <p:nvPr/>
        </p:nvSpPr>
        <p:spPr bwMode="auto">
          <a:xfrm>
            <a:off x="0" y="0"/>
            <a:ext cx="9144000" cy="2362200"/>
          </a:xfrm>
          <a:prstGeom prst="rect">
            <a:avLst/>
          </a:prstGeom>
          <a:solidFill>
            <a:schemeClr val="bg1"/>
          </a:solidFill>
          <a:ln w="9525">
            <a:solidFill>
              <a:schemeClr val="tx1"/>
            </a:solidFill>
            <a:miter lim="800000"/>
            <a:headEnd/>
            <a:tailEnd/>
          </a:ln>
          <a:effectLst/>
        </p:spPr>
        <p:txBody>
          <a:bodyPr wrap="none" anchor="ctr"/>
          <a:lstStyle/>
          <a:p>
            <a:endParaRPr lang="en-US"/>
          </a:p>
        </p:txBody>
      </p:sp>
      <p:sp>
        <p:nvSpPr>
          <p:cNvPr id="2053" name="Text Box 16"/>
          <p:cNvSpPr txBox="1">
            <a:spLocks noChangeArrowheads="1"/>
          </p:cNvSpPr>
          <p:nvPr/>
        </p:nvSpPr>
        <p:spPr bwMode="auto">
          <a:xfrm>
            <a:off x="457200" y="2971800"/>
            <a:ext cx="8153400" cy="2431435"/>
          </a:xfrm>
          <a:prstGeom prst="rect">
            <a:avLst/>
          </a:prstGeom>
          <a:noFill/>
          <a:ln w="9525">
            <a:noFill/>
            <a:miter lim="800000"/>
            <a:headEnd/>
            <a:tailEnd/>
          </a:ln>
        </p:spPr>
        <p:txBody>
          <a:bodyPr wrap="square">
            <a:spAutoFit/>
          </a:bodyPr>
          <a:lstStyle/>
          <a:p>
            <a:pPr algn="ctr">
              <a:spcBef>
                <a:spcPct val="50000"/>
              </a:spcBef>
            </a:pPr>
            <a:r>
              <a:rPr lang="en-US" sz="4400" b="1" dirty="0">
                <a:solidFill>
                  <a:schemeClr val="bg1"/>
                </a:solidFill>
                <a:latin typeface="Arial Narrow" pitchFamily="34" charset="0"/>
                <a:ea typeface="ＭＳ Ｐゴシック"/>
                <a:cs typeface="ＭＳ Ｐゴシック"/>
              </a:rPr>
              <a:t>The Decline of </a:t>
            </a:r>
            <a:r>
              <a:rPr lang="en-US" sz="4400" b="1" dirty="0" smtClean="0">
                <a:solidFill>
                  <a:schemeClr val="bg1"/>
                </a:solidFill>
                <a:latin typeface="Arial Narrow" pitchFamily="34" charset="0"/>
                <a:ea typeface="ＭＳ Ｐゴシック"/>
                <a:cs typeface="ＭＳ Ｐゴシック"/>
              </a:rPr>
              <a:t>Professionalism</a:t>
            </a:r>
          </a:p>
          <a:p>
            <a:pPr algn="ctr">
              <a:spcBef>
                <a:spcPct val="50000"/>
              </a:spcBef>
            </a:pPr>
            <a:endParaRPr lang="en-US" b="1" dirty="0">
              <a:solidFill>
                <a:schemeClr val="bg1"/>
              </a:solidFill>
              <a:latin typeface="Arial Narrow" pitchFamily="34" charset="0"/>
              <a:ea typeface="ＭＳ Ｐゴシック"/>
              <a:cs typeface="ＭＳ Ｐゴシック"/>
            </a:endParaRPr>
          </a:p>
          <a:p>
            <a:pPr algn="ctr">
              <a:spcBef>
                <a:spcPct val="50000"/>
              </a:spcBef>
            </a:pPr>
            <a:r>
              <a:rPr lang="en-US" b="1" dirty="0" smtClean="0">
                <a:solidFill>
                  <a:schemeClr val="bg1"/>
                </a:solidFill>
                <a:latin typeface="Arial Narrow" pitchFamily="34" charset="0"/>
                <a:ea typeface="ＭＳ Ｐゴシック"/>
                <a:cs typeface="ＭＳ Ｐゴシック"/>
              </a:rPr>
              <a:t>Stephen A. Zeff</a:t>
            </a:r>
          </a:p>
          <a:p>
            <a:pPr algn="ctr">
              <a:spcBef>
                <a:spcPct val="50000"/>
              </a:spcBef>
            </a:pPr>
            <a:r>
              <a:rPr lang="en-US" b="1" dirty="0" smtClean="0">
                <a:solidFill>
                  <a:schemeClr val="bg1"/>
                </a:solidFill>
                <a:latin typeface="Arial Narrow" pitchFamily="34" charset="0"/>
                <a:ea typeface="ＭＳ Ｐゴシック"/>
                <a:cs typeface="ＭＳ Ｐゴシック"/>
              </a:rPr>
              <a:t>Rice University</a:t>
            </a:r>
            <a:endParaRPr lang="en-US" b="1" dirty="0">
              <a:solidFill>
                <a:schemeClr val="bg1"/>
              </a:solidFill>
              <a:latin typeface="Arial Narrow" pitchFamily="34" charset="0"/>
              <a:ea typeface="ＭＳ Ｐゴシック"/>
              <a:cs typeface="ＭＳ Ｐゴシック"/>
            </a:endParaRPr>
          </a:p>
        </p:txBody>
      </p:sp>
      <p:pic>
        <p:nvPicPr>
          <p:cNvPr id="2054" name="Picture 6" descr="JGSB_LogoRGB.png"/>
          <p:cNvPicPr>
            <a:picLocks noChangeAspect="1"/>
          </p:cNvPicPr>
          <p:nvPr/>
        </p:nvPicPr>
        <p:blipFill>
          <a:blip r:embed="rId3" cstate="print"/>
          <a:srcRect/>
          <a:stretch>
            <a:fillRect/>
          </a:stretch>
        </p:blipFill>
        <p:spPr bwMode="auto">
          <a:xfrm>
            <a:off x="3022600" y="668338"/>
            <a:ext cx="3189288" cy="1162050"/>
          </a:xfrm>
          <a:prstGeom prst="rect">
            <a:avLst/>
          </a:prstGeom>
          <a:noFill/>
          <a:ln w="9525">
            <a:noFill/>
            <a:miter lim="800000"/>
            <a:headEnd/>
            <a:tailEnd/>
          </a:ln>
        </p:spPr>
      </p:pic>
      <p:sp>
        <p:nvSpPr>
          <p:cNvPr id="2055" name="Rectangle 7"/>
          <p:cNvSpPr>
            <a:spLocks noChangeArrowheads="1"/>
          </p:cNvSpPr>
          <p:nvPr/>
        </p:nvSpPr>
        <p:spPr bwMode="auto">
          <a:xfrm>
            <a:off x="0" y="0"/>
            <a:ext cx="9144000" cy="6858000"/>
          </a:xfrm>
          <a:prstGeom prst="rect">
            <a:avLst/>
          </a:prstGeom>
          <a:noFill/>
          <a:ln w="254000">
            <a:solidFill>
              <a:srgbClr val="4D4D4D"/>
            </a:solidFill>
            <a:prstDash val="solid"/>
            <a:miter lim="800000"/>
            <a:headEnd/>
            <a:tailEnd/>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533400" y="1447800"/>
            <a:ext cx="8153400" cy="4953000"/>
          </a:xfrm>
        </p:spPr>
        <p:txBody>
          <a:bodyPr/>
          <a:lstStyle/>
          <a:p>
            <a:pPr marL="287338" indent="-287338"/>
            <a:endParaRPr lang="en-US" sz="2400" dirty="0" smtClean="0"/>
          </a:p>
          <a:p>
            <a:pPr marL="287338" indent="-287338"/>
            <a:r>
              <a:rPr lang="en-US" sz="2400" dirty="0" smtClean="0"/>
              <a:t>Professional </a:t>
            </a:r>
            <a:r>
              <a:rPr lang="en-US" sz="2400" dirty="0"/>
              <a:t>values are seen to be in decline – AICPA Board Chairman said in 1980:</a:t>
            </a:r>
          </a:p>
          <a:p>
            <a:pPr marL="511175" indent="-511175"/>
            <a:r>
              <a:rPr lang="en-US" sz="2400" dirty="0" smtClean="0"/>
              <a:t> ‘It </a:t>
            </a:r>
            <a:r>
              <a:rPr lang="en-US" sz="2400" dirty="0"/>
              <a:t>seems that the effects of the phenomenal growth in the profession and competitive pressures have created in some CPAs attitudes that are intensely commercial and nearly devoid of the high-principled conduct that we have come to expect of a true professional. It is sad that we seem to have become a breed of highly skilled technicians and businessmen, but have subordinated courtesy, mutual respect, self-restraint, and fairness for a quest for firm growth and a preoccupation with the bottom line</a:t>
            </a:r>
            <a:r>
              <a:rPr lang="en-US" sz="2400" dirty="0" smtClean="0"/>
              <a:t>.’</a:t>
            </a:r>
            <a:endParaRPr lang="en-US" sz="2400" dirty="0"/>
          </a:p>
          <a:p>
            <a:pPr marL="400050" lvl="1" indent="0">
              <a:buNone/>
            </a:pPr>
            <a:endParaRPr lang="en-US" sz="2800" b="1" dirty="0"/>
          </a:p>
          <a:p>
            <a:pPr marL="400050" lvl="1" indent="0">
              <a:buNone/>
            </a:pPr>
            <a:endParaRPr lang="en-US" sz="2800" b="1" dirty="0" smtClean="0"/>
          </a:p>
          <a:p>
            <a:pPr marL="400050" lvl="1" indent="0">
              <a:buNone/>
            </a:pPr>
            <a:endParaRPr lang="en-US" sz="2800" b="1" dirty="0"/>
          </a:p>
          <a:p>
            <a:pPr marL="400050" lvl="1" indent="0">
              <a:buNone/>
            </a:pPr>
            <a:endParaRPr lang="en-US" sz="2800" b="1" dirty="0" smtClean="0"/>
          </a:p>
          <a:p>
            <a:pPr marL="571500" indent="-571500">
              <a:buFont typeface="+mj-lt"/>
              <a:buAutoNum type="romanUcPeriod"/>
            </a:pPr>
            <a:endParaRPr lang="en-US" dirty="0" smtClean="0"/>
          </a:p>
          <a:p>
            <a:pPr marL="0" indent="0"/>
            <a:endParaRPr lang="en-US" dirty="0"/>
          </a:p>
        </p:txBody>
      </p:sp>
      <p:sp>
        <p:nvSpPr>
          <p:cNvPr id="4" name="Slide Number Placeholder 3"/>
          <p:cNvSpPr>
            <a:spLocks noGrp="1"/>
          </p:cNvSpPr>
          <p:nvPr>
            <p:ph type="sldNum" sz="quarter" idx="12"/>
          </p:nvPr>
        </p:nvSpPr>
        <p:spPr/>
        <p:txBody>
          <a:bodyPr/>
          <a:lstStyle/>
          <a:p>
            <a:fld id="{E27B73F7-7827-40AC-B535-96D94C3D30CB}" type="slidenum">
              <a:rPr lang="en-US" smtClean="0"/>
              <a:pPr/>
              <a:t>10</a:t>
            </a:fld>
            <a:endParaRPr lang="en-US"/>
          </a:p>
        </p:txBody>
      </p:sp>
    </p:spTree>
    <p:extLst>
      <p:ext uri="{BB962C8B-B14F-4D97-AF65-F5344CB8AC3E}">
        <p14:creationId xmlns:p14="http://schemas.microsoft.com/office/powerpoint/2010/main" val="15290319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304800" y="1317600"/>
            <a:ext cx="8153400" cy="4953000"/>
          </a:xfrm>
        </p:spPr>
        <p:txBody>
          <a:bodyPr/>
          <a:lstStyle/>
          <a:p>
            <a:pPr marL="627063" lvl="1" indent="-227013">
              <a:buNone/>
            </a:pPr>
            <a:endParaRPr lang="en-US" sz="2800" b="1" dirty="0" smtClean="0"/>
          </a:p>
          <a:p>
            <a:pPr marL="627063" lvl="1" indent="-227013">
              <a:buNone/>
            </a:pPr>
            <a:r>
              <a:rPr lang="en-US" sz="2800" b="1" dirty="0" smtClean="0"/>
              <a:t>The </a:t>
            </a:r>
            <a:r>
              <a:rPr lang="en-US" sz="2800" b="1" dirty="0"/>
              <a:t>AICPA’s Committee on Standards of Professional Conduct wrote in 1985:</a:t>
            </a:r>
          </a:p>
          <a:p>
            <a:pPr marL="914400" lvl="1" indent="-115888">
              <a:buNone/>
            </a:pPr>
            <a:r>
              <a:rPr lang="en-US" sz="2800" b="1" dirty="0" smtClean="0"/>
              <a:t> ‘There </a:t>
            </a:r>
            <a:r>
              <a:rPr lang="en-US" sz="2800" b="1" dirty="0"/>
              <a:t>has been an erosion of self-restraint</a:t>
            </a:r>
            <a:r>
              <a:rPr lang="en-US" sz="2800" b="1" dirty="0" smtClean="0"/>
              <a:t>, conservatism</a:t>
            </a:r>
            <a:r>
              <a:rPr lang="en-US" sz="2800" b="1" dirty="0"/>
              <a:t>, and adherence to basic professional values at a pace and to an extent that is unprecedented in the profession’s history. We believe the profession is on the brink of a crisis of confidence in its ability to serve the public interest</a:t>
            </a:r>
            <a:r>
              <a:rPr lang="en-US" sz="2800" b="1" dirty="0" smtClean="0"/>
              <a:t>.’</a:t>
            </a:r>
            <a:r>
              <a:rPr lang="en-US" sz="2800" b="1" dirty="0"/>
              <a:t>	</a:t>
            </a:r>
          </a:p>
          <a:p>
            <a:pPr marL="800100" lvl="2" indent="0">
              <a:buNone/>
            </a:pPr>
            <a:endParaRPr lang="en-US" sz="2800" b="1" dirty="0">
              <a:solidFill>
                <a:schemeClr val="bg1"/>
              </a:solidFill>
            </a:endParaRPr>
          </a:p>
          <a:p>
            <a:pPr marL="800100" lvl="2" indent="0">
              <a:buNone/>
            </a:pPr>
            <a:endParaRPr lang="en-US" sz="2800" b="1" dirty="0" smtClean="0">
              <a:solidFill>
                <a:schemeClr val="bg1"/>
              </a:solidFill>
            </a:endParaRPr>
          </a:p>
          <a:p>
            <a:pPr marL="400050" lvl="1" indent="0">
              <a:buNone/>
            </a:pPr>
            <a:endParaRPr lang="en-US" sz="1000" b="1" dirty="0" smtClean="0"/>
          </a:p>
          <a:p>
            <a:pPr marL="400050" lvl="1" indent="0">
              <a:buNone/>
            </a:pPr>
            <a:endParaRPr lang="en-US" sz="2800" b="1" dirty="0"/>
          </a:p>
          <a:p>
            <a:pPr marL="400050" lvl="1" indent="0">
              <a:buNone/>
            </a:pPr>
            <a:endParaRPr lang="en-US" sz="2800" b="1" dirty="0" smtClean="0"/>
          </a:p>
          <a:p>
            <a:pPr marL="400050" lvl="1" indent="0">
              <a:buNone/>
            </a:pPr>
            <a:endParaRPr lang="en-US" sz="2800" b="1" dirty="0"/>
          </a:p>
          <a:p>
            <a:pPr marL="400050" lvl="1" indent="0">
              <a:buNone/>
            </a:pPr>
            <a:endParaRPr lang="en-US" sz="2800" b="1" dirty="0" smtClean="0"/>
          </a:p>
          <a:p>
            <a:pPr marL="571500" indent="-571500">
              <a:buFont typeface="+mj-lt"/>
              <a:buAutoNum type="romanUcPeriod"/>
            </a:pPr>
            <a:endParaRPr lang="en-US" dirty="0" smtClean="0"/>
          </a:p>
          <a:p>
            <a:pPr marL="0" indent="0"/>
            <a:endParaRPr lang="en-US" dirty="0"/>
          </a:p>
        </p:txBody>
      </p:sp>
      <p:sp>
        <p:nvSpPr>
          <p:cNvPr id="4" name="Slide Number Placeholder 3"/>
          <p:cNvSpPr>
            <a:spLocks noGrp="1"/>
          </p:cNvSpPr>
          <p:nvPr>
            <p:ph type="sldNum" sz="quarter" idx="12"/>
          </p:nvPr>
        </p:nvSpPr>
        <p:spPr/>
        <p:txBody>
          <a:bodyPr/>
          <a:lstStyle/>
          <a:p>
            <a:fld id="{E27B73F7-7827-40AC-B535-96D94C3D30CB}" type="slidenum">
              <a:rPr lang="en-US" smtClean="0"/>
              <a:pPr/>
              <a:t>11</a:t>
            </a:fld>
            <a:endParaRPr lang="en-US"/>
          </a:p>
        </p:txBody>
      </p:sp>
    </p:spTree>
    <p:extLst>
      <p:ext uri="{BB962C8B-B14F-4D97-AF65-F5344CB8AC3E}">
        <p14:creationId xmlns:p14="http://schemas.microsoft.com/office/powerpoint/2010/main" val="6596916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533400" y="1447800"/>
            <a:ext cx="8153400" cy="4800600"/>
          </a:xfrm>
        </p:spPr>
        <p:txBody>
          <a:bodyPr/>
          <a:lstStyle/>
          <a:p>
            <a:pPr marL="627063" lvl="2" indent="-223838">
              <a:buNone/>
            </a:pPr>
            <a:r>
              <a:rPr lang="en-US" b="1" dirty="0">
                <a:solidFill>
                  <a:schemeClr val="bg1"/>
                </a:solidFill>
              </a:rPr>
              <a:t>Big 8 firms drive for profitability, growth, and international reach</a:t>
            </a:r>
          </a:p>
          <a:p>
            <a:pPr marL="684213" lvl="2" indent="-223838">
              <a:buNone/>
              <a:tabLst>
                <a:tab pos="511175" algn="l"/>
              </a:tabLst>
            </a:pPr>
            <a:r>
              <a:rPr lang="en-US" b="1" dirty="0">
                <a:solidFill>
                  <a:schemeClr val="bg1"/>
                </a:solidFill>
              </a:rPr>
              <a:t>Firms diversify out of audit, and begin to </a:t>
            </a:r>
            <a:r>
              <a:rPr lang="en-US" b="1" dirty="0" smtClean="0">
                <a:solidFill>
                  <a:schemeClr val="bg1"/>
                </a:solidFill>
              </a:rPr>
              <a:t>call </a:t>
            </a:r>
            <a:r>
              <a:rPr lang="en-US" b="1" dirty="0">
                <a:solidFill>
                  <a:schemeClr val="bg1"/>
                </a:solidFill>
              </a:rPr>
              <a:t>themselves </a:t>
            </a:r>
            <a:r>
              <a:rPr lang="en-US" b="1" dirty="0" smtClean="0">
                <a:solidFill>
                  <a:schemeClr val="bg1"/>
                </a:solidFill>
              </a:rPr>
              <a:t>‘professional </a:t>
            </a:r>
            <a:r>
              <a:rPr lang="en-US" b="1" dirty="0">
                <a:solidFill>
                  <a:schemeClr val="bg1"/>
                </a:solidFill>
              </a:rPr>
              <a:t>service </a:t>
            </a:r>
            <a:r>
              <a:rPr lang="en-US" b="1" dirty="0" smtClean="0">
                <a:solidFill>
                  <a:schemeClr val="bg1"/>
                </a:solidFill>
              </a:rPr>
              <a:t>firms’</a:t>
            </a:r>
          </a:p>
          <a:p>
            <a:pPr marL="684213" lvl="2" indent="-223838">
              <a:buNone/>
              <a:tabLst>
                <a:tab pos="511175" algn="l"/>
              </a:tabLst>
            </a:pPr>
            <a:r>
              <a:rPr lang="en-US" b="1" dirty="0">
                <a:solidFill>
                  <a:schemeClr val="bg1"/>
                </a:solidFill>
              </a:rPr>
              <a:t>Big 8 firms drop ‘Accountants and Auditors’ from </a:t>
            </a:r>
            <a:r>
              <a:rPr lang="en-US" b="1" dirty="0" smtClean="0">
                <a:solidFill>
                  <a:schemeClr val="bg1"/>
                </a:solidFill>
              </a:rPr>
              <a:t>their stationery </a:t>
            </a:r>
          </a:p>
          <a:p>
            <a:pPr marL="684213" lvl="2" indent="-223838">
              <a:buNone/>
              <a:tabLst>
                <a:tab pos="511175" algn="l"/>
              </a:tabLst>
            </a:pPr>
            <a:r>
              <a:rPr lang="en-US" b="1" dirty="0" smtClean="0">
                <a:solidFill>
                  <a:schemeClr val="bg1"/>
                </a:solidFill>
              </a:rPr>
              <a:t>Firms </a:t>
            </a:r>
            <a:r>
              <a:rPr lang="en-US" b="1" dirty="0">
                <a:solidFill>
                  <a:schemeClr val="bg1"/>
                </a:solidFill>
              </a:rPr>
              <a:t>become businesses that </a:t>
            </a:r>
            <a:r>
              <a:rPr lang="en-US" b="1" dirty="0" smtClean="0">
                <a:solidFill>
                  <a:schemeClr val="bg1"/>
                </a:solidFill>
              </a:rPr>
              <a:t>happen </a:t>
            </a:r>
            <a:r>
              <a:rPr lang="en-US" b="1" dirty="0">
                <a:solidFill>
                  <a:schemeClr val="bg1"/>
                </a:solidFill>
              </a:rPr>
              <a:t>to </a:t>
            </a:r>
            <a:r>
              <a:rPr lang="en-US" b="1" dirty="0" smtClean="0">
                <a:solidFill>
                  <a:schemeClr val="bg1"/>
                </a:solidFill>
              </a:rPr>
              <a:t>render professional </a:t>
            </a:r>
            <a:r>
              <a:rPr lang="en-US" b="1" dirty="0">
                <a:solidFill>
                  <a:schemeClr val="bg1"/>
                </a:solidFill>
              </a:rPr>
              <a:t>services, no longer </a:t>
            </a:r>
            <a:r>
              <a:rPr lang="en-US" b="1" dirty="0" smtClean="0">
                <a:solidFill>
                  <a:schemeClr val="bg1"/>
                </a:solidFill>
              </a:rPr>
              <a:t>professional </a:t>
            </a:r>
            <a:r>
              <a:rPr lang="en-US" b="1" dirty="0">
                <a:solidFill>
                  <a:schemeClr val="bg1"/>
                </a:solidFill>
              </a:rPr>
              <a:t>service firms that </a:t>
            </a:r>
            <a:r>
              <a:rPr lang="en-US" b="1" dirty="0" smtClean="0">
                <a:solidFill>
                  <a:schemeClr val="bg1"/>
                </a:solidFill>
              </a:rPr>
              <a:t>happen </a:t>
            </a:r>
            <a:r>
              <a:rPr lang="en-US" b="1" dirty="0">
                <a:solidFill>
                  <a:schemeClr val="bg1"/>
                </a:solidFill>
              </a:rPr>
              <a:t>to be </a:t>
            </a:r>
            <a:r>
              <a:rPr lang="en-US" b="1" dirty="0" smtClean="0">
                <a:solidFill>
                  <a:schemeClr val="bg1"/>
                </a:solidFill>
              </a:rPr>
              <a:t>businesses</a:t>
            </a:r>
          </a:p>
          <a:p>
            <a:pPr marL="684213" lvl="2" indent="-223838">
              <a:buNone/>
              <a:tabLst>
                <a:tab pos="511175" algn="l"/>
              </a:tabLst>
            </a:pPr>
            <a:r>
              <a:rPr lang="en-US" b="1" dirty="0" smtClean="0">
                <a:solidFill>
                  <a:schemeClr val="bg1"/>
                </a:solidFill>
              </a:rPr>
              <a:t>Firms </a:t>
            </a:r>
            <a:r>
              <a:rPr lang="en-US" b="1" dirty="0">
                <a:solidFill>
                  <a:schemeClr val="bg1"/>
                </a:solidFill>
              </a:rPr>
              <a:t>press partners to meet income targets or face </a:t>
            </a:r>
            <a:r>
              <a:rPr lang="en-US" b="1" dirty="0" smtClean="0">
                <a:solidFill>
                  <a:schemeClr val="bg1"/>
                </a:solidFill>
              </a:rPr>
              <a:t>dismissal</a:t>
            </a:r>
          </a:p>
          <a:p>
            <a:pPr marL="684213" lvl="2" indent="-223838">
              <a:buNone/>
              <a:tabLst>
                <a:tab pos="511175" algn="l"/>
              </a:tabLst>
            </a:pPr>
            <a:r>
              <a:rPr lang="en-US" b="1" dirty="0">
                <a:solidFill>
                  <a:schemeClr val="bg1"/>
                </a:solidFill>
              </a:rPr>
              <a:t>SEC continues to criticize the Big 8 firms over </a:t>
            </a:r>
            <a:r>
              <a:rPr lang="en-US" b="1" dirty="0" smtClean="0">
                <a:solidFill>
                  <a:schemeClr val="bg1"/>
                </a:solidFill>
              </a:rPr>
              <a:t>scope of </a:t>
            </a:r>
            <a:r>
              <a:rPr lang="en-US" b="1" dirty="0">
                <a:solidFill>
                  <a:schemeClr val="bg1"/>
                </a:solidFill>
              </a:rPr>
              <a:t>services</a:t>
            </a:r>
          </a:p>
          <a:p>
            <a:pPr marL="800100" lvl="2" indent="0">
              <a:buNone/>
            </a:pPr>
            <a:endParaRPr lang="en-US" b="1" dirty="0" smtClean="0">
              <a:solidFill>
                <a:schemeClr val="bg1"/>
              </a:solidFill>
            </a:endParaRPr>
          </a:p>
          <a:p>
            <a:pPr marL="400050" lvl="1" indent="0">
              <a:buNone/>
            </a:pPr>
            <a:endParaRPr lang="en-US" sz="1000" b="1" dirty="0" smtClean="0"/>
          </a:p>
          <a:p>
            <a:pPr marL="400050" lvl="1" indent="0">
              <a:buNone/>
            </a:pPr>
            <a:endParaRPr lang="en-US" sz="2800" b="1" dirty="0"/>
          </a:p>
          <a:p>
            <a:pPr marL="400050" lvl="1" indent="0">
              <a:buNone/>
            </a:pPr>
            <a:endParaRPr lang="en-US" sz="2800" b="1" dirty="0" smtClean="0"/>
          </a:p>
          <a:p>
            <a:pPr marL="400050" lvl="1" indent="0">
              <a:buNone/>
            </a:pPr>
            <a:endParaRPr lang="en-US" sz="2800" b="1" dirty="0"/>
          </a:p>
          <a:p>
            <a:pPr marL="400050" lvl="1" indent="0">
              <a:buNone/>
            </a:pPr>
            <a:endParaRPr lang="en-US" sz="2800" b="1" dirty="0" smtClean="0"/>
          </a:p>
          <a:p>
            <a:pPr marL="571500" indent="-571500">
              <a:buFont typeface="+mj-lt"/>
              <a:buAutoNum type="romanUcPeriod"/>
            </a:pPr>
            <a:endParaRPr lang="en-US" dirty="0" smtClean="0"/>
          </a:p>
          <a:p>
            <a:pPr marL="0" indent="0"/>
            <a:endParaRPr lang="en-US" dirty="0"/>
          </a:p>
        </p:txBody>
      </p:sp>
      <p:sp>
        <p:nvSpPr>
          <p:cNvPr id="4" name="Slide Number Placeholder 3"/>
          <p:cNvSpPr>
            <a:spLocks noGrp="1"/>
          </p:cNvSpPr>
          <p:nvPr>
            <p:ph type="sldNum" sz="quarter" idx="12"/>
          </p:nvPr>
        </p:nvSpPr>
        <p:spPr/>
        <p:txBody>
          <a:bodyPr/>
          <a:lstStyle/>
          <a:p>
            <a:fld id="{E27B73F7-7827-40AC-B535-96D94C3D30CB}" type="slidenum">
              <a:rPr lang="en-US" smtClean="0"/>
              <a:pPr/>
              <a:t>12</a:t>
            </a:fld>
            <a:endParaRPr lang="en-US"/>
          </a:p>
        </p:txBody>
      </p:sp>
    </p:spTree>
    <p:extLst>
      <p:ext uri="{BB962C8B-B14F-4D97-AF65-F5344CB8AC3E}">
        <p14:creationId xmlns:p14="http://schemas.microsoft.com/office/powerpoint/2010/main" val="31103743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381000" y="1676400"/>
            <a:ext cx="8458200" cy="4953000"/>
          </a:xfrm>
        </p:spPr>
        <p:txBody>
          <a:bodyPr/>
          <a:lstStyle/>
          <a:p>
            <a:pPr marL="568325" lvl="1" indent="-168275">
              <a:buNone/>
            </a:pPr>
            <a:r>
              <a:rPr lang="en-US" sz="2800" b="1" dirty="0"/>
              <a:t>Big 8 firms acquire boutique consulting firms </a:t>
            </a:r>
            <a:r>
              <a:rPr lang="en-US" sz="2800" b="1" dirty="0" smtClean="0"/>
              <a:t>having no </a:t>
            </a:r>
            <a:r>
              <a:rPr lang="en-US" sz="2800" b="1" dirty="0"/>
              <a:t>ethical constraints on their behavior</a:t>
            </a:r>
          </a:p>
          <a:p>
            <a:pPr marL="627063" lvl="1" indent="-227013">
              <a:buNone/>
            </a:pPr>
            <a:r>
              <a:rPr lang="en-US" sz="2800" b="1" dirty="0"/>
              <a:t>At the tops of the Big 8 firms</a:t>
            </a:r>
            <a:r>
              <a:rPr lang="en-US" sz="2800" b="1" dirty="0" smtClean="0"/>
              <a:t>, a consulting </a:t>
            </a:r>
            <a:r>
              <a:rPr lang="en-US" sz="2800" b="1" dirty="0"/>
              <a:t>mentality </a:t>
            </a:r>
            <a:r>
              <a:rPr lang="en-US" sz="2800" b="1" dirty="0" smtClean="0"/>
              <a:t>replaces an </a:t>
            </a:r>
            <a:r>
              <a:rPr lang="en-US" sz="2800" b="1" dirty="0"/>
              <a:t>audit mentality</a:t>
            </a:r>
          </a:p>
          <a:p>
            <a:pPr marL="568325" lvl="1" indent="-168275">
              <a:buNone/>
            </a:pPr>
            <a:r>
              <a:rPr lang="en-US" sz="2800" b="1" dirty="0"/>
              <a:t>Big 8 merge into Big 6 and then into Big 5, in quest for global growth and market dominance	</a:t>
            </a:r>
          </a:p>
          <a:p>
            <a:pPr marL="627063" lvl="1" indent="-227013">
              <a:buNone/>
            </a:pPr>
            <a:r>
              <a:rPr lang="en-US" sz="2800" b="1" dirty="0"/>
              <a:t>Audit </a:t>
            </a:r>
            <a:r>
              <a:rPr lang="en-US" sz="2800" b="1" dirty="0" smtClean="0"/>
              <a:t>partners exhibit </a:t>
            </a:r>
            <a:r>
              <a:rPr lang="en-US" sz="2800" b="1" dirty="0"/>
              <a:t>a</a:t>
            </a:r>
            <a:r>
              <a:rPr lang="en-US" sz="2800" b="1" dirty="0" smtClean="0"/>
              <a:t> weakened </a:t>
            </a:r>
            <a:r>
              <a:rPr lang="en-US" sz="2800" b="1" dirty="0"/>
              <a:t>will to take a stand against </a:t>
            </a:r>
            <a:r>
              <a:rPr lang="en-US" sz="2800" b="1" dirty="0" smtClean="0"/>
              <a:t>clients’ questionable </a:t>
            </a:r>
            <a:r>
              <a:rPr lang="en-US" sz="2800" b="1" dirty="0"/>
              <a:t>accounting </a:t>
            </a:r>
            <a:r>
              <a:rPr lang="en-US" sz="2800" b="1" dirty="0" smtClean="0"/>
              <a:t>practices</a:t>
            </a:r>
          </a:p>
          <a:p>
            <a:pPr marL="800100" lvl="2" indent="0">
              <a:buNone/>
            </a:pPr>
            <a:endParaRPr lang="en-US" b="1" dirty="0">
              <a:solidFill>
                <a:schemeClr val="bg1"/>
              </a:solidFill>
            </a:endParaRPr>
          </a:p>
          <a:p>
            <a:pPr marL="800100" lvl="2" indent="0">
              <a:buNone/>
            </a:pPr>
            <a:endParaRPr lang="en-US" b="1" dirty="0">
              <a:solidFill>
                <a:schemeClr val="bg1"/>
              </a:solidFill>
            </a:endParaRPr>
          </a:p>
          <a:p>
            <a:pPr marL="800100" lvl="2" indent="0">
              <a:buNone/>
            </a:pPr>
            <a:endParaRPr lang="en-US" b="1" dirty="0" smtClean="0">
              <a:solidFill>
                <a:schemeClr val="bg1"/>
              </a:solidFill>
            </a:endParaRPr>
          </a:p>
          <a:p>
            <a:pPr marL="400050" lvl="1" indent="0">
              <a:buNone/>
            </a:pPr>
            <a:endParaRPr lang="en-US" sz="1000" b="1" dirty="0" smtClean="0"/>
          </a:p>
          <a:p>
            <a:pPr marL="400050" lvl="1" indent="0">
              <a:buNone/>
            </a:pPr>
            <a:endParaRPr lang="en-US" sz="2800" b="1" dirty="0"/>
          </a:p>
          <a:p>
            <a:pPr marL="400050" lvl="1" indent="0">
              <a:buNone/>
            </a:pPr>
            <a:endParaRPr lang="en-US" sz="2800" b="1" dirty="0" smtClean="0"/>
          </a:p>
          <a:p>
            <a:pPr marL="400050" lvl="1" indent="0">
              <a:buNone/>
            </a:pPr>
            <a:endParaRPr lang="en-US" sz="2800" b="1" dirty="0"/>
          </a:p>
          <a:p>
            <a:pPr marL="400050" lvl="1" indent="0">
              <a:buNone/>
            </a:pPr>
            <a:endParaRPr lang="en-US" sz="2800" b="1" dirty="0" smtClean="0"/>
          </a:p>
          <a:p>
            <a:pPr marL="571500" indent="-571500">
              <a:buFont typeface="+mj-lt"/>
              <a:buAutoNum type="romanUcPeriod"/>
            </a:pPr>
            <a:endParaRPr lang="en-US" dirty="0" smtClean="0"/>
          </a:p>
          <a:p>
            <a:pPr marL="0" indent="0"/>
            <a:endParaRPr lang="en-US" dirty="0"/>
          </a:p>
        </p:txBody>
      </p:sp>
      <p:sp>
        <p:nvSpPr>
          <p:cNvPr id="4" name="Slide Number Placeholder 3"/>
          <p:cNvSpPr>
            <a:spLocks noGrp="1"/>
          </p:cNvSpPr>
          <p:nvPr>
            <p:ph type="sldNum" sz="quarter" idx="12"/>
          </p:nvPr>
        </p:nvSpPr>
        <p:spPr/>
        <p:txBody>
          <a:bodyPr/>
          <a:lstStyle/>
          <a:p>
            <a:fld id="{E27B73F7-7827-40AC-B535-96D94C3D30CB}" type="slidenum">
              <a:rPr lang="en-US" smtClean="0"/>
              <a:pPr/>
              <a:t>13</a:t>
            </a:fld>
            <a:endParaRPr lang="en-US"/>
          </a:p>
        </p:txBody>
      </p:sp>
    </p:spTree>
    <p:extLst>
      <p:ext uri="{BB962C8B-B14F-4D97-AF65-F5344CB8AC3E}">
        <p14:creationId xmlns:p14="http://schemas.microsoft.com/office/powerpoint/2010/main" val="22816539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 </a:t>
            </a:r>
            <a:r>
              <a:rPr lang="en-US" dirty="0" smtClean="0"/>
              <a:t>1994, </a:t>
            </a:r>
            <a:r>
              <a:rPr lang="en-US" dirty="0"/>
              <a:t>the SEC </a:t>
            </a:r>
            <a:r>
              <a:rPr lang="en-US" dirty="0" smtClean="0"/>
              <a:t>Chief Accountant Walter </a:t>
            </a:r>
            <a:r>
              <a:rPr lang="en-US" dirty="0" err="1" smtClean="0"/>
              <a:t>Schuetze</a:t>
            </a:r>
            <a:r>
              <a:rPr lang="en-US" dirty="0" smtClean="0"/>
              <a:t> </a:t>
            </a:r>
            <a:r>
              <a:rPr lang="en-US" dirty="0"/>
              <a:t>complained </a:t>
            </a:r>
            <a:r>
              <a:rPr lang="en-US" dirty="0" smtClean="0"/>
              <a:t>of ‘situations </a:t>
            </a:r>
            <a:r>
              <a:rPr lang="en-US" dirty="0"/>
              <a:t>in which auditors are not standing up to their clients on financial </a:t>
            </a:r>
            <a:r>
              <a:rPr lang="en-US" dirty="0" smtClean="0"/>
              <a:t>accounting </a:t>
            </a:r>
            <a:r>
              <a:rPr lang="en-US" dirty="0"/>
              <a:t>and reporting issues when their clients take a </a:t>
            </a:r>
            <a:r>
              <a:rPr lang="en-US" dirty="0" smtClean="0"/>
              <a:t>position </a:t>
            </a:r>
            <a:r>
              <a:rPr lang="en-US" dirty="0"/>
              <a:t>that is, at best, not supported in the accounting literature or, at </a:t>
            </a:r>
            <a:r>
              <a:rPr lang="en-US" dirty="0" smtClean="0"/>
              <a:t>worst, </a:t>
            </a:r>
            <a:r>
              <a:rPr lang="en-US" dirty="0"/>
              <a:t>directly contrary to existing </a:t>
            </a:r>
            <a:r>
              <a:rPr lang="en-US" dirty="0" smtClean="0"/>
              <a:t>accounting pronouncements.’</a:t>
            </a:r>
            <a:endParaRPr lang="en-US" dirty="0"/>
          </a:p>
          <a:p>
            <a:endParaRPr lang="en-US" dirty="0"/>
          </a:p>
          <a:p>
            <a:r>
              <a:rPr lang="en-US" dirty="0"/>
              <a:t>When a client cannot qualify for its preferred accounting treatment, the firms’ partners huddle to find some way under GAAP to accommodate the client’s wishes</a:t>
            </a:r>
          </a:p>
          <a:p>
            <a:endParaRPr lang="en-US" dirty="0"/>
          </a:p>
        </p:txBody>
      </p:sp>
      <p:sp>
        <p:nvSpPr>
          <p:cNvPr id="4" name="Slide Number Placeholder 3"/>
          <p:cNvSpPr>
            <a:spLocks noGrp="1"/>
          </p:cNvSpPr>
          <p:nvPr>
            <p:ph type="sldNum" sz="quarter" idx="12"/>
          </p:nvPr>
        </p:nvSpPr>
        <p:spPr/>
        <p:txBody>
          <a:bodyPr/>
          <a:lstStyle/>
          <a:p>
            <a:fld id="{E27B73F7-7827-40AC-B535-96D94C3D30CB}" type="slidenum">
              <a:rPr lang="en-US" smtClean="0"/>
              <a:pPr/>
              <a:t>14</a:t>
            </a:fld>
            <a:endParaRPr lang="en-US"/>
          </a:p>
        </p:txBody>
      </p:sp>
    </p:spTree>
    <p:extLst>
      <p:ext uri="{BB962C8B-B14F-4D97-AF65-F5344CB8AC3E}">
        <p14:creationId xmlns:p14="http://schemas.microsoft.com/office/powerpoint/2010/main" val="25029200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76200" y="1600200"/>
            <a:ext cx="8534400" cy="5029200"/>
          </a:xfrm>
        </p:spPr>
        <p:txBody>
          <a:bodyPr/>
          <a:lstStyle/>
          <a:p>
            <a:pPr marL="627063" lvl="1" indent="-227013">
              <a:buNone/>
            </a:pPr>
            <a:r>
              <a:rPr lang="en-US" sz="2800" b="1" dirty="0" smtClean="0"/>
              <a:t>Company </a:t>
            </a:r>
            <a:r>
              <a:rPr lang="en-US" sz="2800" b="1" dirty="0"/>
              <a:t>sector becomes even more aggressive </a:t>
            </a:r>
            <a:r>
              <a:rPr lang="en-US" sz="2800" b="1" dirty="0" smtClean="0"/>
              <a:t>towards </a:t>
            </a:r>
            <a:r>
              <a:rPr lang="en-US" sz="2800" b="1" dirty="0"/>
              <a:t>accounting and accountants</a:t>
            </a:r>
          </a:p>
          <a:p>
            <a:pPr marL="1257300" lvl="2" indent="-457200">
              <a:buNone/>
            </a:pPr>
            <a:r>
              <a:rPr lang="en-US" sz="2800" b="1" dirty="0" smtClean="0">
                <a:solidFill>
                  <a:schemeClr val="bg1"/>
                </a:solidFill>
              </a:rPr>
              <a:t> Ubiquity </a:t>
            </a:r>
            <a:r>
              <a:rPr lang="en-US" sz="2800" b="1" dirty="0">
                <a:solidFill>
                  <a:schemeClr val="bg1"/>
                </a:solidFill>
              </a:rPr>
              <a:t>of analysts’ </a:t>
            </a:r>
            <a:r>
              <a:rPr lang="en-US" sz="2800" b="1" dirty="0" smtClean="0">
                <a:solidFill>
                  <a:schemeClr val="bg1"/>
                </a:solidFill>
              </a:rPr>
              <a:t>consensus earnings </a:t>
            </a:r>
            <a:r>
              <a:rPr lang="en-US" sz="2800" b="1" dirty="0">
                <a:solidFill>
                  <a:schemeClr val="bg1"/>
                </a:solidFill>
              </a:rPr>
              <a:t>forecasts places constant </a:t>
            </a:r>
            <a:r>
              <a:rPr lang="en-US" sz="2800" b="1" dirty="0" smtClean="0">
                <a:solidFill>
                  <a:schemeClr val="bg1"/>
                </a:solidFill>
              </a:rPr>
              <a:t>EPS </a:t>
            </a:r>
            <a:r>
              <a:rPr lang="en-US" sz="2800" b="1" dirty="0">
                <a:solidFill>
                  <a:schemeClr val="bg1"/>
                </a:solidFill>
              </a:rPr>
              <a:t>pressure on CEOs, CFOs</a:t>
            </a:r>
          </a:p>
          <a:p>
            <a:pPr marL="1317625" lvl="2" indent="-457200">
              <a:buNone/>
            </a:pPr>
            <a:r>
              <a:rPr lang="en-US" sz="2800" b="1" dirty="0" smtClean="0">
                <a:solidFill>
                  <a:schemeClr val="bg1"/>
                </a:solidFill>
              </a:rPr>
              <a:t> Long </a:t>
            </a:r>
            <a:r>
              <a:rPr lang="en-US" sz="2800" b="1" dirty="0">
                <a:solidFill>
                  <a:schemeClr val="bg1"/>
                </a:solidFill>
              </a:rPr>
              <a:t>Bull market fosters arrogance and greed among </a:t>
            </a:r>
            <a:r>
              <a:rPr lang="en-US" sz="2800" b="1" dirty="0" smtClean="0">
                <a:solidFill>
                  <a:schemeClr val="bg1"/>
                </a:solidFill>
              </a:rPr>
              <a:t>CEOs, CFOs</a:t>
            </a:r>
            <a:r>
              <a:rPr lang="en-US" sz="2800" b="1" dirty="0">
                <a:solidFill>
                  <a:schemeClr val="bg1"/>
                </a:solidFill>
              </a:rPr>
              <a:t>, and accounting numbers are </a:t>
            </a:r>
            <a:r>
              <a:rPr lang="en-US" sz="2800" b="1" dirty="0" smtClean="0">
                <a:solidFill>
                  <a:schemeClr val="bg1"/>
                </a:solidFill>
              </a:rPr>
              <a:t>not </a:t>
            </a:r>
            <a:r>
              <a:rPr lang="en-US" sz="2800" b="1" dirty="0">
                <a:solidFill>
                  <a:schemeClr val="bg1"/>
                </a:solidFill>
              </a:rPr>
              <a:t>allowed to get in the way of gobbling up other companies</a:t>
            </a:r>
          </a:p>
          <a:p>
            <a:pPr marL="1374775" lvl="2" indent="-574675">
              <a:buNone/>
            </a:pPr>
            <a:r>
              <a:rPr lang="en-US" sz="2800" b="1" dirty="0" smtClean="0">
                <a:solidFill>
                  <a:schemeClr val="bg1"/>
                </a:solidFill>
              </a:rPr>
              <a:t> Profit-driven </a:t>
            </a:r>
            <a:r>
              <a:rPr lang="en-US" sz="2800" b="1" dirty="0">
                <a:solidFill>
                  <a:schemeClr val="bg1"/>
                </a:solidFill>
              </a:rPr>
              <a:t>bonuses and employee stock options bulk even </a:t>
            </a:r>
            <a:r>
              <a:rPr lang="en-US" sz="2800" b="1" dirty="0" smtClean="0">
                <a:solidFill>
                  <a:schemeClr val="bg1"/>
                </a:solidFill>
              </a:rPr>
              <a:t>larger </a:t>
            </a:r>
            <a:r>
              <a:rPr lang="en-US" sz="2800" b="1" dirty="0">
                <a:solidFill>
                  <a:schemeClr val="bg1"/>
                </a:solidFill>
              </a:rPr>
              <a:t>in compensation packages</a:t>
            </a:r>
          </a:p>
          <a:p>
            <a:pPr marL="800100" lvl="2" indent="0">
              <a:buNone/>
            </a:pPr>
            <a:endParaRPr lang="en-US" sz="2800" b="1" dirty="0">
              <a:solidFill>
                <a:schemeClr val="bg1"/>
              </a:solidFill>
            </a:endParaRPr>
          </a:p>
          <a:p>
            <a:pPr marL="800100" lvl="2" indent="0">
              <a:buNone/>
            </a:pPr>
            <a:endParaRPr lang="en-US" sz="2800" b="1" dirty="0" smtClean="0">
              <a:solidFill>
                <a:schemeClr val="bg1"/>
              </a:solidFill>
            </a:endParaRPr>
          </a:p>
          <a:p>
            <a:pPr marL="400050" lvl="1" indent="0">
              <a:buNone/>
            </a:pPr>
            <a:endParaRPr lang="en-US" sz="1000" b="1" dirty="0" smtClean="0"/>
          </a:p>
          <a:p>
            <a:pPr marL="400050" lvl="1" indent="0">
              <a:buNone/>
            </a:pPr>
            <a:endParaRPr lang="en-US" sz="2800" b="1" dirty="0"/>
          </a:p>
          <a:p>
            <a:pPr marL="400050" lvl="1" indent="0">
              <a:buNone/>
            </a:pPr>
            <a:endParaRPr lang="en-US" sz="2800" b="1" dirty="0" smtClean="0"/>
          </a:p>
          <a:p>
            <a:pPr marL="400050" lvl="1" indent="0">
              <a:buNone/>
            </a:pPr>
            <a:endParaRPr lang="en-US" sz="2800" b="1" dirty="0"/>
          </a:p>
          <a:p>
            <a:pPr marL="400050" lvl="1" indent="0">
              <a:buNone/>
            </a:pPr>
            <a:endParaRPr lang="en-US" sz="2800" b="1" dirty="0" smtClean="0"/>
          </a:p>
          <a:p>
            <a:pPr marL="571500" indent="-571500">
              <a:buFont typeface="+mj-lt"/>
              <a:buAutoNum type="romanUcPeriod"/>
            </a:pPr>
            <a:endParaRPr lang="en-US" dirty="0" smtClean="0"/>
          </a:p>
          <a:p>
            <a:pPr marL="0" indent="0"/>
            <a:endParaRPr lang="en-US" dirty="0"/>
          </a:p>
        </p:txBody>
      </p:sp>
      <p:sp>
        <p:nvSpPr>
          <p:cNvPr id="4" name="Slide Number Placeholder 3"/>
          <p:cNvSpPr>
            <a:spLocks noGrp="1"/>
          </p:cNvSpPr>
          <p:nvPr>
            <p:ph type="sldNum" sz="quarter" idx="12"/>
          </p:nvPr>
        </p:nvSpPr>
        <p:spPr/>
        <p:txBody>
          <a:bodyPr/>
          <a:lstStyle/>
          <a:p>
            <a:fld id="{E27B73F7-7827-40AC-B535-96D94C3D30CB}" type="slidenum">
              <a:rPr lang="en-US" smtClean="0"/>
              <a:pPr/>
              <a:t>15</a:t>
            </a:fld>
            <a:endParaRPr lang="en-US"/>
          </a:p>
        </p:txBody>
      </p:sp>
    </p:spTree>
    <p:extLst>
      <p:ext uri="{BB962C8B-B14F-4D97-AF65-F5344CB8AC3E}">
        <p14:creationId xmlns:p14="http://schemas.microsoft.com/office/powerpoint/2010/main" val="4104436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381000" y="1143000"/>
            <a:ext cx="8305800" cy="5410200"/>
          </a:xfrm>
        </p:spPr>
        <p:txBody>
          <a:bodyPr/>
          <a:lstStyle/>
          <a:p>
            <a:pPr marL="400050" lvl="1" indent="0">
              <a:buNone/>
            </a:pPr>
            <a:endParaRPr lang="en-US" sz="2800" b="1" u="sng" dirty="0" smtClean="0">
              <a:effectLst>
                <a:outerShdw blurRad="38100" dist="38100" dir="2700000" algn="tl">
                  <a:srgbClr val="000000">
                    <a:alpha val="43137"/>
                  </a:srgbClr>
                </a:outerShdw>
              </a:effectLst>
            </a:endParaRPr>
          </a:p>
          <a:p>
            <a:pPr marL="400050" lvl="1" indent="-52388">
              <a:buNone/>
            </a:pPr>
            <a:r>
              <a:rPr lang="en-US" sz="2800" b="1" u="sng" dirty="0" smtClean="0">
                <a:effectLst>
                  <a:outerShdw blurRad="38100" dist="38100" dir="2700000" algn="tl">
                    <a:srgbClr val="000000">
                      <a:alpha val="43137"/>
                    </a:srgbClr>
                  </a:outerShdw>
                </a:effectLst>
              </a:rPr>
              <a:t>End </a:t>
            </a:r>
            <a:r>
              <a:rPr lang="en-US" sz="2800" b="1" u="sng" dirty="0">
                <a:effectLst>
                  <a:outerShdw blurRad="38100" dist="38100" dir="2700000" algn="tl">
                    <a:srgbClr val="000000">
                      <a:alpha val="43137"/>
                    </a:srgbClr>
                  </a:outerShdw>
                </a:effectLst>
              </a:rPr>
              <a:t>of 1990s/Early </a:t>
            </a:r>
            <a:r>
              <a:rPr lang="en-US" sz="2800" b="1" u="sng" dirty="0" smtClean="0">
                <a:effectLst>
                  <a:outerShdw blurRad="38100" dist="38100" dir="2700000" algn="tl">
                    <a:srgbClr val="000000">
                      <a:alpha val="43137"/>
                    </a:srgbClr>
                  </a:outerShdw>
                </a:effectLst>
              </a:rPr>
              <a:t>2000s</a:t>
            </a:r>
          </a:p>
          <a:p>
            <a:pPr marL="347663" lvl="1" indent="0">
              <a:buNone/>
            </a:pPr>
            <a:r>
              <a:rPr lang="en-US" sz="2800" b="1" dirty="0" smtClean="0"/>
              <a:t>Result</a:t>
            </a:r>
            <a:r>
              <a:rPr lang="en-US" sz="2800" b="1" dirty="0"/>
              <a:t>: a spate of celebrated accounting and auditing scandals, and the demise of Arthur </a:t>
            </a:r>
            <a:r>
              <a:rPr lang="en-US" sz="2800" b="1" dirty="0" smtClean="0"/>
              <a:t>Andersen</a:t>
            </a:r>
          </a:p>
          <a:p>
            <a:pPr marL="400050" lvl="1" indent="0">
              <a:buNone/>
            </a:pPr>
            <a:endParaRPr lang="en-US" sz="2800" b="1" dirty="0" smtClean="0"/>
          </a:p>
          <a:p>
            <a:pPr marL="398463" lvl="1" indent="-115888">
              <a:buNone/>
            </a:pPr>
            <a:r>
              <a:rPr lang="en-US" sz="2800" b="1" dirty="0" smtClean="0"/>
              <a:t> Today, professionalism </a:t>
            </a:r>
            <a:r>
              <a:rPr lang="en-US" sz="2800" b="1" dirty="0"/>
              <a:t>is decidedly lacking in two </a:t>
            </a:r>
            <a:r>
              <a:rPr lang="en-US" sz="2800" b="1" dirty="0" smtClean="0"/>
              <a:t>spheres</a:t>
            </a:r>
            <a:r>
              <a:rPr lang="en-US" sz="2800" b="1" dirty="0"/>
              <a:t>:</a:t>
            </a:r>
          </a:p>
          <a:p>
            <a:pPr lvl="2" indent="-342900"/>
            <a:r>
              <a:rPr lang="en-US" sz="2800" b="1" dirty="0" smtClean="0">
                <a:solidFill>
                  <a:schemeClr val="bg1"/>
                </a:solidFill>
              </a:rPr>
              <a:t>Creating </a:t>
            </a:r>
            <a:r>
              <a:rPr lang="en-US" sz="2800" b="1" dirty="0">
                <a:solidFill>
                  <a:schemeClr val="bg1"/>
                </a:solidFill>
              </a:rPr>
              <a:t>a vibrant dialogue on the improvement of accounting </a:t>
            </a:r>
            <a:r>
              <a:rPr lang="en-US" sz="2800" b="1" dirty="0" smtClean="0">
                <a:solidFill>
                  <a:schemeClr val="bg1"/>
                </a:solidFill>
              </a:rPr>
              <a:t>and </a:t>
            </a:r>
            <a:r>
              <a:rPr lang="en-US" sz="2800" b="1" dirty="0">
                <a:solidFill>
                  <a:schemeClr val="bg1"/>
                </a:solidFill>
              </a:rPr>
              <a:t>auditing</a:t>
            </a:r>
          </a:p>
          <a:p>
            <a:pPr lvl="2" indent="-342900"/>
            <a:r>
              <a:rPr lang="en-US" sz="2800" b="1" dirty="0" smtClean="0">
                <a:solidFill>
                  <a:schemeClr val="bg1"/>
                </a:solidFill>
              </a:rPr>
              <a:t>Instilling </a:t>
            </a:r>
            <a:r>
              <a:rPr lang="en-US" sz="2800" b="1" dirty="0">
                <a:solidFill>
                  <a:schemeClr val="bg1"/>
                </a:solidFill>
              </a:rPr>
              <a:t>in entrants to the profession a critical, enquiring </a:t>
            </a:r>
            <a:r>
              <a:rPr lang="en-US" sz="2800" b="1" dirty="0" smtClean="0">
                <a:solidFill>
                  <a:schemeClr val="bg1"/>
                </a:solidFill>
              </a:rPr>
              <a:t>faculty</a:t>
            </a:r>
          </a:p>
          <a:p>
            <a:pPr marL="400050" lvl="1" indent="0">
              <a:buNone/>
            </a:pPr>
            <a:endParaRPr lang="en-US" b="1" dirty="0" smtClean="0"/>
          </a:p>
          <a:p>
            <a:pPr marL="400050" lvl="1" indent="0">
              <a:buNone/>
            </a:pPr>
            <a:endParaRPr lang="en-US" b="1" dirty="0"/>
          </a:p>
          <a:p>
            <a:pPr marL="400050" lvl="1" indent="0">
              <a:buNone/>
            </a:pPr>
            <a:endParaRPr lang="en-US" sz="2800" b="1" dirty="0" smtClean="0"/>
          </a:p>
          <a:p>
            <a:pPr marL="400050" lvl="1" indent="0">
              <a:buNone/>
            </a:pPr>
            <a:endParaRPr lang="en-US" sz="2800" b="1" dirty="0"/>
          </a:p>
          <a:p>
            <a:pPr marL="400050" lvl="1" indent="0">
              <a:buNone/>
            </a:pPr>
            <a:endParaRPr lang="en-US" sz="2800" b="1" dirty="0" smtClean="0"/>
          </a:p>
          <a:p>
            <a:pPr marL="571500" indent="-571500">
              <a:buFont typeface="+mj-lt"/>
              <a:buAutoNum type="romanUcPeriod"/>
            </a:pPr>
            <a:endParaRPr lang="en-US" dirty="0" smtClean="0"/>
          </a:p>
          <a:p>
            <a:pPr marL="0" indent="0"/>
            <a:endParaRPr lang="en-US" dirty="0"/>
          </a:p>
        </p:txBody>
      </p:sp>
      <p:sp>
        <p:nvSpPr>
          <p:cNvPr id="4" name="Slide Number Placeholder 3"/>
          <p:cNvSpPr>
            <a:spLocks noGrp="1"/>
          </p:cNvSpPr>
          <p:nvPr>
            <p:ph type="sldNum" sz="quarter" idx="12"/>
          </p:nvPr>
        </p:nvSpPr>
        <p:spPr/>
        <p:txBody>
          <a:bodyPr/>
          <a:lstStyle/>
          <a:p>
            <a:fld id="{E27B73F7-7827-40AC-B535-96D94C3D30CB}" type="slidenum">
              <a:rPr lang="en-US" smtClean="0"/>
              <a:pPr/>
              <a:t>16</a:t>
            </a:fld>
            <a:endParaRPr lang="en-US"/>
          </a:p>
        </p:txBody>
      </p:sp>
    </p:spTree>
    <p:extLst>
      <p:ext uri="{BB962C8B-B14F-4D97-AF65-F5344CB8AC3E}">
        <p14:creationId xmlns:p14="http://schemas.microsoft.com/office/powerpoint/2010/main" val="32220692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533400" y="1219200"/>
            <a:ext cx="8458200" cy="5486400"/>
          </a:xfrm>
        </p:spPr>
        <p:txBody>
          <a:bodyPr/>
          <a:lstStyle/>
          <a:p>
            <a:pPr marL="0" indent="0"/>
            <a:endParaRPr lang="en-US" sz="1000" dirty="0" smtClean="0"/>
          </a:p>
          <a:p>
            <a:pPr marL="400050" lvl="1" indent="-284163">
              <a:buNone/>
            </a:pPr>
            <a:r>
              <a:rPr lang="en-US" b="1" u="sng" dirty="0" smtClean="0">
                <a:effectLst>
                  <a:outerShdw blurRad="38100" dist="38100" dir="2700000" algn="tl">
                    <a:srgbClr val="000000">
                      <a:alpha val="43137"/>
                    </a:srgbClr>
                  </a:outerShdw>
                </a:effectLst>
              </a:rPr>
              <a:t>The </a:t>
            </a:r>
            <a:r>
              <a:rPr lang="en-US" b="1" u="sng" dirty="0">
                <a:effectLst>
                  <a:outerShdw blurRad="38100" dist="38100" dir="2700000" algn="tl">
                    <a:srgbClr val="000000">
                      <a:alpha val="43137"/>
                    </a:srgbClr>
                  </a:outerShdw>
                </a:effectLst>
              </a:rPr>
              <a:t>Absence of Dialogue</a:t>
            </a:r>
          </a:p>
          <a:p>
            <a:pPr marL="627063" lvl="1" indent="-339725">
              <a:buNone/>
            </a:pPr>
            <a:r>
              <a:rPr lang="en-US" b="1" dirty="0" smtClean="0"/>
              <a:t>Practitioners </a:t>
            </a:r>
            <a:r>
              <a:rPr lang="en-US" b="1" dirty="0"/>
              <a:t>have stopped speaking and writing about the improvements needed in financial </a:t>
            </a:r>
            <a:r>
              <a:rPr lang="en-US" b="1" dirty="0" smtClean="0"/>
              <a:t>reporting</a:t>
            </a:r>
            <a:endParaRPr lang="en-US" b="1" dirty="0"/>
          </a:p>
          <a:p>
            <a:pPr marL="568325" lvl="1">
              <a:buNone/>
            </a:pPr>
            <a:r>
              <a:rPr lang="en-US" b="1" dirty="0" smtClean="0"/>
              <a:t>Neither </a:t>
            </a:r>
            <a:r>
              <a:rPr lang="en-US" b="1" dirty="0"/>
              <a:t>CPA Canada nor the Accounting </a:t>
            </a:r>
            <a:r>
              <a:rPr lang="en-US" b="1" dirty="0" smtClean="0"/>
              <a:t>Standards Board </a:t>
            </a:r>
            <a:r>
              <a:rPr lang="en-US" b="1" dirty="0"/>
              <a:t>commissions or publishes research </a:t>
            </a:r>
            <a:r>
              <a:rPr lang="en-US" b="1" dirty="0" smtClean="0"/>
              <a:t>studies </a:t>
            </a:r>
            <a:r>
              <a:rPr lang="en-US" b="1" dirty="0"/>
              <a:t>(same applies to the AICPA and FASB</a:t>
            </a:r>
            <a:r>
              <a:rPr lang="en-US" b="1" dirty="0" smtClean="0"/>
              <a:t>)</a:t>
            </a:r>
          </a:p>
          <a:p>
            <a:pPr marL="968375" lvl="2" indent="-168275">
              <a:buNone/>
            </a:pPr>
            <a:r>
              <a:rPr lang="en-US" b="1" dirty="0">
                <a:solidFill>
                  <a:schemeClr val="bg1"/>
                </a:solidFill>
              </a:rPr>
              <a:t>Until the 1990s, the CICA, CGA, and SMA all actively published research studies – but no </a:t>
            </a:r>
            <a:r>
              <a:rPr lang="en-US" b="1" dirty="0" smtClean="0">
                <a:solidFill>
                  <a:schemeClr val="bg1"/>
                </a:solidFill>
              </a:rPr>
              <a:t>longer</a:t>
            </a:r>
          </a:p>
          <a:p>
            <a:pPr marL="568325" lvl="2" indent="-280988">
              <a:buNone/>
            </a:pPr>
            <a:r>
              <a:rPr lang="en-US" b="1" i="1" dirty="0" smtClean="0">
                <a:solidFill>
                  <a:schemeClr val="bg1"/>
                </a:solidFill>
              </a:rPr>
              <a:t>CPA </a:t>
            </a:r>
            <a:r>
              <a:rPr lang="en-US" b="1" i="1" dirty="0">
                <a:solidFill>
                  <a:schemeClr val="bg1"/>
                </a:solidFill>
              </a:rPr>
              <a:t>Magazine </a:t>
            </a:r>
            <a:r>
              <a:rPr lang="en-US" b="1" dirty="0">
                <a:solidFill>
                  <a:schemeClr val="bg1"/>
                </a:solidFill>
              </a:rPr>
              <a:t>(formerly </a:t>
            </a:r>
            <a:r>
              <a:rPr lang="en-US" b="1" i="1" dirty="0">
                <a:solidFill>
                  <a:schemeClr val="bg1"/>
                </a:solidFill>
              </a:rPr>
              <a:t>CA Magazine</a:t>
            </a:r>
            <a:r>
              <a:rPr lang="en-US" b="1" dirty="0">
                <a:solidFill>
                  <a:schemeClr val="bg1"/>
                </a:solidFill>
              </a:rPr>
              <a:t>) publishes articles by free-lancers, journalists, and its editorial staff, mostly on matters having nothing to do with accounting</a:t>
            </a:r>
          </a:p>
          <a:p>
            <a:pPr marL="968375" lvl="2" indent="-168275">
              <a:buNone/>
            </a:pPr>
            <a:endParaRPr lang="en-US" sz="2800" b="1" dirty="0">
              <a:solidFill>
                <a:schemeClr val="bg1"/>
              </a:solidFill>
            </a:endParaRPr>
          </a:p>
          <a:p>
            <a:pPr marL="400050" lvl="1" indent="0">
              <a:buNone/>
            </a:pPr>
            <a:endParaRPr lang="en-US" sz="1000" b="1" dirty="0"/>
          </a:p>
          <a:p>
            <a:pPr marL="400050" lvl="1" indent="0">
              <a:buNone/>
            </a:pPr>
            <a:r>
              <a:rPr lang="en-US" sz="2800" b="1" dirty="0"/>
              <a:t>	</a:t>
            </a:r>
            <a:endParaRPr lang="en-US" sz="2800" b="1" dirty="0">
              <a:solidFill>
                <a:schemeClr val="bg1"/>
              </a:solidFill>
            </a:endParaRPr>
          </a:p>
          <a:p>
            <a:pPr marL="800100" lvl="2" indent="0">
              <a:buNone/>
            </a:pPr>
            <a:endParaRPr lang="en-US" sz="2800" b="1" dirty="0" smtClean="0">
              <a:solidFill>
                <a:schemeClr val="bg1"/>
              </a:solidFill>
            </a:endParaRPr>
          </a:p>
          <a:p>
            <a:pPr marL="400050" lvl="1" indent="0">
              <a:buNone/>
            </a:pPr>
            <a:endParaRPr lang="en-US" sz="1000" b="1" dirty="0" smtClean="0"/>
          </a:p>
          <a:p>
            <a:pPr marL="400050" lvl="1" indent="0">
              <a:buNone/>
            </a:pPr>
            <a:endParaRPr lang="en-US" sz="2800" b="1" dirty="0"/>
          </a:p>
          <a:p>
            <a:pPr marL="400050" lvl="1" indent="0">
              <a:buNone/>
            </a:pPr>
            <a:endParaRPr lang="en-US" sz="2800" b="1" dirty="0" smtClean="0"/>
          </a:p>
          <a:p>
            <a:pPr marL="400050" lvl="1" indent="0">
              <a:buNone/>
            </a:pPr>
            <a:endParaRPr lang="en-US" sz="2800" b="1" dirty="0"/>
          </a:p>
          <a:p>
            <a:pPr marL="400050" lvl="1" indent="0">
              <a:buNone/>
            </a:pPr>
            <a:endParaRPr lang="en-US" sz="2800" b="1" dirty="0" smtClean="0"/>
          </a:p>
          <a:p>
            <a:pPr marL="571500" indent="-571500">
              <a:buFont typeface="+mj-lt"/>
              <a:buAutoNum type="romanUcPeriod"/>
            </a:pPr>
            <a:endParaRPr lang="en-US" dirty="0" smtClean="0"/>
          </a:p>
          <a:p>
            <a:pPr marL="0" indent="0"/>
            <a:endParaRPr lang="en-US" dirty="0"/>
          </a:p>
        </p:txBody>
      </p:sp>
      <p:sp>
        <p:nvSpPr>
          <p:cNvPr id="4" name="Slide Number Placeholder 3"/>
          <p:cNvSpPr>
            <a:spLocks noGrp="1"/>
          </p:cNvSpPr>
          <p:nvPr>
            <p:ph type="sldNum" sz="quarter" idx="12"/>
          </p:nvPr>
        </p:nvSpPr>
        <p:spPr/>
        <p:txBody>
          <a:bodyPr/>
          <a:lstStyle/>
          <a:p>
            <a:fld id="{E27B73F7-7827-40AC-B535-96D94C3D30CB}" type="slidenum">
              <a:rPr lang="en-US" smtClean="0"/>
              <a:pPr/>
              <a:t>17</a:t>
            </a:fld>
            <a:endParaRPr lang="en-US"/>
          </a:p>
        </p:txBody>
      </p:sp>
    </p:spTree>
    <p:extLst>
      <p:ext uri="{BB962C8B-B14F-4D97-AF65-F5344CB8AC3E}">
        <p14:creationId xmlns:p14="http://schemas.microsoft.com/office/powerpoint/2010/main" val="30561672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76200" y="1447800"/>
            <a:ext cx="8763000" cy="5334000"/>
          </a:xfrm>
        </p:spPr>
        <p:txBody>
          <a:bodyPr/>
          <a:lstStyle/>
          <a:p>
            <a:pPr marL="568325" lvl="1" indent="-168275">
              <a:buNone/>
            </a:pPr>
            <a:r>
              <a:rPr lang="en-US" sz="2800" b="1" dirty="0"/>
              <a:t>Last provocative article in </a:t>
            </a:r>
            <a:r>
              <a:rPr lang="en-US" sz="2800" b="1" i="1" dirty="0"/>
              <a:t>CA Magazine </a:t>
            </a:r>
            <a:r>
              <a:rPr lang="en-US" sz="2800" b="1" dirty="0"/>
              <a:t>written by an audit firm partner was ‘Judgment in Jeopardy’ by Ross Skinner in </a:t>
            </a:r>
            <a:r>
              <a:rPr lang="en-US" sz="2800" b="1" dirty="0" smtClean="0"/>
              <a:t>1995</a:t>
            </a:r>
            <a:endParaRPr lang="en-US" sz="2800" b="1" dirty="0"/>
          </a:p>
          <a:p>
            <a:pPr marL="914400" lvl="1" indent="-173038">
              <a:buNone/>
            </a:pPr>
            <a:r>
              <a:rPr lang="en-US" sz="2800" b="1" dirty="0" smtClean="0"/>
              <a:t>Skinner </a:t>
            </a:r>
            <a:r>
              <a:rPr lang="en-US" sz="2800" b="1" dirty="0"/>
              <a:t>used to recruit leading academics to speak to Clarkson Gordon’s partners at their annual retreat (1970s</a:t>
            </a:r>
            <a:r>
              <a:rPr lang="en-US" sz="2800" b="1" dirty="0" smtClean="0"/>
              <a:t>)</a:t>
            </a:r>
          </a:p>
          <a:p>
            <a:pPr marL="568325" lvl="1" indent="-168275">
              <a:buNone/>
            </a:pPr>
            <a:r>
              <a:rPr lang="en-US" sz="2800" b="1" dirty="0" err="1" smtClean="0"/>
              <a:t>AcSB</a:t>
            </a:r>
            <a:r>
              <a:rPr lang="en-US" sz="2800" b="1" dirty="0" smtClean="0"/>
              <a:t> attends quarterly </a:t>
            </a:r>
            <a:r>
              <a:rPr lang="en-US" sz="2800" b="1" dirty="0"/>
              <a:t>meetings </a:t>
            </a:r>
            <a:r>
              <a:rPr lang="en-US" sz="2800" b="1" dirty="0" smtClean="0"/>
              <a:t>of the IASB’s Accounting </a:t>
            </a:r>
            <a:r>
              <a:rPr lang="en-US" sz="2800" b="1" dirty="0"/>
              <a:t>Standards </a:t>
            </a:r>
            <a:r>
              <a:rPr lang="en-US" sz="2800" b="1" dirty="0" smtClean="0"/>
              <a:t>Advisory </a:t>
            </a:r>
            <a:r>
              <a:rPr lang="en-US" sz="2800" b="1" dirty="0"/>
              <a:t>Forum but does </a:t>
            </a:r>
            <a:r>
              <a:rPr lang="en-US" sz="2800" b="1" dirty="0" smtClean="0"/>
              <a:t>very </a:t>
            </a:r>
            <a:r>
              <a:rPr lang="en-US" sz="2800" b="1" dirty="0"/>
              <a:t>little in Canada to stimulate debate and discussion about desirable changes in </a:t>
            </a:r>
            <a:r>
              <a:rPr lang="en-US" sz="2800" b="1" dirty="0" smtClean="0"/>
              <a:t>financial reporting</a:t>
            </a:r>
          </a:p>
          <a:p>
            <a:pPr marL="400050" lvl="1" indent="0">
              <a:buNone/>
            </a:pPr>
            <a:endParaRPr lang="en-US" sz="2000" b="1" dirty="0" smtClean="0"/>
          </a:p>
          <a:p>
            <a:pPr marL="400050" lvl="1" indent="0">
              <a:buNone/>
            </a:pPr>
            <a:endParaRPr lang="en-US" sz="2800" b="1" dirty="0"/>
          </a:p>
          <a:p>
            <a:pPr marL="400050" lvl="1" indent="0">
              <a:buNone/>
            </a:pPr>
            <a:endParaRPr lang="en-US" sz="2800" b="1" dirty="0" smtClean="0"/>
          </a:p>
          <a:p>
            <a:pPr marL="400050" lvl="1" indent="0">
              <a:buNone/>
            </a:pPr>
            <a:endParaRPr lang="en-US" sz="2800" b="1" dirty="0"/>
          </a:p>
          <a:p>
            <a:pPr marL="400050" lvl="1" indent="0">
              <a:buNone/>
            </a:pPr>
            <a:endParaRPr lang="en-US" sz="2800" b="1" dirty="0" smtClean="0"/>
          </a:p>
          <a:p>
            <a:pPr marL="571500" indent="-571500">
              <a:buFont typeface="+mj-lt"/>
              <a:buAutoNum type="romanUcPeriod"/>
            </a:pPr>
            <a:endParaRPr lang="en-US" dirty="0" smtClean="0"/>
          </a:p>
          <a:p>
            <a:pPr marL="0" indent="0"/>
            <a:endParaRPr lang="en-US" dirty="0"/>
          </a:p>
        </p:txBody>
      </p:sp>
      <p:sp>
        <p:nvSpPr>
          <p:cNvPr id="4" name="Slide Number Placeholder 3"/>
          <p:cNvSpPr>
            <a:spLocks noGrp="1"/>
          </p:cNvSpPr>
          <p:nvPr>
            <p:ph type="sldNum" sz="quarter" idx="12"/>
          </p:nvPr>
        </p:nvSpPr>
        <p:spPr/>
        <p:txBody>
          <a:bodyPr/>
          <a:lstStyle/>
          <a:p>
            <a:fld id="{E27B73F7-7827-40AC-B535-96D94C3D30CB}" type="slidenum">
              <a:rPr lang="en-US" smtClean="0"/>
              <a:pPr/>
              <a:t>18</a:t>
            </a:fld>
            <a:endParaRPr lang="en-US" dirty="0"/>
          </a:p>
        </p:txBody>
      </p:sp>
    </p:spTree>
    <p:extLst>
      <p:ext uri="{BB962C8B-B14F-4D97-AF65-F5344CB8AC3E}">
        <p14:creationId xmlns:p14="http://schemas.microsoft.com/office/powerpoint/2010/main" val="6207139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533400" y="1219200"/>
            <a:ext cx="8458200" cy="5334000"/>
          </a:xfrm>
        </p:spPr>
        <p:txBody>
          <a:bodyPr/>
          <a:lstStyle/>
          <a:p>
            <a:pPr marL="684213" lvl="1" indent="-284163">
              <a:buNone/>
              <a:tabLst>
                <a:tab pos="684213" algn="l"/>
              </a:tabLst>
            </a:pPr>
            <a:endParaRPr lang="en-US" sz="2800" b="1" dirty="0" smtClean="0"/>
          </a:p>
          <a:p>
            <a:pPr marL="684213" lvl="1" indent="-284163">
              <a:buNone/>
              <a:tabLst>
                <a:tab pos="684213" algn="l"/>
              </a:tabLst>
            </a:pPr>
            <a:r>
              <a:rPr lang="en-US" sz="2800" b="1" dirty="0" smtClean="0"/>
              <a:t>By </a:t>
            </a:r>
            <a:r>
              <a:rPr lang="en-US" sz="2800" b="1" dirty="0"/>
              <a:t>contrast, in the </a:t>
            </a:r>
            <a:r>
              <a:rPr lang="en-US" sz="2800" b="1" dirty="0" smtClean="0"/>
              <a:t>UK, </a:t>
            </a:r>
            <a:r>
              <a:rPr lang="en-US" sz="2800" b="1" dirty="0"/>
              <a:t>the ICAEW since 2005 has held an </a:t>
            </a:r>
            <a:r>
              <a:rPr lang="en-US" sz="2800" b="1" dirty="0" smtClean="0"/>
              <a:t>annual ‘Information </a:t>
            </a:r>
            <a:r>
              <a:rPr lang="en-US" sz="2800" b="1" dirty="0"/>
              <a:t>for Better </a:t>
            </a:r>
            <a:r>
              <a:rPr lang="en-US" sz="2800" b="1" dirty="0" smtClean="0"/>
              <a:t>Markets’ conference</a:t>
            </a:r>
            <a:r>
              <a:rPr lang="en-US" sz="2800" b="1" dirty="0"/>
              <a:t>, with 150 to 180 academics, </a:t>
            </a:r>
            <a:r>
              <a:rPr lang="en-US" sz="2800" b="1" dirty="0" smtClean="0"/>
              <a:t>audit firm partners, security </a:t>
            </a:r>
            <a:r>
              <a:rPr lang="en-US" sz="2800" b="1" dirty="0"/>
              <a:t>analysts, </a:t>
            </a:r>
            <a:r>
              <a:rPr lang="en-US" sz="2800" b="1" dirty="0" smtClean="0"/>
              <a:t>company </a:t>
            </a:r>
            <a:r>
              <a:rPr lang="en-US" sz="2800" b="1" dirty="0"/>
              <a:t>executives, and regulators </a:t>
            </a:r>
            <a:endParaRPr lang="en-US" sz="2800" b="1" dirty="0" smtClean="0"/>
          </a:p>
          <a:p>
            <a:pPr marL="684213" lvl="1" indent="-284163">
              <a:buNone/>
              <a:tabLst>
                <a:tab pos="684213" algn="l"/>
              </a:tabLst>
            </a:pPr>
            <a:r>
              <a:rPr lang="en-US" sz="2800" b="1" dirty="0" smtClean="0"/>
              <a:t>Academics </a:t>
            </a:r>
            <a:r>
              <a:rPr lang="en-US" sz="2800" b="1" dirty="0"/>
              <a:t>lead off with state-of-the-art papers, </a:t>
            </a:r>
            <a:r>
              <a:rPr lang="en-US" sz="2800" b="1" dirty="0" smtClean="0"/>
              <a:t>which are </a:t>
            </a:r>
            <a:r>
              <a:rPr lang="en-US" sz="2800" b="1" dirty="0"/>
              <a:t>discussed by non-academics </a:t>
            </a:r>
          </a:p>
          <a:p>
            <a:pPr marL="627063" lvl="1" indent="-227013">
              <a:buNone/>
            </a:pPr>
            <a:r>
              <a:rPr lang="en-US" sz="2800" b="1" dirty="0"/>
              <a:t>All papers are edited and published within 6 months in </a:t>
            </a:r>
            <a:r>
              <a:rPr lang="en-US" sz="2800" b="1" dirty="0" smtClean="0"/>
              <a:t>a leading </a:t>
            </a:r>
            <a:r>
              <a:rPr lang="en-US" sz="2800" b="1" dirty="0"/>
              <a:t>research journal</a:t>
            </a:r>
          </a:p>
          <a:p>
            <a:pPr marL="800100" lvl="2" indent="0">
              <a:buNone/>
            </a:pPr>
            <a:endParaRPr lang="en-US" sz="2800" b="1" dirty="0" smtClean="0">
              <a:solidFill>
                <a:schemeClr val="bg1"/>
              </a:solidFill>
            </a:endParaRPr>
          </a:p>
          <a:p>
            <a:pPr marL="400050" lvl="1" indent="0">
              <a:buNone/>
            </a:pPr>
            <a:endParaRPr lang="en-US" sz="1000" b="1" dirty="0" smtClean="0"/>
          </a:p>
          <a:p>
            <a:pPr marL="400050" lvl="1" indent="0">
              <a:buNone/>
            </a:pPr>
            <a:endParaRPr lang="en-US" sz="2800" b="1" dirty="0"/>
          </a:p>
          <a:p>
            <a:pPr marL="400050" lvl="1" indent="0">
              <a:buNone/>
            </a:pPr>
            <a:endParaRPr lang="en-US" sz="2800" b="1" dirty="0" smtClean="0"/>
          </a:p>
          <a:p>
            <a:pPr marL="400050" lvl="1" indent="0">
              <a:buNone/>
            </a:pPr>
            <a:endParaRPr lang="en-US" sz="2800" b="1" dirty="0"/>
          </a:p>
          <a:p>
            <a:pPr marL="400050" lvl="1" indent="0">
              <a:buNone/>
            </a:pPr>
            <a:endParaRPr lang="en-US" sz="2800" b="1" dirty="0" smtClean="0"/>
          </a:p>
          <a:p>
            <a:pPr marL="571500" indent="-571500">
              <a:buFont typeface="+mj-lt"/>
              <a:buAutoNum type="romanUcPeriod"/>
            </a:pPr>
            <a:endParaRPr lang="en-US" dirty="0" smtClean="0"/>
          </a:p>
          <a:p>
            <a:pPr marL="0" indent="0"/>
            <a:endParaRPr lang="en-US" dirty="0"/>
          </a:p>
        </p:txBody>
      </p:sp>
      <p:sp>
        <p:nvSpPr>
          <p:cNvPr id="4" name="Slide Number Placeholder 3"/>
          <p:cNvSpPr>
            <a:spLocks noGrp="1"/>
          </p:cNvSpPr>
          <p:nvPr>
            <p:ph type="sldNum" sz="quarter" idx="12"/>
          </p:nvPr>
        </p:nvSpPr>
        <p:spPr/>
        <p:txBody>
          <a:bodyPr/>
          <a:lstStyle/>
          <a:p>
            <a:fld id="{E27B73F7-7827-40AC-B535-96D94C3D30CB}" type="slidenum">
              <a:rPr lang="en-US" smtClean="0"/>
              <a:pPr/>
              <a:t>19</a:t>
            </a:fld>
            <a:endParaRPr lang="en-US" dirty="0"/>
          </a:p>
        </p:txBody>
      </p:sp>
    </p:spTree>
    <p:extLst>
      <p:ext uri="{BB962C8B-B14F-4D97-AF65-F5344CB8AC3E}">
        <p14:creationId xmlns:p14="http://schemas.microsoft.com/office/powerpoint/2010/main" val="23828345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533400" y="1295400"/>
            <a:ext cx="8153400" cy="5562600"/>
          </a:xfrm>
        </p:spPr>
        <p:txBody>
          <a:bodyPr/>
          <a:lstStyle/>
          <a:p>
            <a:pPr marL="0" indent="0"/>
            <a:endParaRPr lang="en-US" dirty="0">
              <a:effectLst>
                <a:outerShdw blurRad="38100" dist="38100" dir="2700000" algn="tl">
                  <a:srgbClr val="000000">
                    <a:alpha val="43137"/>
                  </a:srgbClr>
                </a:outerShdw>
              </a:effectLst>
            </a:endParaRPr>
          </a:p>
          <a:p>
            <a:pPr marL="0" indent="0"/>
            <a:r>
              <a:rPr lang="en-US" dirty="0" smtClean="0">
                <a:effectLst>
                  <a:outerShdw blurRad="38100" dist="38100" dir="2700000" algn="tl">
                    <a:srgbClr val="000000">
                      <a:alpha val="43137"/>
                    </a:srgbClr>
                  </a:outerShdw>
                </a:effectLst>
              </a:rPr>
              <a:t>Core </a:t>
            </a:r>
            <a:r>
              <a:rPr lang="en-US" dirty="0">
                <a:effectLst>
                  <a:outerShdw blurRad="38100" dist="38100" dir="2700000" algn="tl">
                    <a:srgbClr val="000000">
                      <a:alpha val="43137"/>
                    </a:srgbClr>
                  </a:outerShdw>
                </a:effectLst>
              </a:rPr>
              <a:t>Values of </a:t>
            </a:r>
            <a:r>
              <a:rPr lang="en-US" dirty="0" smtClean="0">
                <a:effectLst>
                  <a:outerShdw blurRad="38100" dist="38100" dir="2700000" algn="tl">
                    <a:srgbClr val="000000">
                      <a:alpha val="43137"/>
                    </a:srgbClr>
                  </a:outerShdw>
                </a:effectLst>
              </a:rPr>
              <a:t>‘Professionalism’</a:t>
            </a:r>
          </a:p>
          <a:p>
            <a:pPr marL="0" indent="0"/>
            <a:endParaRPr lang="en-US" dirty="0">
              <a:effectLst>
                <a:outerShdw blurRad="38100" dist="38100" dir="2700000" algn="tl">
                  <a:srgbClr val="000000">
                    <a:alpha val="43137"/>
                  </a:srgbClr>
                </a:outerShdw>
              </a:effectLst>
            </a:endParaRPr>
          </a:p>
          <a:p>
            <a:pPr>
              <a:buFont typeface="Arial" panose="020B0604020202020204" pitchFamily="34" charset="0"/>
              <a:buChar char="•"/>
            </a:pPr>
            <a:r>
              <a:rPr lang="en-US" dirty="0" smtClean="0"/>
              <a:t>Establishing </a:t>
            </a:r>
            <a:r>
              <a:rPr lang="en-US" dirty="0"/>
              <a:t>high standards of practice and </a:t>
            </a:r>
            <a:r>
              <a:rPr lang="en-US" dirty="0" smtClean="0"/>
              <a:t>ethics, independence and objectivity for </a:t>
            </a:r>
            <a:r>
              <a:rPr lang="en-US" dirty="0"/>
              <a:t>the conduct of members of the profession in serving the public interest, and establishing a process for securing members’ compliance with those standards</a:t>
            </a:r>
          </a:p>
          <a:p>
            <a:pPr marL="1368425" lvl="3" indent="0">
              <a:buNone/>
            </a:pPr>
            <a:endParaRPr lang="en-US" sz="2800" b="1" dirty="0" smtClean="0"/>
          </a:p>
          <a:p>
            <a:pPr marL="571500" indent="-571500">
              <a:buFont typeface="+mj-lt"/>
              <a:buAutoNum type="romanUcPeriod"/>
            </a:pPr>
            <a:endParaRPr lang="en-US" dirty="0" smtClean="0"/>
          </a:p>
          <a:p>
            <a:pPr marL="571500" indent="-571500">
              <a:buFont typeface="+mj-lt"/>
              <a:buAutoNum type="romanUcPeriod"/>
            </a:pPr>
            <a:endParaRPr lang="en-US" dirty="0"/>
          </a:p>
        </p:txBody>
      </p:sp>
      <p:sp>
        <p:nvSpPr>
          <p:cNvPr id="4" name="Slide Number Placeholder 3"/>
          <p:cNvSpPr>
            <a:spLocks noGrp="1"/>
          </p:cNvSpPr>
          <p:nvPr>
            <p:ph type="sldNum" sz="quarter" idx="12"/>
          </p:nvPr>
        </p:nvSpPr>
        <p:spPr/>
        <p:txBody>
          <a:bodyPr/>
          <a:lstStyle/>
          <a:p>
            <a:fld id="{E27B73F7-7827-40AC-B535-96D94C3D30CB}"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533400" y="1219200"/>
            <a:ext cx="8458200" cy="5334000"/>
          </a:xfrm>
        </p:spPr>
        <p:txBody>
          <a:bodyPr/>
          <a:lstStyle/>
          <a:p>
            <a:pPr marL="627063" lvl="1" indent="-227013">
              <a:buNone/>
            </a:pPr>
            <a:endParaRPr lang="en-US" sz="2800" b="1" dirty="0"/>
          </a:p>
          <a:p>
            <a:pPr marL="627063" lvl="1" indent="-227013">
              <a:buNone/>
            </a:pPr>
            <a:r>
              <a:rPr lang="en-US" sz="2800" b="1" dirty="0" smtClean="0"/>
              <a:t>Also </a:t>
            </a:r>
            <a:r>
              <a:rPr lang="en-US" sz="2800" b="1" dirty="0"/>
              <a:t>in the UK, ICAS has, since the early 1990s, published scores </a:t>
            </a:r>
            <a:r>
              <a:rPr lang="en-US" sz="2800" b="1" dirty="0" smtClean="0"/>
              <a:t>of </a:t>
            </a:r>
            <a:r>
              <a:rPr lang="en-US" sz="2800" b="1" dirty="0"/>
              <a:t>research booklets on applied </a:t>
            </a:r>
            <a:r>
              <a:rPr lang="en-US" sz="2800" b="1" dirty="0" smtClean="0"/>
              <a:t>accounting </a:t>
            </a:r>
            <a:r>
              <a:rPr lang="en-US" sz="2800" b="1" dirty="0"/>
              <a:t>topics, to bridge academe and practice</a:t>
            </a:r>
          </a:p>
          <a:p>
            <a:pPr marL="627063" lvl="1" indent="-227013">
              <a:buNone/>
            </a:pPr>
            <a:r>
              <a:rPr lang="en-US" sz="2800" b="1" dirty="0" smtClean="0"/>
              <a:t>In </a:t>
            </a:r>
            <a:r>
              <a:rPr lang="en-US" sz="2800" b="1" dirty="0"/>
              <a:t>Australia, the Australian Accounting Standards Board regularly publishes Staff Papers, Essays, </a:t>
            </a:r>
            <a:r>
              <a:rPr lang="en-US" sz="2800" b="1" dirty="0" smtClean="0"/>
              <a:t>Occasional </a:t>
            </a:r>
            <a:r>
              <a:rPr lang="en-US" sz="2800" b="1" dirty="0"/>
              <a:t>Papers, and Research Reports – providing thought leadership on financial </a:t>
            </a:r>
            <a:r>
              <a:rPr lang="en-US" sz="2800" b="1" dirty="0" smtClean="0"/>
              <a:t>reporting </a:t>
            </a:r>
            <a:r>
              <a:rPr lang="en-US" sz="2800" b="1" dirty="0"/>
              <a:t>issues</a:t>
            </a:r>
          </a:p>
          <a:p>
            <a:pPr marL="57150" lvl="1" indent="115888">
              <a:buNone/>
            </a:pPr>
            <a:r>
              <a:rPr lang="en-US" sz="2800" b="1" dirty="0" smtClean="0"/>
              <a:t> </a:t>
            </a:r>
          </a:p>
          <a:p>
            <a:pPr marL="57150" lvl="1" indent="115888">
              <a:buNone/>
            </a:pPr>
            <a:r>
              <a:rPr lang="en-US" sz="2800" b="1" dirty="0" smtClean="0"/>
              <a:t> Why </a:t>
            </a:r>
            <a:r>
              <a:rPr lang="en-US" sz="2800" b="1" dirty="0"/>
              <a:t>do none of these happen in Canada?</a:t>
            </a:r>
          </a:p>
          <a:p>
            <a:pPr marL="800100" lvl="2" indent="0">
              <a:buNone/>
            </a:pPr>
            <a:endParaRPr lang="en-US" sz="2000" b="1" dirty="0" smtClean="0">
              <a:solidFill>
                <a:schemeClr val="bg1"/>
              </a:solidFill>
            </a:endParaRPr>
          </a:p>
          <a:p>
            <a:pPr marL="400050" lvl="1" indent="0">
              <a:buNone/>
            </a:pPr>
            <a:endParaRPr lang="en-US" sz="2000" b="1" dirty="0" smtClean="0"/>
          </a:p>
          <a:p>
            <a:pPr marL="400050" lvl="1" indent="0">
              <a:buNone/>
            </a:pPr>
            <a:endParaRPr lang="en-US" sz="2800" b="1" dirty="0"/>
          </a:p>
          <a:p>
            <a:pPr marL="400050" lvl="1" indent="0">
              <a:buNone/>
            </a:pPr>
            <a:endParaRPr lang="en-US" sz="2800" b="1" dirty="0" smtClean="0"/>
          </a:p>
          <a:p>
            <a:pPr marL="400050" lvl="1" indent="0">
              <a:buNone/>
            </a:pPr>
            <a:endParaRPr lang="en-US" sz="2800" b="1" dirty="0"/>
          </a:p>
          <a:p>
            <a:pPr marL="400050" lvl="1" indent="0">
              <a:buNone/>
            </a:pPr>
            <a:endParaRPr lang="en-US" sz="2800" b="1" dirty="0" smtClean="0"/>
          </a:p>
          <a:p>
            <a:pPr marL="571500" indent="-571500">
              <a:buFont typeface="+mj-lt"/>
              <a:buAutoNum type="romanUcPeriod"/>
            </a:pPr>
            <a:endParaRPr lang="en-US" dirty="0" smtClean="0"/>
          </a:p>
          <a:p>
            <a:pPr marL="0" indent="0"/>
            <a:endParaRPr lang="en-US" dirty="0"/>
          </a:p>
        </p:txBody>
      </p:sp>
      <p:sp>
        <p:nvSpPr>
          <p:cNvPr id="4" name="Slide Number Placeholder 3"/>
          <p:cNvSpPr>
            <a:spLocks noGrp="1"/>
          </p:cNvSpPr>
          <p:nvPr>
            <p:ph type="sldNum" sz="quarter" idx="12"/>
          </p:nvPr>
        </p:nvSpPr>
        <p:spPr/>
        <p:txBody>
          <a:bodyPr/>
          <a:lstStyle/>
          <a:p>
            <a:fld id="{E27B73F7-7827-40AC-B535-96D94C3D30CB}" type="slidenum">
              <a:rPr lang="en-US" smtClean="0"/>
              <a:pPr/>
              <a:t>20</a:t>
            </a:fld>
            <a:endParaRPr lang="en-US"/>
          </a:p>
        </p:txBody>
      </p:sp>
    </p:spTree>
    <p:extLst>
      <p:ext uri="{BB962C8B-B14F-4D97-AF65-F5344CB8AC3E}">
        <p14:creationId xmlns:p14="http://schemas.microsoft.com/office/powerpoint/2010/main" val="23835032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304800" y="1447800"/>
            <a:ext cx="8382000" cy="4953000"/>
          </a:xfrm>
        </p:spPr>
        <p:txBody>
          <a:bodyPr/>
          <a:lstStyle/>
          <a:p>
            <a:pPr marL="0" indent="0"/>
            <a:r>
              <a:rPr lang="en-US" u="sng" dirty="0" smtClean="0">
                <a:effectLst>
                  <a:outerShdw blurRad="38100" dist="38100" dir="2700000" algn="tl">
                    <a:srgbClr val="000000">
                      <a:alpha val="43137"/>
                    </a:srgbClr>
                  </a:outerShdw>
                </a:effectLst>
              </a:rPr>
              <a:t>Academics</a:t>
            </a:r>
            <a:r>
              <a:rPr lang="en-US" u="sng" dirty="0">
                <a:effectLst>
                  <a:outerShdw blurRad="38100" dist="38100" dir="2700000" algn="tl">
                    <a:srgbClr val="000000">
                      <a:alpha val="43137"/>
                    </a:srgbClr>
                  </a:outerShdw>
                </a:effectLst>
              </a:rPr>
              <a:t>’ failure to instill in students a </a:t>
            </a:r>
            <a:r>
              <a:rPr lang="en-US" u="sng" dirty="0" smtClean="0">
                <a:effectLst>
                  <a:outerShdw blurRad="38100" dist="38100" dir="2700000" algn="tl">
                    <a:srgbClr val="000000">
                      <a:alpha val="43137"/>
                    </a:srgbClr>
                  </a:outerShdw>
                </a:effectLst>
              </a:rPr>
              <a:t>critical, enquiring faculty</a:t>
            </a:r>
            <a:endParaRPr lang="en-US" u="sng" dirty="0">
              <a:effectLst>
                <a:outerShdw blurRad="38100" dist="38100" dir="2700000" algn="tl">
                  <a:srgbClr val="000000">
                    <a:alpha val="43137"/>
                  </a:srgbClr>
                </a:outerShdw>
              </a:effectLst>
            </a:endParaRPr>
          </a:p>
          <a:p>
            <a:pPr marL="511175" indent="-511175"/>
            <a:r>
              <a:rPr lang="en-US" dirty="0" smtClean="0"/>
              <a:t>Canadian Intermediate Accounting </a:t>
            </a:r>
            <a:r>
              <a:rPr lang="en-US" dirty="0"/>
              <a:t>textbooks are mostly descriptive manuals </a:t>
            </a:r>
            <a:r>
              <a:rPr lang="en-US" dirty="0" smtClean="0"/>
              <a:t>of IFRS/ASPE (US </a:t>
            </a:r>
            <a:r>
              <a:rPr lang="en-US" dirty="0"/>
              <a:t>textbooks are even worse)</a:t>
            </a:r>
          </a:p>
          <a:p>
            <a:pPr marL="511175" indent="-511175"/>
            <a:r>
              <a:rPr lang="en-US" dirty="0" smtClean="0"/>
              <a:t>They </a:t>
            </a:r>
            <a:r>
              <a:rPr lang="en-US" dirty="0"/>
              <a:t>do not challenge students to identify deficiencies in </a:t>
            </a:r>
            <a:r>
              <a:rPr lang="en-US" dirty="0" smtClean="0"/>
              <a:t>standards and </a:t>
            </a:r>
            <a:r>
              <a:rPr lang="en-US" dirty="0"/>
              <a:t>practices, or to </a:t>
            </a:r>
            <a:r>
              <a:rPr lang="en-US" dirty="0" smtClean="0"/>
              <a:t>think creatively about possible </a:t>
            </a:r>
            <a:r>
              <a:rPr lang="en-US" dirty="0"/>
              <a:t>improvements in financial reporting</a:t>
            </a:r>
          </a:p>
          <a:p>
            <a:r>
              <a:rPr lang="en-US" dirty="0" smtClean="0"/>
              <a:t>They thus encourage students, once they become practitioners, to bend unthinkingly to the status quo, providing little, if any, impetus for improvement</a:t>
            </a:r>
          </a:p>
          <a:p>
            <a:endParaRPr lang="en-US" sz="2400" dirty="0" smtClean="0"/>
          </a:p>
          <a:p>
            <a:endParaRPr lang="en-US" dirty="0"/>
          </a:p>
        </p:txBody>
      </p:sp>
      <p:sp>
        <p:nvSpPr>
          <p:cNvPr id="4" name="Slide Number Placeholder 3"/>
          <p:cNvSpPr>
            <a:spLocks noGrp="1"/>
          </p:cNvSpPr>
          <p:nvPr>
            <p:ph type="sldNum" sz="quarter" idx="12"/>
          </p:nvPr>
        </p:nvSpPr>
        <p:spPr/>
        <p:txBody>
          <a:bodyPr/>
          <a:lstStyle/>
          <a:p>
            <a:fld id="{E27B73F7-7827-40AC-B535-96D94C3D30CB}" type="slidenum">
              <a:rPr lang="en-US" smtClean="0"/>
              <a:pPr/>
              <a:t>21</a:t>
            </a:fld>
            <a:endParaRPr lang="en-US"/>
          </a:p>
        </p:txBody>
      </p:sp>
    </p:spTree>
    <p:extLst>
      <p:ext uri="{BB962C8B-B14F-4D97-AF65-F5344CB8AC3E}">
        <p14:creationId xmlns:p14="http://schemas.microsoft.com/office/powerpoint/2010/main" val="24273820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Both CPAB’s Brian Hunt and PCAOB’s James Doty have cited the need for improvement </a:t>
            </a:r>
            <a:r>
              <a:rPr lang="en-US" dirty="0" smtClean="0"/>
              <a:t>in </a:t>
            </a:r>
            <a:r>
              <a:rPr lang="en-US" dirty="0"/>
              <a:t>auditors’ exercise of professional skepticism</a:t>
            </a:r>
          </a:p>
          <a:p>
            <a:r>
              <a:rPr lang="en-US" dirty="0" smtClean="0"/>
              <a:t>Yet </a:t>
            </a:r>
            <a:r>
              <a:rPr lang="en-US" dirty="0"/>
              <a:t>a disposition towards being questioning </a:t>
            </a:r>
            <a:r>
              <a:rPr lang="en-US" dirty="0" smtClean="0"/>
              <a:t>and skeptical </a:t>
            </a:r>
            <a:r>
              <a:rPr lang="en-US" dirty="0"/>
              <a:t>must begin in </a:t>
            </a:r>
            <a:r>
              <a:rPr lang="en-US" dirty="0" smtClean="0"/>
              <a:t>their university studies</a:t>
            </a:r>
          </a:p>
          <a:p>
            <a:endParaRPr lang="en-US" dirty="0" smtClean="0"/>
          </a:p>
          <a:p>
            <a:r>
              <a:rPr lang="en-US" dirty="0" smtClean="0"/>
              <a:t>Where will the future intellectual leaders in the profession come from?</a:t>
            </a:r>
            <a:endParaRPr lang="en-US" dirty="0"/>
          </a:p>
          <a:p>
            <a:endParaRPr lang="en-US" dirty="0"/>
          </a:p>
        </p:txBody>
      </p:sp>
      <p:sp>
        <p:nvSpPr>
          <p:cNvPr id="4" name="Slide Number Placeholder 3"/>
          <p:cNvSpPr>
            <a:spLocks noGrp="1"/>
          </p:cNvSpPr>
          <p:nvPr>
            <p:ph type="sldNum" sz="quarter" idx="12"/>
          </p:nvPr>
        </p:nvSpPr>
        <p:spPr/>
        <p:txBody>
          <a:bodyPr/>
          <a:lstStyle/>
          <a:p>
            <a:fld id="{E27B73F7-7827-40AC-B535-96D94C3D30CB}" type="slidenum">
              <a:rPr lang="en-US" smtClean="0"/>
              <a:pPr/>
              <a:t>22</a:t>
            </a:fld>
            <a:endParaRPr lang="en-US"/>
          </a:p>
        </p:txBody>
      </p:sp>
    </p:spTree>
    <p:extLst>
      <p:ext uri="{BB962C8B-B14F-4D97-AF65-F5344CB8AC3E}">
        <p14:creationId xmlns:p14="http://schemas.microsoft.com/office/powerpoint/2010/main" val="30167493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0"/>
            <a:ext cx="8305800" cy="5029200"/>
          </a:xfrm>
        </p:spPr>
        <p:txBody>
          <a:bodyPr/>
          <a:lstStyle/>
          <a:p>
            <a:pPr marL="457200" indent="-457200">
              <a:buFont typeface="Arial" panose="020B0604020202020204" pitchFamily="34" charset="0"/>
              <a:buChar char="•"/>
            </a:pPr>
            <a:r>
              <a:rPr lang="en-US" dirty="0"/>
              <a:t>Prescribing a competent program of education and examination for admitting new members to the ranks of the profession, and taking steps to ensure that its members, through further education and training, maintain their knowledge of the norms and techniques to continue performing at a high </a:t>
            </a:r>
            <a:r>
              <a:rPr lang="en-US" dirty="0" smtClean="0"/>
              <a:t>level</a:t>
            </a:r>
          </a:p>
          <a:p>
            <a:pPr marL="0" indent="0"/>
            <a:endParaRPr lang="en-US" dirty="0"/>
          </a:p>
          <a:p>
            <a:pPr marL="457200" indent="-457200">
              <a:buFont typeface="Arial" panose="020B0604020202020204" pitchFamily="34" charset="0"/>
              <a:buChar char="•"/>
            </a:pPr>
            <a:r>
              <a:rPr lang="en-US" dirty="0"/>
              <a:t>Nurturing a process by which members of the profession engage in an ongoing debate and discussion about how to improve the principles and practices constituting its service to the public</a:t>
            </a:r>
          </a:p>
          <a:p>
            <a:endParaRPr lang="en-US" dirty="0"/>
          </a:p>
        </p:txBody>
      </p:sp>
      <p:sp>
        <p:nvSpPr>
          <p:cNvPr id="4" name="Slide Number Placeholder 3"/>
          <p:cNvSpPr>
            <a:spLocks noGrp="1"/>
          </p:cNvSpPr>
          <p:nvPr>
            <p:ph type="sldNum" sz="quarter" idx="12"/>
          </p:nvPr>
        </p:nvSpPr>
        <p:spPr/>
        <p:txBody>
          <a:bodyPr/>
          <a:lstStyle/>
          <a:p>
            <a:fld id="{E27B73F7-7827-40AC-B535-96D94C3D30CB}" type="slidenum">
              <a:rPr lang="en-US" smtClean="0"/>
              <a:pPr/>
              <a:t>3</a:t>
            </a:fld>
            <a:endParaRPr lang="en-US"/>
          </a:p>
        </p:txBody>
      </p:sp>
    </p:spTree>
    <p:extLst>
      <p:ext uri="{BB962C8B-B14F-4D97-AF65-F5344CB8AC3E}">
        <p14:creationId xmlns:p14="http://schemas.microsoft.com/office/powerpoint/2010/main" val="2687466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457200" y="1423987"/>
            <a:ext cx="8153400" cy="5029200"/>
          </a:xfrm>
        </p:spPr>
        <p:txBody>
          <a:bodyPr/>
          <a:lstStyle/>
          <a:p>
            <a:pPr marL="400050" lvl="1" indent="0">
              <a:buNone/>
            </a:pPr>
            <a:r>
              <a:rPr lang="en-US" sz="2800" b="1" u="sng" dirty="0">
                <a:effectLst>
                  <a:outerShdw blurRad="38100" dist="38100" dir="2700000" algn="tl">
                    <a:srgbClr val="000000">
                      <a:alpha val="43137"/>
                    </a:srgbClr>
                  </a:outerShdw>
                </a:effectLst>
              </a:rPr>
              <a:t>1940s to 1960s</a:t>
            </a:r>
          </a:p>
          <a:p>
            <a:pPr marL="1027113" lvl="2" indent="-227013">
              <a:buNone/>
            </a:pPr>
            <a:r>
              <a:rPr lang="en-US" sz="2800" b="1" dirty="0">
                <a:solidFill>
                  <a:schemeClr val="bg1"/>
                </a:solidFill>
              </a:rPr>
              <a:t>Accounting profession reaches the height of </a:t>
            </a:r>
            <a:r>
              <a:rPr lang="en-US" sz="2800" b="1" dirty="0" smtClean="0">
                <a:solidFill>
                  <a:schemeClr val="bg1"/>
                </a:solidFill>
              </a:rPr>
              <a:t>its standing </a:t>
            </a:r>
            <a:r>
              <a:rPr lang="en-US" sz="2800" b="1" dirty="0">
                <a:solidFill>
                  <a:schemeClr val="bg1"/>
                </a:solidFill>
              </a:rPr>
              <a:t>and influence</a:t>
            </a:r>
          </a:p>
          <a:p>
            <a:pPr marL="1027113" lvl="2" indent="-227013">
              <a:buNone/>
            </a:pPr>
            <a:r>
              <a:rPr lang="en-US" sz="2800" b="1" dirty="0" smtClean="0">
                <a:solidFill>
                  <a:schemeClr val="bg1"/>
                </a:solidFill>
              </a:rPr>
              <a:t>Standard-setting </a:t>
            </a:r>
            <a:r>
              <a:rPr lang="en-US" sz="2800" b="1" dirty="0">
                <a:solidFill>
                  <a:schemeClr val="bg1"/>
                </a:solidFill>
              </a:rPr>
              <a:t>body regularly gives advice </a:t>
            </a:r>
            <a:r>
              <a:rPr lang="en-US" sz="2800" b="1" dirty="0" smtClean="0">
                <a:solidFill>
                  <a:schemeClr val="bg1"/>
                </a:solidFill>
              </a:rPr>
              <a:t>on GAAP, </a:t>
            </a:r>
            <a:r>
              <a:rPr lang="en-US" sz="2800" b="1" dirty="0">
                <a:solidFill>
                  <a:schemeClr val="bg1"/>
                </a:solidFill>
              </a:rPr>
              <a:t>under close SEC scrutiny</a:t>
            </a:r>
          </a:p>
          <a:p>
            <a:pPr marL="1027113" lvl="2" indent="-227013">
              <a:buNone/>
            </a:pPr>
            <a:r>
              <a:rPr lang="en-US" sz="2800" b="1" dirty="0" smtClean="0">
                <a:solidFill>
                  <a:schemeClr val="bg1"/>
                </a:solidFill>
              </a:rPr>
              <a:t>Controversies </a:t>
            </a:r>
            <a:r>
              <a:rPr lang="en-US" sz="2800" b="1" dirty="0">
                <a:solidFill>
                  <a:schemeClr val="bg1"/>
                </a:solidFill>
              </a:rPr>
              <a:t>are covered widely and critically in the nation’s </a:t>
            </a:r>
            <a:r>
              <a:rPr lang="en-US" sz="2800" b="1" dirty="0" smtClean="0">
                <a:solidFill>
                  <a:schemeClr val="bg1"/>
                </a:solidFill>
              </a:rPr>
              <a:t>press</a:t>
            </a:r>
          </a:p>
          <a:p>
            <a:pPr marL="1027113" lvl="2" indent="-227013">
              <a:buNone/>
            </a:pPr>
            <a:r>
              <a:rPr lang="en-US" sz="2800" b="1" dirty="0">
                <a:solidFill>
                  <a:schemeClr val="bg1"/>
                </a:solidFill>
              </a:rPr>
              <a:t>Audit is still the firms’ mainline activity, </a:t>
            </a:r>
            <a:r>
              <a:rPr lang="en-US" sz="2800" b="1" dirty="0" smtClean="0">
                <a:solidFill>
                  <a:schemeClr val="bg1"/>
                </a:solidFill>
              </a:rPr>
              <a:t>although  non-audit </a:t>
            </a:r>
            <a:r>
              <a:rPr lang="en-US" sz="2800" b="1" dirty="0">
                <a:solidFill>
                  <a:schemeClr val="bg1"/>
                </a:solidFill>
              </a:rPr>
              <a:t>services begin to pick up</a:t>
            </a:r>
          </a:p>
          <a:p>
            <a:pPr marL="1027113" lvl="2" indent="-227013">
              <a:buNone/>
            </a:pPr>
            <a:endParaRPr lang="en-US" sz="2800" b="1" dirty="0">
              <a:solidFill>
                <a:schemeClr val="bg1"/>
              </a:solidFill>
            </a:endParaRPr>
          </a:p>
          <a:p>
            <a:pPr marL="798513" lvl="1" indent="-398463">
              <a:buNone/>
            </a:pPr>
            <a:r>
              <a:rPr lang="en-US" sz="2800" dirty="0"/>
              <a:t>		</a:t>
            </a:r>
            <a:endParaRPr lang="en-US" dirty="0"/>
          </a:p>
        </p:txBody>
      </p:sp>
      <p:sp>
        <p:nvSpPr>
          <p:cNvPr id="4" name="Slide Number Placeholder 3"/>
          <p:cNvSpPr>
            <a:spLocks noGrp="1"/>
          </p:cNvSpPr>
          <p:nvPr>
            <p:ph type="sldNum" sz="quarter" idx="12"/>
          </p:nvPr>
        </p:nvSpPr>
        <p:spPr/>
        <p:txBody>
          <a:bodyPr/>
          <a:lstStyle/>
          <a:p>
            <a:fld id="{E27B73F7-7827-40AC-B535-96D94C3D30CB}" type="slidenum">
              <a:rPr lang="en-US" smtClean="0"/>
              <a:pPr/>
              <a:t>4</a:t>
            </a:fld>
            <a:endParaRPr lang="en-US"/>
          </a:p>
        </p:txBody>
      </p:sp>
    </p:spTree>
    <p:extLst>
      <p:ext uri="{BB962C8B-B14F-4D97-AF65-F5344CB8AC3E}">
        <p14:creationId xmlns:p14="http://schemas.microsoft.com/office/powerpoint/2010/main" val="12541915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533400" y="1295400"/>
            <a:ext cx="8153400" cy="4953000"/>
          </a:xfrm>
        </p:spPr>
        <p:txBody>
          <a:bodyPr/>
          <a:lstStyle/>
          <a:p>
            <a:pPr marL="800100" lvl="2" indent="-457200">
              <a:buNone/>
            </a:pPr>
            <a:r>
              <a:rPr lang="en-US" sz="2800" b="1" dirty="0" smtClean="0">
                <a:solidFill>
                  <a:schemeClr val="bg1"/>
                </a:solidFill>
              </a:rPr>
              <a:t> </a:t>
            </a:r>
          </a:p>
          <a:p>
            <a:pPr marL="800100" lvl="2" indent="-457200">
              <a:buNone/>
            </a:pPr>
            <a:r>
              <a:rPr lang="en-US" sz="2800" b="1" dirty="0" smtClean="0">
                <a:solidFill>
                  <a:schemeClr val="bg1"/>
                </a:solidFill>
              </a:rPr>
              <a:t>Firms</a:t>
            </a:r>
            <a:r>
              <a:rPr lang="en-US" sz="2800" b="1" dirty="0">
                <a:solidFill>
                  <a:schemeClr val="bg1"/>
                </a:solidFill>
              </a:rPr>
              <a:t>’ partners plan on lifetime careers unless they do substandard work</a:t>
            </a:r>
          </a:p>
          <a:p>
            <a:pPr marL="800100" lvl="2" indent="-457200">
              <a:buNone/>
            </a:pPr>
            <a:r>
              <a:rPr lang="en-US" sz="2800" b="1" dirty="0" smtClean="0">
                <a:solidFill>
                  <a:schemeClr val="bg1"/>
                </a:solidFill>
              </a:rPr>
              <a:t>Firms</a:t>
            </a:r>
            <a:r>
              <a:rPr lang="en-US" sz="2800" b="1" dirty="0">
                <a:solidFill>
                  <a:schemeClr val="bg1"/>
                </a:solidFill>
              </a:rPr>
              <a:t>’ partners contribute to a vibrant literature on accounting </a:t>
            </a:r>
            <a:r>
              <a:rPr lang="en-US" sz="2800" b="1" dirty="0" smtClean="0">
                <a:solidFill>
                  <a:schemeClr val="bg1"/>
                </a:solidFill>
              </a:rPr>
              <a:t>principles</a:t>
            </a:r>
          </a:p>
          <a:p>
            <a:pPr marL="800100" lvl="2" indent="-457200">
              <a:buNone/>
            </a:pPr>
            <a:endParaRPr lang="en-US" sz="2800" b="1" dirty="0" smtClean="0">
              <a:solidFill>
                <a:schemeClr val="bg1"/>
              </a:solidFill>
            </a:endParaRPr>
          </a:p>
          <a:p>
            <a:pPr marL="800100" lvl="2" indent="-457200">
              <a:buNone/>
            </a:pPr>
            <a:r>
              <a:rPr lang="en-US" sz="2800" b="1" dirty="0">
                <a:solidFill>
                  <a:schemeClr val="bg1"/>
                </a:solidFill>
              </a:rPr>
              <a:t>1960s merger movement creates multinationals and </a:t>
            </a:r>
            <a:r>
              <a:rPr lang="en-US" sz="2800" b="1" dirty="0" smtClean="0">
                <a:solidFill>
                  <a:schemeClr val="bg1"/>
                </a:solidFill>
              </a:rPr>
              <a:t>conglomerates</a:t>
            </a:r>
            <a:endParaRPr lang="en-US" sz="2800" b="1" dirty="0">
              <a:solidFill>
                <a:schemeClr val="bg1"/>
              </a:solidFill>
            </a:endParaRPr>
          </a:p>
          <a:p>
            <a:pPr marL="800100" lvl="2" indent="-457200">
              <a:buNone/>
            </a:pPr>
            <a:r>
              <a:rPr lang="en-US" sz="2800" b="1" dirty="0">
                <a:solidFill>
                  <a:schemeClr val="bg1"/>
                </a:solidFill>
              </a:rPr>
              <a:t>Company executives begin to use earnings as a strategic weapon during hostile takeover attempts</a:t>
            </a:r>
          </a:p>
          <a:p>
            <a:pPr marL="800100" lvl="2" indent="0">
              <a:buNone/>
            </a:pPr>
            <a:endParaRPr lang="en-US" sz="1200" b="1" dirty="0">
              <a:solidFill>
                <a:schemeClr val="bg1"/>
              </a:solidFill>
            </a:endParaRPr>
          </a:p>
          <a:p>
            <a:pPr marL="0" indent="0"/>
            <a:endParaRPr lang="en-US" dirty="0" smtClean="0"/>
          </a:p>
          <a:p>
            <a:pPr marL="0" indent="0"/>
            <a:endParaRPr lang="en-US" dirty="0"/>
          </a:p>
        </p:txBody>
      </p:sp>
      <p:sp>
        <p:nvSpPr>
          <p:cNvPr id="4" name="Slide Number Placeholder 3"/>
          <p:cNvSpPr>
            <a:spLocks noGrp="1"/>
          </p:cNvSpPr>
          <p:nvPr>
            <p:ph type="sldNum" sz="quarter" idx="12"/>
          </p:nvPr>
        </p:nvSpPr>
        <p:spPr/>
        <p:txBody>
          <a:bodyPr/>
          <a:lstStyle/>
          <a:p>
            <a:fld id="{E27B73F7-7827-40AC-B535-96D94C3D30CB}" type="slidenum">
              <a:rPr lang="en-US" smtClean="0"/>
              <a:pPr/>
              <a:t>5</a:t>
            </a:fld>
            <a:endParaRPr lang="en-US"/>
          </a:p>
        </p:txBody>
      </p:sp>
    </p:spTree>
    <p:extLst>
      <p:ext uri="{BB962C8B-B14F-4D97-AF65-F5344CB8AC3E}">
        <p14:creationId xmlns:p14="http://schemas.microsoft.com/office/powerpoint/2010/main" val="41036608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533400" y="1295400"/>
            <a:ext cx="8153400" cy="5257800"/>
          </a:xfrm>
        </p:spPr>
        <p:txBody>
          <a:bodyPr/>
          <a:lstStyle/>
          <a:p>
            <a:pPr marL="0" indent="0"/>
            <a:r>
              <a:rPr lang="en-US" sz="2400" dirty="0" smtClean="0">
                <a:effectLst>
                  <a:outerShdw blurRad="38100" dist="38100" dir="2700000" algn="tl">
                    <a:srgbClr val="000000">
                      <a:alpha val="43137"/>
                    </a:srgbClr>
                  </a:outerShdw>
                </a:effectLst>
              </a:rPr>
              <a:t> </a:t>
            </a:r>
          </a:p>
          <a:p>
            <a:pPr marL="0" indent="0"/>
            <a:r>
              <a:rPr lang="en-US" sz="2700" u="sng" dirty="0" smtClean="0">
                <a:effectLst>
                  <a:outerShdw blurRad="38100" dist="38100" dir="2700000" algn="tl">
                    <a:srgbClr val="000000">
                      <a:alpha val="43137"/>
                    </a:srgbClr>
                  </a:outerShdw>
                </a:effectLst>
              </a:rPr>
              <a:t>1970s</a:t>
            </a:r>
            <a:endParaRPr lang="en-US" sz="2700" u="sng" dirty="0">
              <a:effectLst>
                <a:outerShdw blurRad="38100" dist="38100" dir="2700000" algn="tl">
                  <a:srgbClr val="000000">
                    <a:alpha val="43137"/>
                  </a:srgbClr>
                </a:outerShdw>
              </a:effectLst>
            </a:endParaRPr>
          </a:p>
          <a:p>
            <a:pPr marL="287338" indent="-287338">
              <a:tabLst>
                <a:tab pos="57150" algn="l"/>
              </a:tabLst>
            </a:pPr>
            <a:r>
              <a:rPr lang="en-US" sz="2700" dirty="0" smtClean="0"/>
              <a:t> A </a:t>
            </a:r>
            <a:r>
              <a:rPr lang="en-US" sz="2700" dirty="0"/>
              <a:t>transition </a:t>
            </a:r>
            <a:r>
              <a:rPr lang="en-US" sz="2700" dirty="0" smtClean="0"/>
              <a:t>decade, with a spate of lawsuits and auditing scandals </a:t>
            </a:r>
            <a:endParaRPr lang="en-US" sz="2700" dirty="0"/>
          </a:p>
          <a:p>
            <a:pPr marL="287338" indent="-230188"/>
            <a:r>
              <a:rPr lang="en-US" sz="2700" dirty="0" smtClean="0"/>
              <a:t>Big </a:t>
            </a:r>
            <a:r>
              <a:rPr lang="en-US" sz="2700" dirty="0"/>
              <a:t>8 firms </a:t>
            </a:r>
            <a:r>
              <a:rPr lang="en-US" sz="2700" dirty="0" smtClean="0"/>
              <a:t>and </a:t>
            </a:r>
            <a:r>
              <a:rPr lang="en-US" sz="2700" dirty="0"/>
              <a:t>the profession come under attack </a:t>
            </a:r>
            <a:r>
              <a:rPr lang="en-US" sz="2700" dirty="0" smtClean="0"/>
              <a:t>in </a:t>
            </a:r>
            <a:r>
              <a:rPr lang="en-US" sz="2700" dirty="0"/>
              <a:t>Congress</a:t>
            </a:r>
          </a:p>
          <a:p>
            <a:pPr marL="346075" indent="-288925">
              <a:tabLst>
                <a:tab pos="57150" algn="l"/>
              </a:tabLst>
            </a:pPr>
            <a:r>
              <a:rPr lang="en-US" sz="2700" dirty="0" smtClean="0"/>
              <a:t>Audit </a:t>
            </a:r>
            <a:r>
              <a:rPr lang="en-US" sz="2700" dirty="0"/>
              <a:t>market begins to reach a plateau, leading to an expansion in </a:t>
            </a:r>
            <a:r>
              <a:rPr lang="en-US" sz="2700" dirty="0" smtClean="0"/>
              <a:t>non-audit </a:t>
            </a:r>
            <a:r>
              <a:rPr lang="en-US" sz="2700" dirty="0"/>
              <a:t>services</a:t>
            </a:r>
          </a:p>
          <a:p>
            <a:pPr marL="173038" indent="-115888"/>
            <a:r>
              <a:rPr lang="en-US" sz="2700" dirty="0" smtClean="0"/>
              <a:t>SEC begins to criticize Big 8 firms over scope of services</a:t>
            </a:r>
          </a:p>
          <a:p>
            <a:pPr marL="400050" lvl="1" indent="0">
              <a:buNone/>
            </a:pPr>
            <a:endParaRPr lang="en-US" sz="2000" b="1" dirty="0" smtClean="0"/>
          </a:p>
          <a:p>
            <a:pPr marL="571500" indent="-571500">
              <a:buFont typeface="+mj-lt"/>
              <a:buAutoNum type="romanUcPeriod"/>
            </a:pPr>
            <a:endParaRPr lang="en-US" dirty="0" smtClean="0"/>
          </a:p>
          <a:p>
            <a:pPr marL="0" indent="0"/>
            <a:endParaRPr lang="en-US" dirty="0"/>
          </a:p>
        </p:txBody>
      </p:sp>
      <p:sp>
        <p:nvSpPr>
          <p:cNvPr id="4" name="Slide Number Placeholder 3"/>
          <p:cNvSpPr>
            <a:spLocks noGrp="1"/>
          </p:cNvSpPr>
          <p:nvPr>
            <p:ph type="sldNum" sz="quarter" idx="12"/>
          </p:nvPr>
        </p:nvSpPr>
        <p:spPr/>
        <p:txBody>
          <a:bodyPr/>
          <a:lstStyle/>
          <a:p>
            <a:fld id="{E27B73F7-7827-40AC-B535-96D94C3D30CB}" type="slidenum">
              <a:rPr lang="en-US" smtClean="0"/>
              <a:pPr/>
              <a:t>6</a:t>
            </a:fld>
            <a:endParaRPr lang="en-US"/>
          </a:p>
        </p:txBody>
      </p:sp>
    </p:spTree>
    <p:extLst>
      <p:ext uri="{BB962C8B-B14F-4D97-AF65-F5344CB8AC3E}">
        <p14:creationId xmlns:p14="http://schemas.microsoft.com/office/powerpoint/2010/main" val="21036542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533400" y="1302600"/>
            <a:ext cx="8153400" cy="5181600"/>
          </a:xfrm>
        </p:spPr>
        <p:txBody>
          <a:bodyPr/>
          <a:lstStyle/>
          <a:p>
            <a:pPr marL="511175" indent="-165100"/>
            <a:endParaRPr lang="en-US" sz="2400" dirty="0" smtClean="0"/>
          </a:p>
          <a:p>
            <a:pPr marL="511175" indent="-165100"/>
            <a:r>
              <a:rPr lang="en-US" dirty="0" smtClean="0"/>
              <a:t>U.S</a:t>
            </a:r>
            <a:r>
              <a:rPr lang="en-US" dirty="0"/>
              <a:t>. Government forces the AICPA to drop bans </a:t>
            </a:r>
            <a:r>
              <a:rPr lang="en-US" dirty="0" smtClean="0"/>
              <a:t>on advertising and competitive </a:t>
            </a:r>
            <a:r>
              <a:rPr lang="en-US" dirty="0"/>
              <a:t>bidding</a:t>
            </a:r>
          </a:p>
          <a:p>
            <a:pPr marL="511175" indent="-165100"/>
            <a:r>
              <a:rPr lang="en-US" dirty="0" smtClean="0"/>
              <a:t>‘Opinion shopping’ </a:t>
            </a:r>
            <a:r>
              <a:rPr lang="en-US" dirty="0"/>
              <a:t>and </a:t>
            </a:r>
            <a:r>
              <a:rPr lang="en-US" dirty="0" smtClean="0"/>
              <a:t>‘low-balling’ </a:t>
            </a:r>
            <a:r>
              <a:rPr lang="en-US" dirty="0"/>
              <a:t>begin to accelerate, </a:t>
            </a:r>
            <a:r>
              <a:rPr lang="en-US" dirty="0" smtClean="0"/>
              <a:t>as audit </a:t>
            </a:r>
            <a:r>
              <a:rPr lang="en-US" dirty="0"/>
              <a:t>firms become more </a:t>
            </a:r>
            <a:r>
              <a:rPr lang="en-US" dirty="0" smtClean="0"/>
              <a:t>sharply competitive</a:t>
            </a:r>
          </a:p>
          <a:p>
            <a:pPr marL="511175" indent="-165100"/>
            <a:r>
              <a:rPr lang="en-US" dirty="0" smtClean="0"/>
              <a:t>Independent </a:t>
            </a:r>
            <a:r>
              <a:rPr lang="en-US" dirty="0"/>
              <a:t>FASB succeeds AICPA’s Accounting Principles </a:t>
            </a:r>
            <a:r>
              <a:rPr lang="en-US" dirty="0" smtClean="0"/>
              <a:t>Board</a:t>
            </a:r>
            <a:r>
              <a:rPr lang="en-US" dirty="0"/>
              <a:t>, and Big 8 firms’ </a:t>
            </a:r>
            <a:r>
              <a:rPr lang="en-US" dirty="0" smtClean="0"/>
              <a:t>partners cease </a:t>
            </a:r>
            <a:r>
              <a:rPr lang="en-US" dirty="0"/>
              <a:t>writing and speaking on accounting principles</a:t>
            </a:r>
          </a:p>
          <a:p>
            <a:pPr marL="400050" lvl="1" indent="0">
              <a:buNone/>
            </a:pPr>
            <a:endParaRPr lang="en-US" sz="2800" b="1" dirty="0" smtClean="0"/>
          </a:p>
          <a:p>
            <a:pPr marL="400050" lvl="1" indent="0">
              <a:buNone/>
            </a:pPr>
            <a:endParaRPr lang="en-US" sz="2800" b="1" dirty="0" smtClean="0"/>
          </a:p>
          <a:p>
            <a:pPr marL="400050" lvl="1" indent="0">
              <a:buNone/>
            </a:pPr>
            <a:endParaRPr lang="en-US" b="1" dirty="0" smtClean="0"/>
          </a:p>
          <a:p>
            <a:pPr marL="571500" indent="-571500">
              <a:buFont typeface="+mj-lt"/>
              <a:buAutoNum type="romanUcPeriod"/>
            </a:pPr>
            <a:endParaRPr lang="en-US" dirty="0" smtClean="0"/>
          </a:p>
          <a:p>
            <a:pPr marL="0" indent="0"/>
            <a:endParaRPr lang="en-US" dirty="0"/>
          </a:p>
        </p:txBody>
      </p:sp>
      <p:sp>
        <p:nvSpPr>
          <p:cNvPr id="4" name="Slide Number Placeholder 3"/>
          <p:cNvSpPr>
            <a:spLocks noGrp="1"/>
          </p:cNvSpPr>
          <p:nvPr>
            <p:ph type="sldNum" sz="quarter" idx="12"/>
          </p:nvPr>
        </p:nvSpPr>
        <p:spPr/>
        <p:txBody>
          <a:bodyPr/>
          <a:lstStyle/>
          <a:p>
            <a:fld id="{E27B73F7-7827-40AC-B535-96D94C3D30CB}" type="slidenum">
              <a:rPr lang="en-US" smtClean="0"/>
              <a:pPr/>
              <a:t>7</a:t>
            </a:fld>
            <a:endParaRPr lang="en-US"/>
          </a:p>
        </p:txBody>
      </p:sp>
    </p:spTree>
    <p:extLst>
      <p:ext uri="{BB962C8B-B14F-4D97-AF65-F5344CB8AC3E}">
        <p14:creationId xmlns:p14="http://schemas.microsoft.com/office/powerpoint/2010/main" val="42843356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33400" y="1447800"/>
            <a:ext cx="8153400" cy="4572000"/>
          </a:xfrm>
        </p:spPr>
        <p:txBody>
          <a:bodyPr/>
          <a:lstStyle/>
          <a:p>
            <a:r>
              <a:rPr lang="en-US" dirty="0"/>
              <a:t>Companies begin to be aggressive about how to measure </a:t>
            </a:r>
            <a:r>
              <a:rPr lang="en-US" dirty="0" smtClean="0"/>
              <a:t>earnings and revenues</a:t>
            </a:r>
            <a:endParaRPr lang="en-US" dirty="0"/>
          </a:p>
          <a:p>
            <a:r>
              <a:rPr lang="en-US" dirty="0" smtClean="0"/>
              <a:t>‘Headhunters’ </a:t>
            </a:r>
            <a:r>
              <a:rPr lang="en-US" dirty="0"/>
              <a:t>create a market for executives, driving up compensation packages</a:t>
            </a:r>
          </a:p>
          <a:p>
            <a:r>
              <a:rPr lang="en-US" dirty="0" smtClean="0"/>
              <a:t>Profit-based </a:t>
            </a:r>
            <a:r>
              <a:rPr lang="en-US" dirty="0"/>
              <a:t>bonuses and profit-driven employee stock options begin to proliferate</a:t>
            </a:r>
          </a:p>
          <a:p>
            <a:r>
              <a:rPr lang="en-US" dirty="0" smtClean="0"/>
              <a:t>Analysts </a:t>
            </a:r>
            <a:r>
              <a:rPr lang="en-US" dirty="0"/>
              <a:t>begin forecasting earnings, placing </a:t>
            </a:r>
            <a:r>
              <a:rPr lang="en-US" dirty="0" smtClean="0"/>
              <a:t>company executives under EPS pressure</a:t>
            </a:r>
            <a:endParaRPr lang="en-US" dirty="0"/>
          </a:p>
          <a:p>
            <a:endParaRPr lang="en-US" dirty="0"/>
          </a:p>
        </p:txBody>
      </p:sp>
      <p:sp>
        <p:nvSpPr>
          <p:cNvPr id="4" name="Slide Number Placeholder 3"/>
          <p:cNvSpPr>
            <a:spLocks noGrp="1"/>
          </p:cNvSpPr>
          <p:nvPr>
            <p:ph type="sldNum" sz="quarter" idx="12"/>
          </p:nvPr>
        </p:nvSpPr>
        <p:spPr/>
        <p:txBody>
          <a:bodyPr/>
          <a:lstStyle/>
          <a:p>
            <a:fld id="{E27B73F7-7827-40AC-B535-96D94C3D30CB}" type="slidenum">
              <a:rPr lang="en-US" smtClean="0"/>
              <a:pPr/>
              <a:t>8</a:t>
            </a:fld>
            <a:endParaRPr lang="en-US"/>
          </a:p>
        </p:txBody>
      </p:sp>
    </p:spTree>
    <p:extLst>
      <p:ext uri="{BB962C8B-B14F-4D97-AF65-F5344CB8AC3E}">
        <p14:creationId xmlns:p14="http://schemas.microsoft.com/office/powerpoint/2010/main" val="3708124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24000"/>
            <a:ext cx="8153400" cy="4800600"/>
          </a:xfrm>
        </p:spPr>
        <p:txBody>
          <a:bodyPr/>
          <a:lstStyle/>
          <a:p>
            <a:r>
              <a:rPr lang="en-US" u="sng" dirty="0" smtClean="0">
                <a:effectLst>
                  <a:outerShdw blurRad="38100" dist="38100" dir="2700000" algn="tl">
                    <a:srgbClr val="000000">
                      <a:alpha val="43137"/>
                    </a:srgbClr>
                  </a:outerShdw>
                </a:effectLst>
              </a:rPr>
              <a:t>1980s </a:t>
            </a:r>
            <a:r>
              <a:rPr lang="en-US" u="sng" dirty="0">
                <a:effectLst>
                  <a:outerShdw blurRad="38100" dist="38100" dir="2700000" algn="tl">
                    <a:srgbClr val="000000">
                      <a:alpha val="43137"/>
                    </a:srgbClr>
                  </a:outerShdw>
                </a:effectLst>
              </a:rPr>
              <a:t>and 1990s</a:t>
            </a:r>
          </a:p>
          <a:p>
            <a:r>
              <a:rPr lang="en-US" dirty="0"/>
              <a:t>Decline of professionalism</a:t>
            </a:r>
          </a:p>
          <a:p>
            <a:pPr marL="403225" indent="-346075"/>
            <a:r>
              <a:rPr lang="en-US" dirty="0" smtClean="0"/>
              <a:t> Big </a:t>
            </a:r>
            <a:r>
              <a:rPr lang="en-US" dirty="0"/>
              <a:t>8 firms terminate their house organs, and </a:t>
            </a:r>
            <a:r>
              <a:rPr lang="en-US" dirty="0" smtClean="0"/>
              <a:t>a  dialogue </a:t>
            </a:r>
            <a:r>
              <a:rPr lang="en-US" dirty="0"/>
              <a:t>on accounting principles lapses</a:t>
            </a:r>
          </a:p>
          <a:p>
            <a:pPr marL="1087438" indent="-800100"/>
            <a:r>
              <a:rPr lang="en-US" dirty="0" smtClean="0"/>
              <a:t> ‘The </a:t>
            </a:r>
            <a:r>
              <a:rPr lang="en-US" dirty="0"/>
              <a:t>worst thing a partner can do is to lose a </a:t>
            </a:r>
            <a:r>
              <a:rPr lang="en-US" dirty="0" smtClean="0"/>
              <a:t>client over </a:t>
            </a:r>
            <a:r>
              <a:rPr lang="en-US" dirty="0"/>
              <a:t>a matter of </a:t>
            </a:r>
            <a:r>
              <a:rPr lang="en-US" dirty="0" smtClean="0"/>
              <a:t>principle’</a:t>
            </a:r>
            <a:endParaRPr lang="en-US" dirty="0"/>
          </a:p>
          <a:p>
            <a:pPr marL="460375" indent="-460375">
              <a:tabLst>
                <a:tab pos="346075" algn="l"/>
                <a:tab pos="684213" algn="l"/>
              </a:tabLst>
            </a:pPr>
            <a:r>
              <a:rPr lang="en-US" dirty="0" smtClean="0"/>
              <a:t> AICPA’s </a:t>
            </a:r>
            <a:r>
              <a:rPr lang="en-US" i="1" dirty="0" smtClean="0"/>
              <a:t>Journal </a:t>
            </a:r>
            <a:r>
              <a:rPr lang="en-US" i="1" dirty="0"/>
              <a:t>of Accountancy </a:t>
            </a:r>
            <a:r>
              <a:rPr lang="en-US" dirty="0"/>
              <a:t>avoids controversy, </a:t>
            </a:r>
            <a:r>
              <a:rPr lang="en-US" dirty="0" smtClean="0"/>
              <a:t>prefers ‘practical’ </a:t>
            </a:r>
            <a:r>
              <a:rPr lang="en-US" dirty="0"/>
              <a:t>articles</a:t>
            </a:r>
          </a:p>
          <a:p>
            <a:endParaRPr lang="en-US" dirty="0"/>
          </a:p>
        </p:txBody>
      </p:sp>
      <p:sp>
        <p:nvSpPr>
          <p:cNvPr id="4" name="Slide Number Placeholder 3"/>
          <p:cNvSpPr>
            <a:spLocks noGrp="1"/>
          </p:cNvSpPr>
          <p:nvPr>
            <p:ph type="sldNum" sz="quarter" idx="12"/>
          </p:nvPr>
        </p:nvSpPr>
        <p:spPr/>
        <p:txBody>
          <a:bodyPr/>
          <a:lstStyle/>
          <a:p>
            <a:fld id="{E27B73F7-7827-40AC-B535-96D94C3D30CB}" type="slidenum">
              <a:rPr lang="en-US" smtClean="0"/>
              <a:pPr/>
              <a:t>9</a:t>
            </a:fld>
            <a:endParaRPr lang="en-US"/>
          </a:p>
        </p:txBody>
      </p:sp>
    </p:spTree>
    <p:extLst>
      <p:ext uri="{BB962C8B-B14F-4D97-AF65-F5344CB8AC3E}">
        <p14:creationId xmlns:p14="http://schemas.microsoft.com/office/powerpoint/2010/main" val="271475425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2969</TotalTime>
  <Words>1402</Words>
  <Application>Microsoft Office PowerPoint</Application>
  <PresentationFormat>On-screen Show (4:3)</PresentationFormat>
  <Paragraphs>205</Paragraphs>
  <Slides>22</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ＭＳ Ｐゴシック</vt:lpstr>
      <vt:lpstr>Arial</vt:lpstr>
      <vt:lpstr>Arial Narrow</vt:lpstr>
      <vt:lpstr>Calibri</vt:lpstr>
      <vt:lpstr>Times New Roman</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Seema</dc:creator>
  <cp:lastModifiedBy>Leonard Brooks</cp:lastModifiedBy>
  <cp:revision>274</cp:revision>
  <cp:lastPrinted>2018-05-07T19:49:59Z</cp:lastPrinted>
  <dcterms:created xsi:type="dcterms:W3CDTF">2009-09-11T02:19:25Z</dcterms:created>
  <dcterms:modified xsi:type="dcterms:W3CDTF">2019-01-08T15:19:36Z</dcterms:modified>
</cp:coreProperties>
</file>