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284" r:id="rId3"/>
    <p:sldId id="285" r:id="rId4"/>
    <p:sldId id="286" r:id="rId5"/>
    <p:sldId id="288" r:id="rId6"/>
    <p:sldId id="289" r:id="rId7"/>
    <p:sldId id="290" r:id="rId8"/>
    <p:sldId id="291" r:id="rId9"/>
    <p:sldId id="292" r:id="rId10"/>
  </p:sldIdLst>
  <p:sldSz cx="9144000" cy="5715000" type="screen16x1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97"/>
    <a:srgbClr val="003DA6"/>
    <a:srgbClr val="3FAE2A"/>
    <a:srgbClr val="54B948"/>
    <a:srgbClr val="00A160"/>
    <a:srgbClr val="006FC6"/>
    <a:srgbClr val="0067B1"/>
    <a:srgbClr val="008BB0"/>
    <a:srgbClr val="F1CB00"/>
    <a:srgbClr val="A49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/>
    <p:restoredTop sz="94641"/>
  </p:normalViewPr>
  <p:slideViewPr>
    <p:cSldViewPr>
      <p:cViewPr varScale="1">
        <p:scale>
          <a:sx n="99" d="100"/>
          <a:sy n="99" d="100"/>
        </p:scale>
        <p:origin x="998" y="8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3558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BBCA1F-5795-4FA6-B1A3-7DEDB439DC2D}" type="datetimeFigureOut">
              <a:rPr lang="en-CA"/>
              <a:pPr>
                <a:defRPr/>
              </a:pPr>
              <a:t>17/09/2018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7E67EF-51DE-4592-B7A6-ED8F20E420D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85645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4AACEB-81E8-4AFB-91E9-08E78B9E3451}" type="datetimeFigureOut">
              <a:rPr lang="en-CA"/>
              <a:pPr>
                <a:defRPr/>
              </a:pPr>
              <a:t>17/09/2018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696913"/>
            <a:ext cx="55784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218E30-4346-4976-A100-0D81078952B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5922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A70762-4B49-426F-824A-FF38CB13A0AE}" type="slidenum">
              <a:rPr lang="en-CA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50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057275"/>
            <a:ext cx="9144000" cy="3671888"/>
          </a:xfrm>
          <a:prstGeom prst="rect">
            <a:avLst/>
          </a:prstGeom>
          <a:solidFill>
            <a:srgbClr val="003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" name="Rectangle 4"/>
          <p:cNvSpPr/>
          <p:nvPr userDrawn="1"/>
        </p:nvSpPr>
        <p:spPr>
          <a:xfrm flipV="1">
            <a:off x="0" y="4729163"/>
            <a:ext cx="9144000" cy="144462"/>
          </a:xfrm>
          <a:prstGeom prst="rect">
            <a:avLst/>
          </a:prstGeom>
          <a:solidFill>
            <a:srgbClr val="3FA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1408825"/>
            <a:ext cx="8208000" cy="1139189"/>
          </a:xfrm>
        </p:spPr>
        <p:txBody>
          <a:bodyPr anchor="t">
            <a:noAutofit/>
          </a:bodyPr>
          <a:lstStyle>
            <a:lvl1pPr algn="l">
              <a:lnSpc>
                <a:spcPts val="3400"/>
              </a:lnSpc>
              <a:defRPr sz="3200" b="1" spc="-20" baseline="0">
                <a:solidFill>
                  <a:schemeClr val="bg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0"/>
          </p:nvPr>
        </p:nvSpPr>
        <p:spPr>
          <a:xfrm>
            <a:off x="486000" y="2531618"/>
            <a:ext cx="8208000" cy="710847"/>
          </a:xfrm>
        </p:spPr>
        <p:txBody>
          <a:bodyPr anchor="t">
            <a:noAutofit/>
          </a:bodyPr>
          <a:lstStyle>
            <a:lvl1pPr marL="0" indent="0">
              <a:lnSpc>
                <a:spcPts val="2000"/>
              </a:lnSpc>
              <a:spcBef>
                <a:spcPts val="1200"/>
              </a:spcBef>
              <a:spcAft>
                <a:spcPts val="0"/>
              </a:spcAft>
              <a:buNone/>
              <a:defRPr lang="en-US" sz="1800" b="1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1FF5FA98-736B-AF43-B35F-28260DB57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30175"/>
            <a:ext cx="12604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150546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057275"/>
            <a:ext cx="9144000" cy="3671888"/>
          </a:xfrm>
          <a:prstGeom prst="rect">
            <a:avLst/>
          </a:prstGeom>
          <a:solidFill>
            <a:srgbClr val="003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4729163"/>
            <a:ext cx="9144000" cy="144462"/>
          </a:xfrm>
          <a:prstGeom prst="rect">
            <a:avLst/>
          </a:prstGeom>
          <a:solidFill>
            <a:srgbClr val="3FA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46CA9474-4B4E-4C5A-849C-1A686610B34B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1408825"/>
            <a:ext cx="8208000" cy="1139189"/>
          </a:xfrm>
        </p:spPr>
        <p:txBody>
          <a:bodyPr wrap="square" anchor="t">
            <a:noAutofit/>
          </a:bodyPr>
          <a:lstStyle>
            <a:lvl1pPr algn="l">
              <a:lnSpc>
                <a:spcPts val="2800"/>
              </a:lnSpc>
              <a:spcBef>
                <a:spcPts val="1200"/>
              </a:spcBef>
              <a:spcAft>
                <a:spcPts val="0"/>
              </a:spcAft>
              <a:defRPr sz="2400" b="1" cap="all" spc="-20" baseline="0">
                <a:solidFill>
                  <a:schemeClr val="bg1"/>
                </a:solidFill>
              </a:defRPr>
            </a:lvl1pPr>
          </a:lstStyle>
          <a:p>
            <a:endParaRPr lang="en-CA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157243-3C15-7643-9B65-D9A8F184D9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17161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Sub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A779234F-48BC-458A-9C9F-A3BB00143B0F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49188"/>
            <a:ext cx="8208000" cy="1139189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86000" y="1876250"/>
            <a:ext cx="8208000" cy="1947333"/>
          </a:xfrm>
        </p:spPr>
        <p:txBody>
          <a:bodyPr>
            <a:noAutofit/>
          </a:bodyPr>
          <a:lstStyle>
            <a:lvl1pPr marL="285750" indent="-2857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sz="1800" b="0" spc="-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0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26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0"/>
          </p:nvPr>
        </p:nvSpPr>
        <p:spPr>
          <a:xfrm>
            <a:off x="486000" y="1330240"/>
            <a:ext cx="8208000" cy="6120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100" b="1" kern="1200" spc="-10" baseline="0" dirty="0" smtClean="0">
                <a:solidFill>
                  <a:srgbClr val="0072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9">
            <a:extLst>
              <a:ext uri="{FF2B5EF4-FFF2-40B4-BE49-F238E27FC236}">
                <a16:creationId xmlns:a16="http://schemas.microsoft.com/office/drawing/2014/main" id="{68CAA926-A8BD-FB41-AC9C-56C299D0FC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54205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Subhead,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D3F43E83-2737-446F-9A35-AA67B94A1C5E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49188"/>
            <a:ext cx="8208000" cy="1139189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86000" y="1876250"/>
            <a:ext cx="4032000" cy="1920000"/>
          </a:xfrm>
        </p:spPr>
        <p:txBody>
          <a:bodyPr>
            <a:noAutofit/>
          </a:bodyPr>
          <a:lstStyle>
            <a:lvl1pPr marL="285750" indent="-2857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sz="1800" b="0" spc="-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0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26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2000" y="1876250"/>
            <a:ext cx="4032000" cy="1920000"/>
          </a:xfrm>
        </p:spPr>
        <p:txBody>
          <a:bodyPr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lang="en-US" sz="1800" b="0" kern="1200" spc="-2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933750" indent="-252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2937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486000" y="1330240"/>
            <a:ext cx="8208000" cy="6120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100" b="1" kern="1200" spc="-10" baseline="0" dirty="0" smtClean="0">
                <a:solidFill>
                  <a:srgbClr val="0072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1E22079A-23F0-634A-8C96-B5BE75BE15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57659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Subhead,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D3F43E83-2737-446F-9A35-AA67B94A1C5E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49188"/>
            <a:ext cx="8208000" cy="1139189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486000" y="1330240"/>
            <a:ext cx="8208000" cy="6120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100" b="1" kern="1200" spc="-10" baseline="0" dirty="0" smtClean="0">
                <a:solidFill>
                  <a:srgbClr val="0072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EAE231-6F71-8244-997F-D0AFAD6390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/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00B95BFD-D11E-43FA-9856-B4E7F61FAE79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0"/>
            <a:ext cx="8208000" cy="825220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86000" y="982175"/>
            <a:ext cx="8208000" cy="1947333"/>
          </a:xfrm>
        </p:spPr>
        <p:txBody>
          <a:bodyPr>
            <a:noAutofit/>
          </a:bodyPr>
          <a:lstStyle>
            <a:lvl1pPr marL="285750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sz="1800" b="0" spc="-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0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26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513D4F1-9520-BF41-B56E-FE8075D906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41372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F12A1DBD-7E5F-4FFA-A181-35A86AAB5928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49188"/>
            <a:ext cx="8208000" cy="1139189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86000" y="1346190"/>
            <a:ext cx="4032000" cy="1920000"/>
          </a:xfrm>
        </p:spPr>
        <p:txBody>
          <a:bodyPr>
            <a:noAutofit/>
          </a:bodyPr>
          <a:lstStyle>
            <a:lvl1pPr marL="285750" indent="-2857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sz="1800" b="0" spc="-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0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4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260000" indent="-252000" algn="l"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2000" y="1346190"/>
            <a:ext cx="4032000" cy="1920000"/>
          </a:xfrm>
        </p:spPr>
        <p:txBody>
          <a:bodyPr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160"/>
              </a:buClr>
              <a:buFont typeface="Wingdings" panose="05000000000000000000" pitchFamily="2" charset="2"/>
              <a:buChar char="§"/>
              <a:defRPr lang="en-US" sz="1800" b="0" kern="1200" spc="-2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933750" indent="-252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2937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lang="en-US" sz="1400" b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2013F5F4-E68F-B543-A84E-BA84D7670F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019326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 bwMode="auto">
          <a:xfrm>
            <a:off x="485775" y="5292725"/>
            <a:ext cx="20574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864" rIns="108000" bIns="108864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1087438" indent="-2841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2176463" indent="-2270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3265488" indent="-22701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4354513" indent="-22701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48117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52689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57261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61833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F12A1DBD-7E5F-4FFA-A181-35A86AAB5928}" type="slidenum">
              <a:rPr lang="en-US" altLang="en-US" sz="800" smtClean="0">
                <a:solidFill>
                  <a:srgbClr val="0067B1"/>
                </a:solidFill>
                <a:latin typeface="Arial" pitchFamily="34" charset="0"/>
                <a:cs typeface="+mn-cs"/>
              </a:rPr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‹#›</a:t>
            </a:fld>
            <a:endParaRPr lang="en-US" altLang="en-US" sz="800" dirty="0">
              <a:solidFill>
                <a:srgbClr val="0067B1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49188"/>
            <a:ext cx="8208000" cy="1139189"/>
          </a:xfrm>
        </p:spPr>
        <p:txBody>
          <a:bodyPr anchor="b">
            <a:noAutofit/>
          </a:bodyPr>
          <a:lstStyle>
            <a:lvl1pPr algn="l">
              <a:lnSpc>
                <a:spcPts val="2800"/>
              </a:lnSpc>
              <a:defRPr sz="2800" b="1" spc="-20" baseline="0">
                <a:solidFill>
                  <a:srgbClr val="003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B5179C66-ACA0-EC4F-A013-C83AA65D6D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53" y="4982322"/>
            <a:ext cx="10064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/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:a16="http://schemas.microsoft.com/office/drawing/2014/main" id="{ADF1EA6D-0B14-D048-869C-48F4234DE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5372"/>
            <a:ext cx="3059905" cy="1959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8719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C0C0EC2-1590-4118-9868-0FFA860F38C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4" r:id="rId5"/>
    <p:sldLayoutId id="2147483690" r:id="rId6"/>
    <p:sldLayoutId id="2147483691" r:id="rId7"/>
    <p:sldLayoutId id="2147483693" r:id="rId8"/>
    <p:sldLayoutId id="2147483692" r:id="rId9"/>
  </p:sldLayoutIdLst>
  <p:transition>
    <p:wipe dir="d"/>
  </p:transition>
  <p:hf hdr="0" ftr="0" dt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lang="en-CA" sz="2800" b="1" kern="1200" spc="-20" dirty="0">
          <a:solidFill>
            <a:srgbClr val="003DA6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5pPr>
      <a:lvl6pPr marL="4572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6pPr>
      <a:lvl7pPr marL="9144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7pPr>
      <a:lvl8pPr marL="13716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8pPr>
      <a:lvl9pPr marL="18288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67B1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ts val="1200"/>
        </a:spcBef>
        <a:spcAft>
          <a:spcPct val="0"/>
        </a:spcAft>
        <a:buClr>
          <a:srgbClr val="00A160"/>
        </a:buClr>
        <a:buFont typeface="Wingdings" pitchFamily="2" charset="2"/>
        <a:buChar char="§"/>
        <a:defRPr lang="en-US" kern="1200" spc="-20" dirty="0">
          <a:solidFill>
            <a:srgbClr val="404040"/>
          </a:solidFill>
          <a:latin typeface="Arial" panose="020B0604020202020204" pitchFamily="34" charset="0"/>
          <a:ea typeface="+mn-ea"/>
          <a:cs typeface="+mn-cs"/>
        </a:defRPr>
      </a:lvl1pPr>
      <a:lvl2pPr marL="898525" indent="-2508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1400" kern="1200" dirty="0">
          <a:solidFill>
            <a:srgbClr val="595959"/>
          </a:solidFill>
          <a:latin typeface="Arial" panose="020B0604020202020204" pitchFamily="34" charset="0"/>
          <a:ea typeface="+mn-ea"/>
          <a:cs typeface="+mn-cs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1400" kern="1200" dirty="0">
          <a:solidFill>
            <a:srgbClr val="595959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85775" y="1408113"/>
            <a:ext cx="8208963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dirty="0"/>
              <a:t>Third Annual PAC Conference 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PROFESSIONAL ACCOUNTING FUTURES</a:t>
            </a:r>
            <a:br>
              <a:rPr lang="en-CA" dirty="0"/>
            </a:br>
            <a:r>
              <a:rPr lang="en-CA" sz="2400" dirty="0"/>
              <a:t>Non-Compliance with Laws and Regulations (NOCLAR)</a:t>
            </a:r>
            <a:endParaRPr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485775" y="3721596"/>
            <a:ext cx="8208963" cy="709612"/>
          </a:xfrm>
        </p:spPr>
        <p:txBody>
          <a:bodyPr/>
          <a:lstStyle/>
          <a:p>
            <a:pPr eaLnBrk="1" hangingPunct="1">
              <a:defRPr/>
            </a:pPr>
            <a:r>
              <a:rPr lang="en-CA" i="1" dirty="0"/>
              <a:t>Kelly Gorman, Vice President, Regulatory &amp; Standards</a:t>
            </a:r>
          </a:p>
          <a:p>
            <a:pPr eaLnBrk="1" hangingPunct="1">
              <a:defRPr/>
            </a:pPr>
            <a:r>
              <a:rPr lang="en-CA" b="0" i="1" dirty="0"/>
              <a:t>September 14, 2018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CEEEF-A9C3-E049-830E-D35DBE6DED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NOCLAR?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A65F28-1C78-0C44-AC66-6E8D55757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0" y="985292"/>
            <a:ext cx="8208000" cy="4248472"/>
          </a:xfrm>
        </p:spPr>
        <p:txBody>
          <a:bodyPr/>
          <a:lstStyle/>
          <a:p>
            <a:r>
              <a:rPr lang="en-US" dirty="0"/>
              <a:t>NOCLAR is a  response framework contained in the IESBA Code that:</a:t>
            </a:r>
          </a:p>
          <a:p>
            <a:pPr lvl="1"/>
            <a:r>
              <a:rPr lang="en-US" dirty="0"/>
              <a:t>Sets out a professional accountant’s (PAs) responsibilities when encountering non-compliance/suspected non-compliance with laws and regulations</a:t>
            </a:r>
          </a:p>
          <a:p>
            <a:pPr lvl="1"/>
            <a:r>
              <a:rPr lang="en-US" dirty="0"/>
              <a:t>Guides (PAs) in deciding how best to act in the public interest</a:t>
            </a:r>
          </a:p>
          <a:p>
            <a:pPr lvl="1"/>
            <a:endParaRPr lang="en-US" dirty="0"/>
          </a:p>
          <a:p>
            <a:r>
              <a:rPr lang="en-US" dirty="0"/>
              <a:t>PAs must understand how local laws/regulations differ from NOCLAR</a:t>
            </a:r>
          </a:p>
          <a:p>
            <a:r>
              <a:rPr lang="en-US" dirty="0"/>
              <a:t>Proportionately applicable to all PAs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Auditors, Non-Auditors in Public Practice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Senior Professional Accountants In Business (PAIBs), Other PAIBs</a:t>
            </a:r>
          </a:p>
          <a:p>
            <a:pPr lvl="1">
              <a:spcBef>
                <a:spcPts val="1100"/>
              </a:spcBef>
            </a:pPr>
            <a:endParaRPr lang="en-US" dirty="0"/>
          </a:p>
          <a:p>
            <a:r>
              <a:rPr lang="en-US" dirty="0"/>
              <a:t>Over 6 years in development and became effective July 15,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99790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D629-10E4-8A44-9A54-987743553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was NOCLAR developed?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BD970-207E-CD42-B196-1CE078E6DE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Created to address situations where a PA comes across known or suspected NOCLAR that has been (or is about to be) committed by client/employer</a:t>
            </a:r>
          </a:p>
          <a:p>
            <a:r>
              <a:rPr lang="en-US" dirty="0"/>
              <a:t>PAs have an ethical responsibility not to turn a blind eye but are also bound by a duty of confidentiality under the CPA Code of Professional Conduct</a:t>
            </a:r>
          </a:p>
          <a:p>
            <a:r>
              <a:rPr lang="en-US" dirty="0"/>
              <a:t>Duty of confidentiality has created a barrier for PAs promptly disclosing NOCLAR to regulators/enforcement authorities in the public interest</a:t>
            </a:r>
          </a:p>
          <a:p>
            <a:r>
              <a:rPr lang="en-US" dirty="0"/>
              <a:t>NOCLAR sets aside the duty of confidentiality and provides a framework to PAs on how best to act in the public interest</a:t>
            </a:r>
          </a:p>
        </p:txBody>
      </p:sp>
    </p:spTree>
    <p:extLst>
      <p:ext uri="{BB962C8B-B14F-4D97-AF65-F5344CB8AC3E}">
        <p14:creationId xmlns:p14="http://schemas.microsoft.com/office/powerpoint/2010/main" val="1109196518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6266C-047C-A042-9FCF-26515A5E72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does NOCLAR cover?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8CE9E-EEC8-F546-8152-0918BE8EB4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Laws and regulations that directly affect client's/employer's financial statements </a:t>
            </a:r>
            <a:r>
              <a:rPr lang="en-US"/>
              <a:t>or </a:t>
            </a:r>
            <a:r>
              <a:rPr lang="en-US" dirty="0"/>
              <a:t>a</a:t>
            </a:r>
            <a:r>
              <a:rPr lang="en-US"/>
              <a:t>ffect </a:t>
            </a:r>
            <a:r>
              <a:rPr lang="en-US" dirty="0"/>
              <a:t>its business in a material and fundamental way including: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Fraud, corruption and bribery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Money laundering, terrorist financing and proceeds of crime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Securities markets and trading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Banking and other financial products and services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Data protection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Tax and pension liabilities and payments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Environmental protection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Public health and safety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88874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4071A-0260-534C-9955-9E0C52085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0"/>
            <a:ext cx="8640960" cy="825220"/>
          </a:xfrm>
        </p:spPr>
        <p:txBody>
          <a:bodyPr/>
          <a:lstStyle/>
          <a:p>
            <a:r>
              <a:rPr lang="en-US" dirty="0"/>
              <a:t>What are the objectives of the PA under NOCLAR?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477AE8-1F89-F64C-AC2B-A7BE48B16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0" y="1273324"/>
            <a:ext cx="8208000" cy="16561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To comply with the fundamental principles of integrity and professional behavior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By alerting management or those charged with governance it enables them to: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Rectify, remediate or mitigate consequences of the non-compliance </a:t>
            </a:r>
          </a:p>
          <a:p>
            <a:pPr lvl="1">
              <a:spcBef>
                <a:spcPts val="1100"/>
              </a:spcBef>
            </a:pPr>
            <a:r>
              <a:rPr lang="en-US" dirty="0"/>
              <a:t>Deter the commission of the non-compliance if not yet occurred</a:t>
            </a:r>
          </a:p>
          <a:p>
            <a:pPr>
              <a:spcAft>
                <a:spcPts val="600"/>
              </a:spcAft>
            </a:pPr>
            <a:r>
              <a:rPr lang="en-US" dirty="0"/>
              <a:t>Take such further action as appropriate in the public interest, including:</a:t>
            </a:r>
          </a:p>
          <a:p>
            <a:pPr marL="881063" lvl="1" indent="-342900">
              <a:buFont typeface="Arial" panose="020B0604020202020204" pitchFamily="34" charset="0"/>
              <a:buChar char="•"/>
            </a:pPr>
            <a:r>
              <a:rPr lang="en-US" dirty="0"/>
              <a:t>Disclosing the matter to an appropriate authority even if not required by law </a:t>
            </a:r>
          </a:p>
          <a:p>
            <a:pPr marL="881063" lvl="1" indent="-342900">
              <a:buFont typeface="Arial" panose="020B0604020202020204" pitchFamily="34" charset="0"/>
              <a:buChar char="•"/>
            </a:pPr>
            <a:r>
              <a:rPr lang="en-US" dirty="0"/>
              <a:t>Resigning from the employment relationship/engagement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8778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F2FF-F1BF-C642-A72C-A86FD68B41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NOCLAR Implementation - Other Jurisdictions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ED391-57A5-CE44-AE90-B3EF79951B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Implementation varies and is continuing to be under consideration in many jurisdictions</a:t>
            </a:r>
          </a:p>
          <a:p>
            <a:r>
              <a:rPr lang="en-US" dirty="0"/>
              <a:t>Accounting bodies in some jurisdictions have adopted fully or on a modified basis – may be dependent upon specific jurisdictional laws/regulations</a:t>
            </a:r>
          </a:p>
          <a:p>
            <a:r>
              <a:rPr lang="en-US" dirty="0"/>
              <a:t>Some accounting bodies that have adopted NOCLAR (sometimes modified) include: ICAS (Scotland), APESB (Australia), Hong Kong Institute of CPAs, CA Sri Lanka, ICMA Pakistan, SAICA (South Africa)</a:t>
            </a:r>
          </a:p>
          <a:p>
            <a:r>
              <a:rPr lang="en-US" dirty="0"/>
              <a:t>Appears that major concern of non-adopters so far relates to absence of sufficient whistleblower protections</a:t>
            </a:r>
          </a:p>
        </p:txBody>
      </p:sp>
    </p:spTree>
    <p:extLst>
      <p:ext uri="{BB962C8B-B14F-4D97-AF65-F5344CB8AC3E}">
        <p14:creationId xmlns:p14="http://schemas.microsoft.com/office/powerpoint/2010/main" val="1383458041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1EC7D-19DF-1B4A-8AE2-6F7D23D13E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CPA Profession Response?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10C13-FEFF-6D4F-AE68-D56F5EA3DF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NOCLAR represents an important and positive change for the accounting profession worldwide as it will instill greater accountability in organizations and help protect stakeholders and the public at-large</a:t>
            </a:r>
          </a:p>
          <a:p>
            <a:r>
              <a:rPr lang="en-US" dirty="0"/>
              <a:t>Will help PAs address competing obligations of client confidentiality and acting in the public interest, which is the hallmark of our profession</a:t>
            </a:r>
          </a:p>
          <a:p>
            <a:r>
              <a:rPr lang="en-US" dirty="0"/>
              <a:t>NOCLAR is novel and will require extensive research by the profession to ensure that it is implemented in a thoughtful way</a:t>
            </a:r>
          </a:p>
          <a:p>
            <a:r>
              <a:rPr lang="en-US" dirty="0"/>
              <a:t>Public Trust Committee is considering NOCLAR in relation to existing ethical standards and within the context of Canadian laws/regulations and the public interest</a:t>
            </a:r>
          </a:p>
        </p:txBody>
      </p:sp>
    </p:spTree>
    <p:extLst>
      <p:ext uri="{BB962C8B-B14F-4D97-AF65-F5344CB8AC3E}">
        <p14:creationId xmlns:p14="http://schemas.microsoft.com/office/powerpoint/2010/main" val="193863248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3EF9-E5B4-3144-A32A-28B78924B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for NOCLAR Implementation?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4D427-C5FA-A546-92DE-C1AF4E04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0" y="985291"/>
            <a:ext cx="8208000" cy="194421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Whistleblower protections under various provincial/federal legislation</a:t>
            </a:r>
          </a:p>
          <a:p>
            <a:pPr>
              <a:spcAft>
                <a:spcPts val="600"/>
              </a:spcAft>
            </a:pPr>
            <a:r>
              <a:rPr lang="en-US" dirty="0"/>
              <a:t>Impacts of NOCLAR on relationships between PAs and clients/employers/boards re: sharing of information, conflicts, training</a:t>
            </a:r>
          </a:p>
          <a:p>
            <a:pPr>
              <a:spcAft>
                <a:spcPts val="600"/>
              </a:spcAft>
            </a:pPr>
            <a:r>
              <a:rPr lang="en-US" dirty="0"/>
              <a:t>Legal liability/insurance exposure resulting from NOCLAR disclosures</a:t>
            </a:r>
          </a:p>
          <a:p>
            <a:pPr>
              <a:spcAft>
                <a:spcPts val="600"/>
              </a:spcAft>
            </a:pPr>
            <a:r>
              <a:rPr lang="en-US" dirty="0"/>
              <a:t>Increase in public expectations of PAs who are auditors</a:t>
            </a:r>
          </a:p>
          <a:p>
            <a:pPr>
              <a:spcAft>
                <a:spcPts val="600"/>
              </a:spcAft>
            </a:pPr>
            <a:r>
              <a:rPr lang="en-US" dirty="0"/>
              <a:t>Professional services moving to non-PAs to avoid NOCLAR disclosures</a:t>
            </a:r>
          </a:p>
          <a:p>
            <a:pPr>
              <a:spcAft>
                <a:spcPts val="600"/>
              </a:spcAft>
            </a:pPr>
            <a:r>
              <a:rPr lang="en-US" dirty="0"/>
              <a:t>Enforcement actions related to non-compliance with NOCLAR</a:t>
            </a:r>
          </a:p>
          <a:p>
            <a:pPr>
              <a:spcAft>
                <a:spcPts val="600"/>
              </a:spcAft>
            </a:pPr>
            <a:r>
              <a:rPr lang="en-US" dirty="0"/>
              <a:t>Unintended consequences – Senior PAIBs issues</a:t>
            </a:r>
          </a:p>
          <a:p>
            <a:pPr>
              <a:spcAft>
                <a:spcPts val="600"/>
              </a:spcAft>
            </a:pPr>
            <a:r>
              <a:rPr lang="en-US" dirty="0"/>
              <a:t>Calls to other professions, governments, academic institutions….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83270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A8D9-8B51-D949-82BF-75CDCFCE7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IESBA NOCLAR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380EE-4568-EA4A-95ED-D38F43D6EE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Resources available on IESBA’s website (www.ethicsboard.org):</a:t>
            </a:r>
          </a:p>
          <a:p>
            <a:pPr>
              <a:spcAft>
                <a:spcPts val="600"/>
              </a:spcAft>
            </a:pPr>
            <a:r>
              <a:rPr lang="en-US" dirty="0"/>
              <a:t>Basis for Conclusions</a:t>
            </a:r>
          </a:p>
          <a:p>
            <a:pPr>
              <a:spcAft>
                <a:spcPts val="600"/>
              </a:spcAft>
            </a:pPr>
            <a:r>
              <a:rPr lang="en-US" dirty="0"/>
              <a:t>Fact Sheet</a:t>
            </a:r>
          </a:p>
          <a:p>
            <a:pPr>
              <a:spcAft>
                <a:spcPts val="600"/>
              </a:spcAft>
            </a:pPr>
            <a:r>
              <a:rPr lang="en-US" dirty="0"/>
              <a:t>Final Pronouncement At A Glance</a:t>
            </a:r>
          </a:p>
          <a:p>
            <a:pPr>
              <a:spcAft>
                <a:spcPts val="600"/>
              </a:spcAft>
            </a:pPr>
            <a:r>
              <a:rPr lang="en-US" dirty="0"/>
              <a:t>Video Series</a:t>
            </a:r>
          </a:p>
          <a:p>
            <a:pPr>
              <a:spcAft>
                <a:spcPts val="600"/>
              </a:spcAft>
            </a:pPr>
            <a:r>
              <a:rPr lang="en-US" dirty="0"/>
              <a:t>Q&amp;As for Professional Accountants in Business</a:t>
            </a:r>
          </a:p>
          <a:p>
            <a:pPr>
              <a:spcAft>
                <a:spcPts val="600"/>
              </a:spcAft>
            </a:pPr>
            <a:r>
              <a:rPr lang="en-US" dirty="0"/>
              <a:t>Q&amp;As for Professional Accountants in Public Practice</a:t>
            </a:r>
          </a:p>
          <a:p>
            <a:pPr>
              <a:spcAft>
                <a:spcPts val="600"/>
              </a:spcAft>
            </a:pPr>
            <a:r>
              <a:rPr lang="en-US" dirty="0"/>
              <a:t>NOCLAR Overview Power Point Presentation Slides</a:t>
            </a:r>
          </a:p>
        </p:txBody>
      </p:sp>
    </p:spTree>
    <p:extLst>
      <p:ext uri="{BB962C8B-B14F-4D97-AF65-F5344CB8AC3E}">
        <p14:creationId xmlns:p14="http://schemas.microsoft.com/office/powerpoint/2010/main" val="1572016149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668</Words>
  <Application>Microsoft Office PowerPoint</Application>
  <PresentationFormat>On-screen Show (16:10)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Third Annual PAC Conference  PROFESSIONAL ACCOUNTING FUTURES Non-Compliance with Laws and Regulations (NOCLAR)</vt:lpstr>
      <vt:lpstr>What is NOCLAR?</vt:lpstr>
      <vt:lpstr>Why was NOCLAR developed?</vt:lpstr>
      <vt:lpstr>What does NOCLAR cover?</vt:lpstr>
      <vt:lpstr>What are the objectives of the PA under NOCLAR?</vt:lpstr>
      <vt:lpstr>NOCLAR Implementation - Other Jurisdictions</vt:lpstr>
      <vt:lpstr>What is the CPA Profession Response?</vt:lpstr>
      <vt:lpstr>Considerations for NOCLAR Implementation?</vt:lpstr>
      <vt:lpstr>IESBA NOCLAR 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tchau</dc:creator>
  <cp:lastModifiedBy>Leonard Brooks</cp:lastModifiedBy>
  <cp:revision>97</cp:revision>
  <cp:lastPrinted>2018-09-13T17:57:56Z</cp:lastPrinted>
  <dcterms:created xsi:type="dcterms:W3CDTF">2014-04-04T16:57:26Z</dcterms:created>
  <dcterms:modified xsi:type="dcterms:W3CDTF">2018-09-17T17:25:58Z</dcterms:modified>
</cp:coreProperties>
</file>