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447" r:id="rId6"/>
    <p:sldId id="408" r:id="rId7"/>
    <p:sldId id="464" r:id="rId8"/>
    <p:sldId id="456" r:id="rId9"/>
    <p:sldId id="294" r:id="rId10"/>
    <p:sldId id="463" r:id="rId11"/>
    <p:sldId id="454" r:id="rId12"/>
    <p:sldId id="455" r:id="rId13"/>
    <p:sldId id="262" r:id="rId14"/>
    <p:sldId id="302" r:id="rId15"/>
    <p:sldId id="308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Mezon" initials="LM" lastIdx="18" clrIdx="0">
    <p:extLst>
      <p:ext uri="{19B8F6BF-5375-455C-9EA6-DF929625EA0E}">
        <p15:presenceInfo xmlns:p15="http://schemas.microsoft.com/office/powerpoint/2012/main" userId="S-1-5-21-2529925091-3028718714-1681115141-9644" providerId="AD"/>
      </p:ext>
    </p:extLst>
  </p:cmAuthor>
  <p:cmAuthor id="2" name="Rebecca Villmann" initials="RV" lastIdx="17" clrIdx="1">
    <p:extLst>
      <p:ext uri="{19B8F6BF-5375-455C-9EA6-DF929625EA0E}">
        <p15:presenceInfo xmlns:p15="http://schemas.microsoft.com/office/powerpoint/2012/main" userId="437de31ef87b1066" providerId="Windows Live"/>
      </p:ext>
    </p:extLst>
  </p:cmAuthor>
  <p:cmAuthor id="3" name="Rebecca Villmann" initials="RV [2]" lastIdx="86" clrIdx="2">
    <p:extLst>
      <p:ext uri="{19B8F6BF-5375-455C-9EA6-DF929625EA0E}">
        <p15:presenceInfo xmlns:p15="http://schemas.microsoft.com/office/powerpoint/2012/main" userId="S-1-5-21-2529925091-3028718714-1681115141-1349" providerId="AD"/>
      </p:ext>
    </p:extLst>
  </p:cmAuthor>
  <p:cmAuthor id="4" name="Lucia Lee" initials="LL" lastIdx="37" clrIdx="3">
    <p:extLst>
      <p:ext uri="{19B8F6BF-5375-455C-9EA6-DF929625EA0E}">
        <p15:presenceInfo xmlns:p15="http://schemas.microsoft.com/office/powerpoint/2012/main" userId="S-1-5-21-2529925091-3028718714-1681115141-184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500"/>
    <a:srgbClr val="FFFFFF"/>
    <a:srgbClr val="993333"/>
    <a:srgbClr val="A2212B"/>
    <a:srgbClr val="D5D4C7"/>
    <a:srgbClr val="424242"/>
    <a:srgbClr val="7A4679"/>
    <a:srgbClr val="6D1700"/>
    <a:srgbClr val="C86E1E"/>
    <a:srgbClr val="6D6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60889" autoAdjust="0"/>
  </p:normalViewPr>
  <p:slideViewPr>
    <p:cSldViewPr>
      <p:cViewPr varScale="1">
        <p:scale>
          <a:sx n="53" d="100"/>
          <a:sy n="53" d="100"/>
        </p:scale>
        <p:origin x="2112" y="38"/>
      </p:cViewPr>
      <p:guideLst/>
    </p:cSldViewPr>
  </p:slideViewPr>
  <p:outlineViewPr>
    <p:cViewPr>
      <p:scale>
        <a:sx n="33" d="100"/>
        <a:sy n="33" d="100"/>
      </p:scale>
      <p:origin x="0" y="-132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1968" y="-19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181F2-A7D7-4CB7-933B-4ADBA4C25974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D3EC21-4ECD-41EC-8143-1B7C126C4630}">
      <dgm:prSet phldrT="[Text]" custT="1"/>
      <dgm:spPr/>
      <dgm:t>
        <a:bodyPr/>
        <a:lstStyle/>
        <a:p>
          <a:r>
            <a:rPr lang="en-US" sz="4000" dirty="0"/>
            <a:t>Develop a framework</a:t>
          </a:r>
        </a:p>
      </dgm:t>
    </dgm:pt>
    <dgm:pt modelId="{502E0571-C682-4475-A40F-209D8494E633}" type="parTrans" cxnId="{F79D24F2-9B42-43A9-A33A-7A024EBCF7DF}">
      <dgm:prSet/>
      <dgm:spPr/>
      <dgm:t>
        <a:bodyPr/>
        <a:lstStyle/>
        <a:p>
          <a:endParaRPr lang="en-US"/>
        </a:p>
      </dgm:t>
    </dgm:pt>
    <dgm:pt modelId="{05923564-68A8-4336-8F6A-5257EC447D6F}" type="sibTrans" cxnId="{F79D24F2-9B42-43A9-A33A-7A024EBCF7DF}">
      <dgm:prSet/>
      <dgm:spPr/>
      <dgm:t>
        <a:bodyPr/>
        <a:lstStyle/>
        <a:p>
          <a:endParaRPr lang="en-US"/>
        </a:p>
      </dgm:t>
    </dgm:pt>
    <dgm:pt modelId="{BCA58B74-DE2D-4BD1-8F49-D09D5FC7ABD3}">
      <dgm:prSet phldrT="[Text]"/>
      <dgm:spPr/>
      <dgm:t>
        <a:bodyPr/>
        <a:lstStyle/>
        <a:p>
          <a:r>
            <a:rPr lang="en-US" dirty="0"/>
            <a:t>Transparency</a:t>
          </a:r>
        </a:p>
      </dgm:t>
    </dgm:pt>
    <dgm:pt modelId="{9887B36B-731A-479B-BEFE-00159DC1B25F}" type="parTrans" cxnId="{45E1D7E9-64C1-4DD6-B6EA-B3EF966ECEB8}">
      <dgm:prSet/>
      <dgm:spPr/>
      <dgm:t>
        <a:bodyPr/>
        <a:lstStyle/>
        <a:p>
          <a:endParaRPr lang="en-US"/>
        </a:p>
      </dgm:t>
    </dgm:pt>
    <dgm:pt modelId="{BE9B21B6-B563-4E9D-8C11-590A38674CAF}" type="sibTrans" cxnId="{45E1D7E9-64C1-4DD6-B6EA-B3EF966ECEB8}">
      <dgm:prSet/>
      <dgm:spPr/>
      <dgm:t>
        <a:bodyPr/>
        <a:lstStyle/>
        <a:p>
          <a:endParaRPr lang="en-US"/>
        </a:p>
      </dgm:t>
    </dgm:pt>
    <dgm:pt modelId="{C47E1592-5B52-424D-AA58-49973F1253DC}">
      <dgm:prSet phldrT="[Text]"/>
      <dgm:spPr/>
      <dgm:t>
        <a:bodyPr/>
        <a:lstStyle/>
        <a:p>
          <a:r>
            <a:rPr lang="en-US" dirty="0"/>
            <a:t>Consistency</a:t>
          </a:r>
        </a:p>
      </dgm:t>
    </dgm:pt>
    <dgm:pt modelId="{94CDB828-A72A-4F51-8EDE-5F7008E78FE8}" type="parTrans" cxnId="{B8A8F360-3C57-457B-9036-1223F555966B}">
      <dgm:prSet/>
      <dgm:spPr/>
      <dgm:t>
        <a:bodyPr/>
        <a:lstStyle/>
        <a:p>
          <a:endParaRPr lang="en-US"/>
        </a:p>
      </dgm:t>
    </dgm:pt>
    <dgm:pt modelId="{8A0968F5-49C5-4D1D-AC95-8015571CC2FE}" type="sibTrans" cxnId="{B8A8F360-3C57-457B-9036-1223F555966B}">
      <dgm:prSet/>
      <dgm:spPr/>
      <dgm:t>
        <a:bodyPr/>
        <a:lstStyle/>
        <a:p>
          <a:endParaRPr lang="en-US"/>
        </a:p>
      </dgm:t>
    </dgm:pt>
    <dgm:pt modelId="{B8F91539-7286-438E-AECA-1C42937B6296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Expectation Gap</a:t>
          </a:r>
        </a:p>
      </dgm:t>
    </dgm:pt>
    <dgm:pt modelId="{F82A6236-F45C-4DBF-B547-7250D2BF4EDF}" type="parTrans" cxnId="{62380FEB-D7D7-4886-9778-AE01C160D7AD}">
      <dgm:prSet/>
      <dgm:spPr/>
      <dgm:t>
        <a:bodyPr/>
        <a:lstStyle/>
        <a:p>
          <a:endParaRPr lang="en-US"/>
        </a:p>
      </dgm:t>
    </dgm:pt>
    <dgm:pt modelId="{10FE6C0D-1106-4C54-9648-ACA4CE8F9505}" type="sibTrans" cxnId="{62380FEB-D7D7-4886-9778-AE01C160D7AD}">
      <dgm:prSet/>
      <dgm:spPr/>
      <dgm:t>
        <a:bodyPr/>
        <a:lstStyle/>
        <a:p>
          <a:endParaRPr lang="en-US"/>
        </a:p>
      </dgm:t>
    </dgm:pt>
    <dgm:pt modelId="{5CEEA877-FE2F-4B91-9541-EF17AFCB8288}">
      <dgm:prSet phldrT="[Text]"/>
      <dgm:spPr/>
      <dgm:t>
        <a:bodyPr/>
        <a:lstStyle/>
        <a:p>
          <a:r>
            <a:rPr lang="en-US" dirty="0"/>
            <a:t>Comparability</a:t>
          </a:r>
        </a:p>
      </dgm:t>
    </dgm:pt>
    <dgm:pt modelId="{93ACC71D-0E3C-453C-B413-DE6721940A2B}" type="parTrans" cxnId="{6F709505-2B5C-4F07-AA2B-6B7F1BE18EA5}">
      <dgm:prSet/>
      <dgm:spPr/>
      <dgm:t>
        <a:bodyPr/>
        <a:lstStyle/>
        <a:p>
          <a:endParaRPr lang="en-US"/>
        </a:p>
      </dgm:t>
    </dgm:pt>
    <dgm:pt modelId="{52689E92-2996-4759-828A-795A65CCCCAA}" type="sibTrans" cxnId="{6F709505-2B5C-4F07-AA2B-6B7F1BE18EA5}">
      <dgm:prSet/>
      <dgm:spPr/>
      <dgm:t>
        <a:bodyPr/>
        <a:lstStyle/>
        <a:p>
          <a:endParaRPr lang="en-US"/>
        </a:p>
      </dgm:t>
    </dgm:pt>
    <dgm:pt modelId="{25048F12-1902-4DAF-B4CC-CADEA09B047C}">
      <dgm:prSet phldrT="[Text]"/>
      <dgm:spPr/>
      <dgm:t>
        <a:bodyPr/>
        <a:lstStyle/>
        <a:p>
          <a:r>
            <a:rPr lang="en-US" dirty="0"/>
            <a:t>Management Compensation</a:t>
          </a:r>
        </a:p>
      </dgm:t>
    </dgm:pt>
    <dgm:pt modelId="{E19B97F7-767B-4FE5-97DD-E70A2432F521}" type="sibTrans" cxnId="{B3FCC436-410D-49DC-B2FD-031A7A8924EB}">
      <dgm:prSet/>
      <dgm:spPr/>
      <dgm:t>
        <a:bodyPr/>
        <a:lstStyle/>
        <a:p>
          <a:endParaRPr lang="en-US"/>
        </a:p>
      </dgm:t>
    </dgm:pt>
    <dgm:pt modelId="{11BC2804-DF29-4C2A-AB91-ADAFE367F09E}" type="parTrans" cxnId="{B3FCC436-410D-49DC-B2FD-031A7A8924EB}">
      <dgm:prSet/>
      <dgm:spPr/>
      <dgm:t>
        <a:bodyPr/>
        <a:lstStyle/>
        <a:p>
          <a:endParaRPr lang="en-US"/>
        </a:p>
      </dgm:t>
    </dgm:pt>
    <dgm:pt modelId="{8425C9C2-BE5F-424D-B70E-5F54274B174B}" type="pres">
      <dgm:prSet presAssocID="{874181F2-A7D7-4CB7-933B-4ADBA4C259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451420-38CC-4241-9631-252EDE849809}" type="pres">
      <dgm:prSet presAssocID="{32D3EC21-4ECD-41EC-8143-1B7C126C4630}" presName="vertOne" presStyleCnt="0"/>
      <dgm:spPr/>
    </dgm:pt>
    <dgm:pt modelId="{AFF8D659-09F0-4B82-B358-977E34BEBE4E}" type="pres">
      <dgm:prSet presAssocID="{32D3EC21-4ECD-41EC-8143-1B7C126C463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A7A655-5263-4B23-A238-45813A7343AF}" type="pres">
      <dgm:prSet presAssocID="{32D3EC21-4ECD-41EC-8143-1B7C126C4630}" presName="parTransOne" presStyleCnt="0"/>
      <dgm:spPr/>
    </dgm:pt>
    <dgm:pt modelId="{F81B3CB2-3012-444F-ABFA-E5DB899B00AE}" type="pres">
      <dgm:prSet presAssocID="{32D3EC21-4ECD-41EC-8143-1B7C126C4630}" presName="horzOne" presStyleCnt="0"/>
      <dgm:spPr/>
    </dgm:pt>
    <dgm:pt modelId="{6F2EABCE-06DA-4500-BB12-E8E37AD117CA}" type="pres">
      <dgm:prSet presAssocID="{25048F12-1902-4DAF-B4CC-CADEA09B047C}" presName="vertTwo" presStyleCnt="0"/>
      <dgm:spPr/>
    </dgm:pt>
    <dgm:pt modelId="{E3FD5FE8-10E4-475E-A1A7-824F9C3F000D}" type="pres">
      <dgm:prSet presAssocID="{25048F12-1902-4DAF-B4CC-CADEA09B047C}" presName="txTwo" presStyleLbl="node2" presStyleIdx="0" presStyleCnt="2" custLinFactNeighborX="-18" custLinFactNeighborY="-223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0A76B4-A650-4CE0-A7BF-C56714D8A993}" type="pres">
      <dgm:prSet presAssocID="{25048F12-1902-4DAF-B4CC-CADEA09B047C}" presName="parTransTwo" presStyleCnt="0"/>
      <dgm:spPr/>
    </dgm:pt>
    <dgm:pt modelId="{135A61EF-48BD-41EA-A323-52615E82D7B5}" type="pres">
      <dgm:prSet presAssocID="{25048F12-1902-4DAF-B4CC-CADEA09B047C}" presName="horzTwo" presStyleCnt="0"/>
      <dgm:spPr/>
    </dgm:pt>
    <dgm:pt modelId="{31D4F88F-13B6-4B7B-A7D7-FE423FD233C5}" type="pres">
      <dgm:prSet presAssocID="{BCA58B74-DE2D-4BD1-8F49-D09D5FC7ABD3}" presName="vertThree" presStyleCnt="0"/>
      <dgm:spPr/>
    </dgm:pt>
    <dgm:pt modelId="{A729C2FD-7D88-416C-AEB9-006D5BBE2A8F}" type="pres">
      <dgm:prSet presAssocID="{BCA58B74-DE2D-4BD1-8F49-D09D5FC7ABD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8BD714-A8CE-4D0D-ADEC-3F261B7E4E42}" type="pres">
      <dgm:prSet presAssocID="{BCA58B74-DE2D-4BD1-8F49-D09D5FC7ABD3}" presName="horzThree" presStyleCnt="0"/>
      <dgm:spPr/>
    </dgm:pt>
    <dgm:pt modelId="{1D0FF8C7-F324-4E8D-AF75-665BB68D193E}" type="pres">
      <dgm:prSet presAssocID="{BE9B21B6-B563-4E9D-8C11-590A38674CAF}" presName="sibSpaceThree" presStyleCnt="0"/>
      <dgm:spPr/>
    </dgm:pt>
    <dgm:pt modelId="{1EFB6D06-164C-4680-B04D-20005EE3213E}" type="pres">
      <dgm:prSet presAssocID="{C47E1592-5B52-424D-AA58-49973F1253DC}" presName="vertThree" presStyleCnt="0"/>
      <dgm:spPr/>
    </dgm:pt>
    <dgm:pt modelId="{A503829A-E86D-4EDA-BFD6-6DF3C54C573A}" type="pres">
      <dgm:prSet presAssocID="{C47E1592-5B52-424D-AA58-49973F1253D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A81FF2-5907-4412-9452-0A4DEE64BAD6}" type="pres">
      <dgm:prSet presAssocID="{C47E1592-5B52-424D-AA58-49973F1253DC}" presName="horzThree" presStyleCnt="0"/>
      <dgm:spPr/>
    </dgm:pt>
    <dgm:pt modelId="{02C96D31-3D39-4CE2-B48B-02068D1A0469}" type="pres">
      <dgm:prSet presAssocID="{E19B97F7-767B-4FE5-97DD-E70A2432F521}" presName="sibSpaceTwo" presStyleCnt="0"/>
      <dgm:spPr/>
    </dgm:pt>
    <dgm:pt modelId="{9FE854CB-B0CC-4208-BE96-8D2A6DD69DAF}" type="pres">
      <dgm:prSet presAssocID="{B8F91539-7286-438E-AECA-1C42937B6296}" presName="vertTwo" presStyleCnt="0"/>
      <dgm:spPr/>
    </dgm:pt>
    <dgm:pt modelId="{45B7F7F3-6505-41A7-A0B0-C7B318DC547F}" type="pres">
      <dgm:prSet presAssocID="{B8F91539-7286-438E-AECA-1C42937B629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A050DA-D91A-49A0-A633-BC431AAE8241}" type="pres">
      <dgm:prSet presAssocID="{B8F91539-7286-438E-AECA-1C42937B6296}" presName="parTransTwo" presStyleCnt="0"/>
      <dgm:spPr/>
    </dgm:pt>
    <dgm:pt modelId="{A3B297D2-8199-4339-9A5C-586857325189}" type="pres">
      <dgm:prSet presAssocID="{B8F91539-7286-438E-AECA-1C42937B6296}" presName="horzTwo" presStyleCnt="0"/>
      <dgm:spPr/>
    </dgm:pt>
    <dgm:pt modelId="{6752DDAE-6818-4CCD-BFDA-9E3616E2E031}" type="pres">
      <dgm:prSet presAssocID="{5CEEA877-FE2F-4B91-9541-EF17AFCB8288}" presName="vertThree" presStyleCnt="0"/>
      <dgm:spPr/>
    </dgm:pt>
    <dgm:pt modelId="{9994C10B-5CCE-4EB7-A83C-4AD55E62591D}" type="pres">
      <dgm:prSet presAssocID="{5CEEA877-FE2F-4B91-9541-EF17AFCB8288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ACBD1F-CD43-461E-AF00-29AF74C60B16}" type="pres">
      <dgm:prSet presAssocID="{5CEEA877-FE2F-4B91-9541-EF17AFCB8288}" presName="horzThree" presStyleCnt="0"/>
      <dgm:spPr/>
    </dgm:pt>
  </dgm:ptLst>
  <dgm:cxnLst>
    <dgm:cxn modelId="{155BDC9E-3C36-492D-9E7C-9627384B9607}" type="presOf" srcId="{25048F12-1902-4DAF-B4CC-CADEA09B047C}" destId="{E3FD5FE8-10E4-475E-A1A7-824F9C3F000D}" srcOrd="0" destOrd="0" presId="urn:microsoft.com/office/officeart/2005/8/layout/architecture"/>
    <dgm:cxn modelId="{C0473065-4C03-40AA-A89B-390DA946D596}" type="presOf" srcId="{C47E1592-5B52-424D-AA58-49973F1253DC}" destId="{A503829A-E86D-4EDA-BFD6-6DF3C54C573A}" srcOrd="0" destOrd="0" presId="urn:microsoft.com/office/officeart/2005/8/layout/architecture"/>
    <dgm:cxn modelId="{E06371D2-F32B-40DF-9FF0-7C81A1009030}" type="presOf" srcId="{5CEEA877-FE2F-4B91-9541-EF17AFCB8288}" destId="{9994C10B-5CCE-4EB7-A83C-4AD55E62591D}" srcOrd="0" destOrd="0" presId="urn:microsoft.com/office/officeart/2005/8/layout/architecture"/>
    <dgm:cxn modelId="{B3FCC436-410D-49DC-B2FD-031A7A8924EB}" srcId="{32D3EC21-4ECD-41EC-8143-1B7C126C4630}" destId="{25048F12-1902-4DAF-B4CC-CADEA09B047C}" srcOrd="0" destOrd="0" parTransId="{11BC2804-DF29-4C2A-AB91-ADAFE367F09E}" sibTransId="{E19B97F7-767B-4FE5-97DD-E70A2432F521}"/>
    <dgm:cxn modelId="{B8A8F360-3C57-457B-9036-1223F555966B}" srcId="{25048F12-1902-4DAF-B4CC-CADEA09B047C}" destId="{C47E1592-5B52-424D-AA58-49973F1253DC}" srcOrd="1" destOrd="0" parTransId="{94CDB828-A72A-4F51-8EDE-5F7008E78FE8}" sibTransId="{8A0968F5-49C5-4D1D-AC95-8015571CC2FE}"/>
    <dgm:cxn modelId="{3893F493-5E1E-441D-B5A2-9426C1708DC5}" type="presOf" srcId="{874181F2-A7D7-4CB7-933B-4ADBA4C25974}" destId="{8425C9C2-BE5F-424D-B70E-5F54274B174B}" srcOrd="0" destOrd="0" presId="urn:microsoft.com/office/officeart/2005/8/layout/architecture"/>
    <dgm:cxn modelId="{7D4746B8-A5E6-433B-A0D4-1833CDC2F31F}" type="presOf" srcId="{B8F91539-7286-438E-AECA-1C42937B6296}" destId="{45B7F7F3-6505-41A7-A0B0-C7B318DC547F}" srcOrd="0" destOrd="0" presId="urn:microsoft.com/office/officeart/2005/8/layout/architecture"/>
    <dgm:cxn modelId="{B4335A12-6F59-4AA5-A0DD-8B86FA3609C3}" type="presOf" srcId="{BCA58B74-DE2D-4BD1-8F49-D09D5FC7ABD3}" destId="{A729C2FD-7D88-416C-AEB9-006D5BBE2A8F}" srcOrd="0" destOrd="0" presId="urn:microsoft.com/office/officeart/2005/8/layout/architecture"/>
    <dgm:cxn modelId="{45E1D7E9-64C1-4DD6-B6EA-B3EF966ECEB8}" srcId="{25048F12-1902-4DAF-B4CC-CADEA09B047C}" destId="{BCA58B74-DE2D-4BD1-8F49-D09D5FC7ABD3}" srcOrd="0" destOrd="0" parTransId="{9887B36B-731A-479B-BEFE-00159DC1B25F}" sibTransId="{BE9B21B6-B563-4E9D-8C11-590A38674CAF}"/>
    <dgm:cxn modelId="{F79D24F2-9B42-43A9-A33A-7A024EBCF7DF}" srcId="{874181F2-A7D7-4CB7-933B-4ADBA4C25974}" destId="{32D3EC21-4ECD-41EC-8143-1B7C126C4630}" srcOrd="0" destOrd="0" parTransId="{502E0571-C682-4475-A40F-209D8494E633}" sibTransId="{05923564-68A8-4336-8F6A-5257EC447D6F}"/>
    <dgm:cxn modelId="{62380FEB-D7D7-4886-9778-AE01C160D7AD}" srcId="{32D3EC21-4ECD-41EC-8143-1B7C126C4630}" destId="{B8F91539-7286-438E-AECA-1C42937B6296}" srcOrd="1" destOrd="0" parTransId="{F82A6236-F45C-4DBF-B547-7250D2BF4EDF}" sibTransId="{10FE6C0D-1106-4C54-9648-ACA4CE8F9505}"/>
    <dgm:cxn modelId="{239A57B4-4A1D-47E4-A87F-8221EEE638C9}" type="presOf" srcId="{32D3EC21-4ECD-41EC-8143-1B7C126C4630}" destId="{AFF8D659-09F0-4B82-B358-977E34BEBE4E}" srcOrd="0" destOrd="0" presId="urn:microsoft.com/office/officeart/2005/8/layout/architecture"/>
    <dgm:cxn modelId="{6F709505-2B5C-4F07-AA2B-6B7F1BE18EA5}" srcId="{B8F91539-7286-438E-AECA-1C42937B6296}" destId="{5CEEA877-FE2F-4B91-9541-EF17AFCB8288}" srcOrd="0" destOrd="0" parTransId="{93ACC71D-0E3C-453C-B413-DE6721940A2B}" sibTransId="{52689E92-2996-4759-828A-795A65CCCCAA}"/>
    <dgm:cxn modelId="{7B3FD22D-F5EA-4857-B4A8-250DBE4142EE}" type="presParOf" srcId="{8425C9C2-BE5F-424D-B70E-5F54274B174B}" destId="{4F451420-38CC-4241-9631-252EDE849809}" srcOrd="0" destOrd="0" presId="urn:microsoft.com/office/officeart/2005/8/layout/architecture"/>
    <dgm:cxn modelId="{8E740562-9669-424F-85B6-B43562FAEF80}" type="presParOf" srcId="{4F451420-38CC-4241-9631-252EDE849809}" destId="{AFF8D659-09F0-4B82-B358-977E34BEBE4E}" srcOrd="0" destOrd="0" presId="urn:microsoft.com/office/officeart/2005/8/layout/architecture"/>
    <dgm:cxn modelId="{5A7F78DC-0662-4864-BCF7-BC45A344BA3D}" type="presParOf" srcId="{4F451420-38CC-4241-9631-252EDE849809}" destId="{95A7A655-5263-4B23-A238-45813A7343AF}" srcOrd="1" destOrd="0" presId="urn:microsoft.com/office/officeart/2005/8/layout/architecture"/>
    <dgm:cxn modelId="{115FF6FF-AEA8-4481-B503-92E2A8A1D1D4}" type="presParOf" srcId="{4F451420-38CC-4241-9631-252EDE849809}" destId="{F81B3CB2-3012-444F-ABFA-E5DB899B00AE}" srcOrd="2" destOrd="0" presId="urn:microsoft.com/office/officeart/2005/8/layout/architecture"/>
    <dgm:cxn modelId="{356950AF-08E3-4B5B-AD1F-81FFD0899AD7}" type="presParOf" srcId="{F81B3CB2-3012-444F-ABFA-E5DB899B00AE}" destId="{6F2EABCE-06DA-4500-BB12-E8E37AD117CA}" srcOrd="0" destOrd="0" presId="urn:microsoft.com/office/officeart/2005/8/layout/architecture"/>
    <dgm:cxn modelId="{56EE3954-6FF3-410D-B76E-9A619CC13D86}" type="presParOf" srcId="{6F2EABCE-06DA-4500-BB12-E8E37AD117CA}" destId="{E3FD5FE8-10E4-475E-A1A7-824F9C3F000D}" srcOrd="0" destOrd="0" presId="urn:microsoft.com/office/officeart/2005/8/layout/architecture"/>
    <dgm:cxn modelId="{15253356-13DB-41D6-B654-F77012DB1B42}" type="presParOf" srcId="{6F2EABCE-06DA-4500-BB12-E8E37AD117CA}" destId="{0A0A76B4-A650-4CE0-A7BF-C56714D8A993}" srcOrd="1" destOrd="0" presId="urn:microsoft.com/office/officeart/2005/8/layout/architecture"/>
    <dgm:cxn modelId="{1F057907-DB61-4ECE-B679-BC6997903160}" type="presParOf" srcId="{6F2EABCE-06DA-4500-BB12-E8E37AD117CA}" destId="{135A61EF-48BD-41EA-A323-52615E82D7B5}" srcOrd="2" destOrd="0" presId="urn:microsoft.com/office/officeart/2005/8/layout/architecture"/>
    <dgm:cxn modelId="{358F355B-3D68-4101-BFD1-B14F84EE871D}" type="presParOf" srcId="{135A61EF-48BD-41EA-A323-52615E82D7B5}" destId="{31D4F88F-13B6-4B7B-A7D7-FE423FD233C5}" srcOrd="0" destOrd="0" presId="urn:microsoft.com/office/officeart/2005/8/layout/architecture"/>
    <dgm:cxn modelId="{CE4F60AE-6E2C-4198-A739-894FB30DA28C}" type="presParOf" srcId="{31D4F88F-13B6-4B7B-A7D7-FE423FD233C5}" destId="{A729C2FD-7D88-416C-AEB9-006D5BBE2A8F}" srcOrd="0" destOrd="0" presId="urn:microsoft.com/office/officeart/2005/8/layout/architecture"/>
    <dgm:cxn modelId="{B13870B2-5BFE-42A1-81D8-A120D8F5A13A}" type="presParOf" srcId="{31D4F88F-13B6-4B7B-A7D7-FE423FD233C5}" destId="{848BD714-A8CE-4D0D-ADEC-3F261B7E4E42}" srcOrd="1" destOrd="0" presId="urn:microsoft.com/office/officeart/2005/8/layout/architecture"/>
    <dgm:cxn modelId="{270AB6E2-EDEE-4E0F-8793-F65AAAA4FA8A}" type="presParOf" srcId="{135A61EF-48BD-41EA-A323-52615E82D7B5}" destId="{1D0FF8C7-F324-4E8D-AF75-665BB68D193E}" srcOrd="1" destOrd="0" presId="urn:microsoft.com/office/officeart/2005/8/layout/architecture"/>
    <dgm:cxn modelId="{6906D59C-2D6F-4ED4-8192-72958C2631A3}" type="presParOf" srcId="{135A61EF-48BD-41EA-A323-52615E82D7B5}" destId="{1EFB6D06-164C-4680-B04D-20005EE3213E}" srcOrd="2" destOrd="0" presId="urn:microsoft.com/office/officeart/2005/8/layout/architecture"/>
    <dgm:cxn modelId="{741E4F25-39B2-406E-8163-CEF60BB28298}" type="presParOf" srcId="{1EFB6D06-164C-4680-B04D-20005EE3213E}" destId="{A503829A-E86D-4EDA-BFD6-6DF3C54C573A}" srcOrd="0" destOrd="0" presId="urn:microsoft.com/office/officeart/2005/8/layout/architecture"/>
    <dgm:cxn modelId="{F177F0D7-0A19-46E0-880A-18A476D9D1AE}" type="presParOf" srcId="{1EFB6D06-164C-4680-B04D-20005EE3213E}" destId="{76A81FF2-5907-4412-9452-0A4DEE64BAD6}" srcOrd="1" destOrd="0" presId="urn:microsoft.com/office/officeart/2005/8/layout/architecture"/>
    <dgm:cxn modelId="{626151E0-840E-41AC-971C-63138CDAD8BA}" type="presParOf" srcId="{F81B3CB2-3012-444F-ABFA-E5DB899B00AE}" destId="{02C96D31-3D39-4CE2-B48B-02068D1A0469}" srcOrd="1" destOrd="0" presId="urn:microsoft.com/office/officeart/2005/8/layout/architecture"/>
    <dgm:cxn modelId="{891F4ECC-CA4C-47E5-905D-6FDE394611DA}" type="presParOf" srcId="{F81B3CB2-3012-444F-ABFA-E5DB899B00AE}" destId="{9FE854CB-B0CC-4208-BE96-8D2A6DD69DAF}" srcOrd="2" destOrd="0" presId="urn:microsoft.com/office/officeart/2005/8/layout/architecture"/>
    <dgm:cxn modelId="{DEBEFA65-0B84-4DB0-A63C-5114B4DEC3B5}" type="presParOf" srcId="{9FE854CB-B0CC-4208-BE96-8D2A6DD69DAF}" destId="{45B7F7F3-6505-41A7-A0B0-C7B318DC547F}" srcOrd="0" destOrd="0" presId="urn:microsoft.com/office/officeart/2005/8/layout/architecture"/>
    <dgm:cxn modelId="{958921D6-BCDE-4F1A-A1B5-EDB2CACC009A}" type="presParOf" srcId="{9FE854CB-B0CC-4208-BE96-8D2A6DD69DAF}" destId="{61A050DA-D91A-49A0-A633-BC431AAE8241}" srcOrd="1" destOrd="0" presId="urn:microsoft.com/office/officeart/2005/8/layout/architecture"/>
    <dgm:cxn modelId="{853C250B-2C2C-46FE-AE1D-AE0A8249AB54}" type="presParOf" srcId="{9FE854CB-B0CC-4208-BE96-8D2A6DD69DAF}" destId="{A3B297D2-8199-4339-9A5C-586857325189}" srcOrd="2" destOrd="0" presId="urn:microsoft.com/office/officeart/2005/8/layout/architecture"/>
    <dgm:cxn modelId="{C1B67D97-2AF5-4F59-B854-3ACF14E6AE49}" type="presParOf" srcId="{A3B297D2-8199-4339-9A5C-586857325189}" destId="{6752DDAE-6818-4CCD-BFDA-9E3616E2E031}" srcOrd="0" destOrd="0" presId="urn:microsoft.com/office/officeart/2005/8/layout/architecture"/>
    <dgm:cxn modelId="{3CE2E4C7-C372-4A7D-A4F1-9221DBBC53C5}" type="presParOf" srcId="{6752DDAE-6818-4CCD-BFDA-9E3616E2E031}" destId="{9994C10B-5CCE-4EB7-A83C-4AD55E62591D}" srcOrd="0" destOrd="0" presId="urn:microsoft.com/office/officeart/2005/8/layout/architecture"/>
    <dgm:cxn modelId="{8D43105C-A6D9-428B-AEE2-DE8EDC571F34}" type="presParOf" srcId="{6752DDAE-6818-4CCD-BFDA-9E3616E2E031}" destId="{30ACBD1F-CD43-461E-AF00-29AF74C60B16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D0C746-5411-4DA6-9376-93AF296B946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DF402-DB89-4D78-97FF-5D7F5E1BF7F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Users</a:t>
          </a:r>
        </a:p>
      </dgm:t>
    </dgm:pt>
    <dgm:pt modelId="{0ABCE0AA-2D54-4AED-A109-C1F902D166C4}" type="parTrans" cxnId="{3BE5412F-098E-48B4-8FDE-A384C84B3669}">
      <dgm:prSet/>
      <dgm:spPr/>
      <dgm:t>
        <a:bodyPr/>
        <a:lstStyle/>
        <a:p>
          <a:endParaRPr lang="en-US"/>
        </a:p>
      </dgm:t>
    </dgm:pt>
    <dgm:pt modelId="{72FA08C5-7BFF-4CAC-8E25-C26EE71D190D}" type="sibTrans" cxnId="{3BE5412F-098E-48B4-8FDE-A384C84B3669}">
      <dgm:prSet/>
      <dgm:spPr/>
      <dgm:t>
        <a:bodyPr/>
        <a:lstStyle/>
        <a:p>
          <a:endParaRPr lang="en-US"/>
        </a:p>
      </dgm:t>
    </dgm:pt>
    <dgm:pt modelId="{6E0F2358-4ED5-4B73-8339-5A8DF8608D9D}">
      <dgm:prSet phldrT="[Text]"/>
      <dgm:spPr/>
      <dgm:t>
        <a:bodyPr/>
        <a:lstStyle/>
        <a:p>
          <a:r>
            <a:rPr lang="en-US" dirty="0"/>
            <a:t>Directors and others</a:t>
          </a:r>
        </a:p>
      </dgm:t>
    </dgm:pt>
    <dgm:pt modelId="{2CB43A7D-C423-489F-8298-4D6F53CA0DE5}" type="parTrans" cxnId="{ED8BB385-05D8-4F5E-8AF4-3DBF6AE39942}">
      <dgm:prSet/>
      <dgm:spPr/>
      <dgm:t>
        <a:bodyPr/>
        <a:lstStyle/>
        <a:p>
          <a:endParaRPr lang="en-US"/>
        </a:p>
      </dgm:t>
    </dgm:pt>
    <dgm:pt modelId="{16C9B49D-6D2F-45E3-B038-EAED1C3FC95E}" type="sibTrans" cxnId="{ED8BB385-05D8-4F5E-8AF4-3DBF6AE39942}">
      <dgm:prSet/>
      <dgm:spPr/>
      <dgm:t>
        <a:bodyPr/>
        <a:lstStyle/>
        <a:p>
          <a:endParaRPr lang="en-US"/>
        </a:p>
      </dgm:t>
    </dgm:pt>
    <dgm:pt modelId="{4113EDF1-5915-4071-B8EA-D4907E7179BD}">
      <dgm:prSet phldrT="[Text]"/>
      <dgm:spPr/>
      <dgm:t>
        <a:bodyPr/>
        <a:lstStyle/>
        <a:p>
          <a:r>
            <a:rPr lang="en-US" dirty="0"/>
            <a:t>Assurance Providers</a:t>
          </a:r>
        </a:p>
      </dgm:t>
    </dgm:pt>
    <dgm:pt modelId="{73D2EB11-B093-42D8-84A1-2121BD331717}" type="parTrans" cxnId="{E14ABCCB-2679-4793-869B-607E17285BE7}">
      <dgm:prSet/>
      <dgm:spPr/>
      <dgm:t>
        <a:bodyPr/>
        <a:lstStyle/>
        <a:p>
          <a:endParaRPr lang="en-US"/>
        </a:p>
      </dgm:t>
    </dgm:pt>
    <dgm:pt modelId="{4A203F20-F7B7-455D-9E21-4287B03D1A80}" type="sibTrans" cxnId="{E14ABCCB-2679-4793-869B-607E17285BE7}">
      <dgm:prSet/>
      <dgm:spPr/>
      <dgm:t>
        <a:bodyPr/>
        <a:lstStyle/>
        <a:p>
          <a:endParaRPr lang="en-US"/>
        </a:p>
      </dgm:t>
    </dgm:pt>
    <dgm:pt modelId="{B261790C-EC73-4D90-A275-25F3AF8E1CB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Preparers</a:t>
          </a:r>
        </a:p>
      </dgm:t>
    </dgm:pt>
    <dgm:pt modelId="{D27BD89E-8CFD-4FCB-AD22-233E7AE46345}" type="parTrans" cxnId="{E49687EA-9F13-4F93-9737-A9F317138A76}">
      <dgm:prSet/>
      <dgm:spPr/>
      <dgm:t>
        <a:bodyPr/>
        <a:lstStyle/>
        <a:p>
          <a:endParaRPr lang="en-US"/>
        </a:p>
      </dgm:t>
    </dgm:pt>
    <dgm:pt modelId="{118587B7-55BF-4C52-BDA2-F126ECBEFEE7}" type="sibTrans" cxnId="{E49687EA-9F13-4F93-9737-A9F317138A76}">
      <dgm:prSet/>
      <dgm:spPr/>
      <dgm:t>
        <a:bodyPr/>
        <a:lstStyle/>
        <a:p>
          <a:endParaRPr lang="en-US"/>
        </a:p>
      </dgm:t>
    </dgm:pt>
    <dgm:pt modelId="{21243899-4139-434E-AE95-027E05EB9188}">
      <dgm:prSet/>
      <dgm:spPr/>
      <dgm:t>
        <a:bodyPr/>
        <a:lstStyle/>
        <a:p>
          <a:r>
            <a:rPr lang="en-CA" dirty="0"/>
            <a:t>Regulators</a:t>
          </a:r>
        </a:p>
      </dgm:t>
    </dgm:pt>
    <dgm:pt modelId="{93F72541-8BDC-46A7-B6FD-632A544F3721}" type="parTrans" cxnId="{C6A9DFEC-69BF-4B7A-B01F-0BB2297B8D2D}">
      <dgm:prSet/>
      <dgm:spPr/>
      <dgm:t>
        <a:bodyPr/>
        <a:lstStyle/>
        <a:p>
          <a:endParaRPr lang="en-CA"/>
        </a:p>
      </dgm:t>
    </dgm:pt>
    <dgm:pt modelId="{F44A223C-8E4B-496A-A40A-0E3EB143E63E}" type="sibTrans" cxnId="{C6A9DFEC-69BF-4B7A-B01F-0BB2297B8D2D}">
      <dgm:prSet/>
      <dgm:spPr/>
      <dgm:t>
        <a:bodyPr/>
        <a:lstStyle/>
        <a:p>
          <a:endParaRPr lang="en-CA"/>
        </a:p>
      </dgm:t>
    </dgm:pt>
    <dgm:pt modelId="{89D2BEA0-2936-4230-B862-F857DCB70A74}" type="pres">
      <dgm:prSet presAssocID="{8DD0C746-5411-4DA6-9376-93AF296B946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690D2D-B2D2-4032-8AD8-97BF26B92A27}" type="pres">
      <dgm:prSet presAssocID="{667DF402-DB89-4D78-97FF-5D7F5E1BF7F0}" presName="Accent1" presStyleCnt="0"/>
      <dgm:spPr/>
    </dgm:pt>
    <dgm:pt modelId="{9C5475B7-E7A4-4E00-A2A6-F73E170F29E6}" type="pres">
      <dgm:prSet presAssocID="{667DF402-DB89-4D78-97FF-5D7F5E1BF7F0}" presName="Accent" presStyleLbl="node1" presStyleIdx="0" presStyleCnt="5"/>
      <dgm:spPr/>
    </dgm:pt>
    <dgm:pt modelId="{011AD3FE-A3F1-4C69-8CB7-E5E7388CC916}" type="pres">
      <dgm:prSet presAssocID="{667DF402-DB89-4D78-97FF-5D7F5E1BF7F0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6C1E-6D71-489B-AB7E-555A1ADC07B6}" type="pres">
      <dgm:prSet presAssocID="{B261790C-EC73-4D90-A275-25F3AF8E1CB7}" presName="Accent2" presStyleCnt="0"/>
      <dgm:spPr/>
    </dgm:pt>
    <dgm:pt modelId="{AE3329BC-6C75-4958-BFFC-393658907A35}" type="pres">
      <dgm:prSet presAssocID="{B261790C-EC73-4D90-A275-25F3AF8E1CB7}" presName="Accent" presStyleLbl="node1" presStyleIdx="1" presStyleCnt="5"/>
      <dgm:spPr/>
    </dgm:pt>
    <dgm:pt modelId="{B211E0A8-256B-4552-985A-61BBA7F2ECF3}" type="pres">
      <dgm:prSet presAssocID="{B261790C-EC73-4D90-A275-25F3AF8E1CB7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DF31C-C8EB-4D36-A95C-476E0F02AFD4}" type="pres">
      <dgm:prSet presAssocID="{6E0F2358-4ED5-4B73-8339-5A8DF8608D9D}" presName="Accent3" presStyleCnt="0"/>
      <dgm:spPr/>
    </dgm:pt>
    <dgm:pt modelId="{5FD1743F-5C4E-428E-8CFC-B7C3F29C9EAA}" type="pres">
      <dgm:prSet presAssocID="{6E0F2358-4ED5-4B73-8339-5A8DF8608D9D}" presName="Accent" presStyleLbl="node1" presStyleIdx="2" presStyleCnt="5"/>
      <dgm:spPr/>
    </dgm:pt>
    <dgm:pt modelId="{F0CE1063-952B-4A1C-AA68-325F64FD7107}" type="pres">
      <dgm:prSet presAssocID="{6E0F2358-4ED5-4B73-8339-5A8DF8608D9D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2DD1A-05ED-4FE3-AEB4-7FA93356417F}" type="pres">
      <dgm:prSet presAssocID="{4113EDF1-5915-4071-B8EA-D4907E7179BD}" presName="Accent4" presStyleCnt="0"/>
      <dgm:spPr/>
    </dgm:pt>
    <dgm:pt modelId="{DE40226E-1F45-48E1-B5F2-AB6571DA9FD8}" type="pres">
      <dgm:prSet presAssocID="{4113EDF1-5915-4071-B8EA-D4907E7179BD}" presName="Accent" presStyleLbl="node1" presStyleIdx="3" presStyleCnt="5"/>
      <dgm:spPr/>
    </dgm:pt>
    <dgm:pt modelId="{8E3AAD99-EB73-4FCF-A039-214DAC39A357}" type="pres">
      <dgm:prSet presAssocID="{4113EDF1-5915-4071-B8EA-D4907E7179BD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B1FCC-89A3-4907-A233-E0D1BDAF9AE0}" type="pres">
      <dgm:prSet presAssocID="{21243899-4139-434E-AE95-027E05EB9188}" presName="Accent5" presStyleCnt="0"/>
      <dgm:spPr/>
    </dgm:pt>
    <dgm:pt modelId="{42118DE5-836D-4A66-9FF5-58D8E21B826C}" type="pres">
      <dgm:prSet presAssocID="{21243899-4139-434E-AE95-027E05EB9188}" presName="Accent" presStyleLbl="node1" presStyleIdx="4" presStyleCnt="5"/>
      <dgm:spPr/>
    </dgm:pt>
    <dgm:pt modelId="{51805DB8-43A0-46E7-9B12-D2A2C82ABF52}" type="pres">
      <dgm:prSet presAssocID="{21243899-4139-434E-AE95-027E05EB9188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4ABCCB-2679-4793-869B-607E17285BE7}" srcId="{8DD0C746-5411-4DA6-9376-93AF296B946A}" destId="{4113EDF1-5915-4071-B8EA-D4907E7179BD}" srcOrd="3" destOrd="0" parTransId="{73D2EB11-B093-42D8-84A1-2121BD331717}" sibTransId="{4A203F20-F7B7-455D-9E21-4287B03D1A80}"/>
    <dgm:cxn modelId="{C6A9DFEC-69BF-4B7A-B01F-0BB2297B8D2D}" srcId="{8DD0C746-5411-4DA6-9376-93AF296B946A}" destId="{21243899-4139-434E-AE95-027E05EB9188}" srcOrd="4" destOrd="0" parTransId="{93F72541-8BDC-46A7-B6FD-632A544F3721}" sibTransId="{F44A223C-8E4B-496A-A40A-0E3EB143E63E}"/>
    <dgm:cxn modelId="{7707D89E-3C45-4DF9-9EC9-A5859328CA9B}" type="presOf" srcId="{6E0F2358-4ED5-4B73-8339-5A8DF8608D9D}" destId="{F0CE1063-952B-4A1C-AA68-325F64FD7107}" srcOrd="0" destOrd="0" presId="urn:microsoft.com/office/officeart/2009/layout/CircleArrowProcess"/>
    <dgm:cxn modelId="{39A69D1F-5D6D-4E8B-9310-61763FB498FC}" type="presOf" srcId="{21243899-4139-434E-AE95-027E05EB9188}" destId="{51805DB8-43A0-46E7-9B12-D2A2C82ABF52}" srcOrd="0" destOrd="0" presId="urn:microsoft.com/office/officeart/2009/layout/CircleArrowProcess"/>
    <dgm:cxn modelId="{06EB4D8B-CB10-44B7-8B94-67447F1B931B}" type="presOf" srcId="{B261790C-EC73-4D90-A275-25F3AF8E1CB7}" destId="{B211E0A8-256B-4552-985A-61BBA7F2ECF3}" srcOrd="0" destOrd="0" presId="urn:microsoft.com/office/officeart/2009/layout/CircleArrowProcess"/>
    <dgm:cxn modelId="{3BE5412F-098E-48B4-8FDE-A384C84B3669}" srcId="{8DD0C746-5411-4DA6-9376-93AF296B946A}" destId="{667DF402-DB89-4D78-97FF-5D7F5E1BF7F0}" srcOrd="0" destOrd="0" parTransId="{0ABCE0AA-2D54-4AED-A109-C1F902D166C4}" sibTransId="{72FA08C5-7BFF-4CAC-8E25-C26EE71D190D}"/>
    <dgm:cxn modelId="{1A670682-38AD-4ED6-A36C-878A74B003B1}" type="presOf" srcId="{8DD0C746-5411-4DA6-9376-93AF296B946A}" destId="{89D2BEA0-2936-4230-B862-F857DCB70A74}" srcOrd="0" destOrd="0" presId="urn:microsoft.com/office/officeart/2009/layout/CircleArrowProcess"/>
    <dgm:cxn modelId="{DE298CC2-C371-4643-A7FD-EF84B1B41D95}" type="presOf" srcId="{667DF402-DB89-4D78-97FF-5D7F5E1BF7F0}" destId="{011AD3FE-A3F1-4C69-8CB7-E5E7388CC916}" srcOrd="0" destOrd="0" presId="urn:microsoft.com/office/officeart/2009/layout/CircleArrowProcess"/>
    <dgm:cxn modelId="{ED8BB385-05D8-4F5E-8AF4-3DBF6AE39942}" srcId="{8DD0C746-5411-4DA6-9376-93AF296B946A}" destId="{6E0F2358-4ED5-4B73-8339-5A8DF8608D9D}" srcOrd="2" destOrd="0" parTransId="{2CB43A7D-C423-489F-8298-4D6F53CA0DE5}" sibTransId="{16C9B49D-6D2F-45E3-B038-EAED1C3FC95E}"/>
    <dgm:cxn modelId="{E49687EA-9F13-4F93-9737-A9F317138A76}" srcId="{8DD0C746-5411-4DA6-9376-93AF296B946A}" destId="{B261790C-EC73-4D90-A275-25F3AF8E1CB7}" srcOrd="1" destOrd="0" parTransId="{D27BD89E-8CFD-4FCB-AD22-233E7AE46345}" sibTransId="{118587B7-55BF-4C52-BDA2-F126ECBEFEE7}"/>
    <dgm:cxn modelId="{6039ABEC-C221-4A4B-B37A-9E780F4EAC6D}" type="presOf" srcId="{4113EDF1-5915-4071-B8EA-D4907E7179BD}" destId="{8E3AAD99-EB73-4FCF-A039-214DAC39A357}" srcOrd="0" destOrd="0" presId="urn:microsoft.com/office/officeart/2009/layout/CircleArrowProcess"/>
    <dgm:cxn modelId="{5AC39192-2F40-4590-8A53-85F24F2D3CFB}" type="presParOf" srcId="{89D2BEA0-2936-4230-B862-F857DCB70A74}" destId="{BE690D2D-B2D2-4032-8AD8-97BF26B92A27}" srcOrd="0" destOrd="0" presId="urn:microsoft.com/office/officeart/2009/layout/CircleArrowProcess"/>
    <dgm:cxn modelId="{324325C5-F95D-4A2B-894E-C255CBECE77F}" type="presParOf" srcId="{BE690D2D-B2D2-4032-8AD8-97BF26B92A27}" destId="{9C5475B7-E7A4-4E00-A2A6-F73E170F29E6}" srcOrd="0" destOrd="0" presId="urn:microsoft.com/office/officeart/2009/layout/CircleArrowProcess"/>
    <dgm:cxn modelId="{58F026E6-2A56-44E1-BE4E-8536C553734A}" type="presParOf" srcId="{89D2BEA0-2936-4230-B862-F857DCB70A74}" destId="{011AD3FE-A3F1-4C69-8CB7-E5E7388CC916}" srcOrd="1" destOrd="0" presId="urn:microsoft.com/office/officeart/2009/layout/CircleArrowProcess"/>
    <dgm:cxn modelId="{A012B580-27A2-4A64-B387-8EC2AF585ED4}" type="presParOf" srcId="{89D2BEA0-2936-4230-B862-F857DCB70A74}" destId="{9DDE6C1E-6D71-489B-AB7E-555A1ADC07B6}" srcOrd="2" destOrd="0" presId="urn:microsoft.com/office/officeart/2009/layout/CircleArrowProcess"/>
    <dgm:cxn modelId="{9BF9286A-ADC8-4BD4-8ED3-B9123ABF9E68}" type="presParOf" srcId="{9DDE6C1E-6D71-489B-AB7E-555A1ADC07B6}" destId="{AE3329BC-6C75-4958-BFFC-393658907A35}" srcOrd="0" destOrd="0" presId="urn:microsoft.com/office/officeart/2009/layout/CircleArrowProcess"/>
    <dgm:cxn modelId="{475A9D90-7B64-43E1-86E7-89C494F22571}" type="presParOf" srcId="{89D2BEA0-2936-4230-B862-F857DCB70A74}" destId="{B211E0A8-256B-4552-985A-61BBA7F2ECF3}" srcOrd="3" destOrd="0" presId="urn:microsoft.com/office/officeart/2009/layout/CircleArrowProcess"/>
    <dgm:cxn modelId="{D4C1DBCF-77E0-49BC-94D1-445C681C1FD0}" type="presParOf" srcId="{89D2BEA0-2936-4230-B862-F857DCB70A74}" destId="{280DF31C-C8EB-4D36-A95C-476E0F02AFD4}" srcOrd="4" destOrd="0" presId="urn:microsoft.com/office/officeart/2009/layout/CircleArrowProcess"/>
    <dgm:cxn modelId="{7C97A4BF-8618-409E-9D41-BDC7D58A96AD}" type="presParOf" srcId="{280DF31C-C8EB-4D36-A95C-476E0F02AFD4}" destId="{5FD1743F-5C4E-428E-8CFC-B7C3F29C9EAA}" srcOrd="0" destOrd="0" presId="urn:microsoft.com/office/officeart/2009/layout/CircleArrowProcess"/>
    <dgm:cxn modelId="{97BC66CD-7756-4CF3-82A4-55029E6D78C9}" type="presParOf" srcId="{89D2BEA0-2936-4230-B862-F857DCB70A74}" destId="{F0CE1063-952B-4A1C-AA68-325F64FD7107}" srcOrd="5" destOrd="0" presId="urn:microsoft.com/office/officeart/2009/layout/CircleArrowProcess"/>
    <dgm:cxn modelId="{DCE689EA-DDDA-4617-88EC-8A091051ECB5}" type="presParOf" srcId="{89D2BEA0-2936-4230-B862-F857DCB70A74}" destId="{1E72DD1A-05ED-4FE3-AEB4-7FA93356417F}" srcOrd="6" destOrd="0" presId="urn:microsoft.com/office/officeart/2009/layout/CircleArrowProcess"/>
    <dgm:cxn modelId="{D0B8F7F3-3FB2-44CE-A3C1-92817A21F6FF}" type="presParOf" srcId="{1E72DD1A-05ED-4FE3-AEB4-7FA93356417F}" destId="{DE40226E-1F45-48E1-B5F2-AB6571DA9FD8}" srcOrd="0" destOrd="0" presId="urn:microsoft.com/office/officeart/2009/layout/CircleArrowProcess"/>
    <dgm:cxn modelId="{FD4C690D-2BC6-4B10-817D-447B9B318C89}" type="presParOf" srcId="{89D2BEA0-2936-4230-B862-F857DCB70A74}" destId="{8E3AAD99-EB73-4FCF-A039-214DAC39A357}" srcOrd="7" destOrd="0" presId="urn:microsoft.com/office/officeart/2009/layout/CircleArrowProcess"/>
    <dgm:cxn modelId="{ECB2D966-C4DA-4626-9FE4-499685BFE909}" type="presParOf" srcId="{89D2BEA0-2936-4230-B862-F857DCB70A74}" destId="{AD0B1FCC-89A3-4907-A233-E0D1BDAF9AE0}" srcOrd="8" destOrd="0" presId="urn:microsoft.com/office/officeart/2009/layout/CircleArrowProcess"/>
    <dgm:cxn modelId="{5D465C90-CE7F-4F41-922D-F4FD7DF90BD5}" type="presParOf" srcId="{AD0B1FCC-89A3-4907-A233-E0D1BDAF9AE0}" destId="{42118DE5-836D-4A66-9FF5-58D8E21B826C}" srcOrd="0" destOrd="0" presId="urn:microsoft.com/office/officeart/2009/layout/CircleArrowProcess"/>
    <dgm:cxn modelId="{F1FDCE47-8553-4F64-B198-16F3C4DBBAFA}" type="presParOf" srcId="{89D2BEA0-2936-4230-B862-F857DCB70A74}" destId="{51805DB8-43A0-46E7-9B12-D2A2C82ABF52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8D659-09F0-4B82-B358-977E34BEBE4E}">
      <dsp:nvSpPr>
        <dsp:cNvPr id="0" name=""/>
        <dsp:cNvSpPr/>
      </dsp:nvSpPr>
      <dsp:spPr>
        <a:xfrm>
          <a:off x="699" y="2780633"/>
          <a:ext cx="6094601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Develop a framework</a:t>
          </a:r>
        </a:p>
      </dsp:txBody>
      <dsp:txXfrm>
        <a:off x="38245" y="2818179"/>
        <a:ext cx="6019509" cy="1206814"/>
      </dsp:txXfrm>
    </dsp:sp>
    <dsp:sp modelId="{E3FD5FE8-10E4-475E-A1A7-824F9C3F000D}">
      <dsp:nvSpPr>
        <dsp:cNvPr id="0" name=""/>
        <dsp:cNvSpPr/>
      </dsp:nvSpPr>
      <dsp:spPr>
        <a:xfrm>
          <a:off x="0" y="1366946"/>
          <a:ext cx="3981182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Management Compensation</a:t>
          </a:r>
        </a:p>
      </dsp:txBody>
      <dsp:txXfrm>
        <a:off x="37546" y="1404492"/>
        <a:ext cx="3906090" cy="1206814"/>
      </dsp:txXfrm>
    </dsp:sp>
    <dsp:sp modelId="{A729C2FD-7D88-416C-AEB9-006D5BBE2A8F}">
      <dsp:nvSpPr>
        <dsp:cNvPr id="0" name=""/>
        <dsp:cNvSpPr/>
      </dsp:nvSpPr>
      <dsp:spPr>
        <a:xfrm>
          <a:off x="699" y="1460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Transparency</a:t>
          </a:r>
        </a:p>
      </dsp:txBody>
      <dsp:txXfrm>
        <a:off x="38245" y="39006"/>
        <a:ext cx="1874556" cy="1206814"/>
      </dsp:txXfrm>
    </dsp:sp>
    <dsp:sp modelId="{A503829A-E86D-4EDA-BFD6-6DF3C54C573A}">
      <dsp:nvSpPr>
        <dsp:cNvPr id="0" name=""/>
        <dsp:cNvSpPr/>
      </dsp:nvSpPr>
      <dsp:spPr>
        <a:xfrm>
          <a:off x="2032233" y="1460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Consistency</a:t>
          </a:r>
        </a:p>
      </dsp:txBody>
      <dsp:txXfrm>
        <a:off x="2069779" y="39006"/>
        <a:ext cx="1874556" cy="1206814"/>
      </dsp:txXfrm>
    </dsp:sp>
    <dsp:sp modelId="{45B7F7F3-6505-41A7-A0B0-C7B318DC547F}">
      <dsp:nvSpPr>
        <dsp:cNvPr id="0" name=""/>
        <dsp:cNvSpPr/>
      </dsp:nvSpPr>
      <dsp:spPr>
        <a:xfrm>
          <a:off x="4145652" y="1391046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kern="1200" dirty="0"/>
            <a:t>Expectation Gap</a:t>
          </a:r>
        </a:p>
      </dsp:txBody>
      <dsp:txXfrm>
        <a:off x="4183198" y="1428592"/>
        <a:ext cx="1874556" cy="1206814"/>
      </dsp:txXfrm>
    </dsp:sp>
    <dsp:sp modelId="{9994C10B-5CCE-4EB7-A83C-4AD55E62591D}">
      <dsp:nvSpPr>
        <dsp:cNvPr id="0" name=""/>
        <dsp:cNvSpPr/>
      </dsp:nvSpPr>
      <dsp:spPr>
        <a:xfrm>
          <a:off x="4145652" y="1460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Comparability</a:t>
          </a:r>
        </a:p>
      </dsp:txBody>
      <dsp:txXfrm>
        <a:off x="4183198" y="39006"/>
        <a:ext cx="1874556" cy="1206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475B7-E7A4-4E00-A2A6-F73E170F29E6}">
      <dsp:nvSpPr>
        <dsp:cNvPr id="0" name=""/>
        <dsp:cNvSpPr/>
      </dsp:nvSpPr>
      <dsp:spPr>
        <a:xfrm>
          <a:off x="2614135" y="0"/>
          <a:ext cx="1805575" cy="180566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AD3FE-A3F1-4C69-8CB7-E5E7388CC916}">
      <dsp:nvSpPr>
        <dsp:cNvPr id="0" name=""/>
        <dsp:cNvSpPr/>
      </dsp:nvSpPr>
      <dsp:spPr>
        <a:xfrm>
          <a:off x="3012777" y="653956"/>
          <a:ext cx="1007613" cy="503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Users</a:t>
          </a:r>
        </a:p>
      </dsp:txBody>
      <dsp:txXfrm>
        <a:off x="3012777" y="653956"/>
        <a:ext cx="1007613" cy="503581"/>
      </dsp:txXfrm>
    </dsp:sp>
    <dsp:sp modelId="{AE3329BC-6C75-4958-BFFC-393658907A35}">
      <dsp:nvSpPr>
        <dsp:cNvPr id="0" name=""/>
        <dsp:cNvSpPr/>
      </dsp:nvSpPr>
      <dsp:spPr>
        <a:xfrm>
          <a:off x="2112529" y="1037471"/>
          <a:ext cx="1805575" cy="180566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1E0A8-256B-4552-985A-61BBA7F2ECF3}">
      <dsp:nvSpPr>
        <dsp:cNvPr id="0" name=""/>
        <dsp:cNvSpPr/>
      </dsp:nvSpPr>
      <dsp:spPr>
        <a:xfrm>
          <a:off x="2509140" y="1693758"/>
          <a:ext cx="1007613" cy="503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Preparers</a:t>
          </a:r>
        </a:p>
      </dsp:txBody>
      <dsp:txXfrm>
        <a:off x="2509140" y="1693758"/>
        <a:ext cx="1007613" cy="503581"/>
      </dsp:txXfrm>
    </dsp:sp>
    <dsp:sp modelId="{5FD1743F-5C4E-428E-8CFC-B7C3F29C9EAA}">
      <dsp:nvSpPr>
        <dsp:cNvPr id="0" name=""/>
        <dsp:cNvSpPr/>
      </dsp:nvSpPr>
      <dsp:spPr>
        <a:xfrm>
          <a:off x="2614135" y="2079604"/>
          <a:ext cx="1805575" cy="180566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E1063-952B-4A1C-AA68-325F64FD7107}">
      <dsp:nvSpPr>
        <dsp:cNvPr id="0" name=""/>
        <dsp:cNvSpPr/>
      </dsp:nvSpPr>
      <dsp:spPr>
        <a:xfrm>
          <a:off x="3012777" y="2732978"/>
          <a:ext cx="1007613" cy="503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Directors and others</a:t>
          </a:r>
        </a:p>
      </dsp:txBody>
      <dsp:txXfrm>
        <a:off x="3012777" y="2732978"/>
        <a:ext cx="1007613" cy="503581"/>
      </dsp:txXfrm>
    </dsp:sp>
    <dsp:sp modelId="{DE40226E-1F45-48E1-B5F2-AB6571DA9FD8}">
      <dsp:nvSpPr>
        <dsp:cNvPr id="0" name=""/>
        <dsp:cNvSpPr/>
      </dsp:nvSpPr>
      <dsp:spPr>
        <a:xfrm>
          <a:off x="2112529" y="3118824"/>
          <a:ext cx="1805575" cy="180566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AAD99-EB73-4FCF-A039-214DAC39A357}">
      <dsp:nvSpPr>
        <dsp:cNvPr id="0" name=""/>
        <dsp:cNvSpPr/>
      </dsp:nvSpPr>
      <dsp:spPr>
        <a:xfrm>
          <a:off x="2509140" y="3772780"/>
          <a:ext cx="1007613" cy="503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Assurance Providers</a:t>
          </a:r>
        </a:p>
      </dsp:txBody>
      <dsp:txXfrm>
        <a:off x="2509140" y="3772780"/>
        <a:ext cx="1007613" cy="503581"/>
      </dsp:txXfrm>
    </dsp:sp>
    <dsp:sp modelId="{42118DE5-836D-4A66-9FF5-58D8E21B826C}">
      <dsp:nvSpPr>
        <dsp:cNvPr id="0" name=""/>
        <dsp:cNvSpPr/>
      </dsp:nvSpPr>
      <dsp:spPr>
        <a:xfrm>
          <a:off x="2742499" y="4276362"/>
          <a:ext cx="1551216" cy="155212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05DB8-43A0-46E7-9B12-D2A2C82ABF52}">
      <dsp:nvSpPr>
        <dsp:cNvPr id="0" name=""/>
        <dsp:cNvSpPr/>
      </dsp:nvSpPr>
      <dsp:spPr>
        <a:xfrm>
          <a:off x="3012777" y="4812583"/>
          <a:ext cx="1007613" cy="503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/>
            <a:t>Regulators</a:t>
          </a:r>
        </a:p>
      </dsp:txBody>
      <dsp:txXfrm>
        <a:off x="3012777" y="4812583"/>
        <a:ext cx="1007613" cy="503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47A05B-78FB-1E44-B386-9C5A644651F8}" type="datetimeFigureOut">
              <a:rPr lang="en-CA"/>
              <a:pPr>
                <a:defRPr/>
              </a:pPr>
              <a:t>17/09/2018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F3C789-CF6B-DD47-A794-06B92E0EBEBC}" type="slidenum">
              <a:rPr lang="en-CA" altLang="x-none"/>
              <a:pPr/>
              <a:t>‹#›</a:t>
            </a:fld>
            <a:endParaRPr lang="en-CA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F4D23C-C305-6742-A993-AA94B6052A28}" type="datetimeFigureOut">
              <a:rPr lang="en-CA"/>
              <a:pPr>
                <a:defRPr/>
              </a:pPr>
              <a:t>17/09/2018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620755-65E8-E54B-ACB9-DA68E415F3F0}" type="slidenum">
              <a:rPr lang="en-CA" altLang="x-none"/>
              <a:pPr/>
              <a:t>‹#›</a:t>
            </a:fld>
            <a:endParaRPr lang="en-CA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canada.ca/accounting-standards-board/item85828.aspx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387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Operationalize the development of measures – Framework sets out key five principles that lead to communicating information about performance measures effectively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Similar to building a house </a:t>
            </a:r>
            <a:r>
              <a:rPr lang="en-US" dirty="0"/>
              <a:t>– set a strong foundation and build &amp; maintain effective pillars and roof = safe and strong house to weather any storm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Foundation</a:t>
            </a:r>
            <a:r>
              <a:rPr lang="en-US" dirty="0"/>
              <a:t> – identifying key activities – undertaken &amp; will take to generate value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Pillar 1 </a:t>
            </a:r>
            <a:r>
              <a:rPr lang="en-US" dirty="0"/>
              <a:t>– When decide to convey additional information by providing CPM – factors to consider in selecting a relevant measure &amp; depicting it faithfully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Pillar 2</a:t>
            </a:r>
            <a:r>
              <a:rPr lang="en-US" dirty="0"/>
              <a:t> – use materiality and consider benefits &gt; costs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Pillar 3</a:t>
            </a:r>
            <a:r>
              <a:rPr lang="en-US" dirty="0"/>
              <a:t> –  Developing &amp; applying robust policies &amp; procedures, e.g. policy set out estimates &amp; judgements will be determined such as types of adjustments may or may not make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Pillar 4</a:t>
            </a:r>
            <a:r>
              <a:rPr lang="en-US" dirty="0"/>
              <a:t> – Reinforce quality through governance – suggest oversight actions – topics to discuss with management about their practices to having independent assessment done (e.g. internal audit or other expert)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Roof </a:t>
            </a:r>
            <a:r>
              <a:rPr lang="en-US" dirty="0"/>
              <a:t>– communicating effectively – identify attributes of transparent disclosures based on users’ needs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479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2263" y="234950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 what’s next?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draft Framework was launched in June– looking for your feedback.  Tell us what you like or what you don’t like.</a:t>
            </a:r>
            <a:endParaRPr lang="en-US" b="1" dirty="0"/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the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Survey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an easy and direct way to provide your thoughts.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also offering feedback sessions both in person across Canada and virtually this August and September.</a:t>
            </a:r>
          </a:p>
          <a:p>
            <a:r>
              <a:rPr lang="en-CA" dirty="0"/>
              <a:t>Targeting to publish a revised Framework by mid-December. </a:t>
            </a:r>
          </a:p>
          <a:p>
            <a:endParaRPr lang="en-CA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We invite you to Join the conversation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Feedback is key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To help evolve and improve the Framework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To guide and shape next steps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Maybe collaborating with others to build industry guidance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5632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89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684213"/>
            <a:ext cx="4781550" cy="3586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new initiative –  overarching framework to as a first step to enhance quality of PMs reported outside of GAAP/financial statements </a:t>
            </a:r>
          </a:p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So investors, contributors &amp; lenders can make more informed resource allocation decisions</a:t>
            </a:r>
          </a:p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Objective – start a conversation </a:t>
            </a:r>
          </a:p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Today – provide an overview and welcome your initial thoughts </a:t>
            </a:r>
          </a:p>
          <a:p>
            <a:pPr marL="174296" indent="-174296" defTabSz="945005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45028">
              <a:defRPr/>
            </a:pPr>
            <a:endParaRPr lang="en-CA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82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684213"/>
            <a:ext cx="4781550" cy="3586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All companies and organizations use PMs to explain their story/activities</a:t>
            </a:r>
          </a:p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Powerful to explain growth strategies &amp; targets, anticipated sales or ability to provide services </a:t>
            </a:r>
          </a:p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Events like this – when a company identifies error in unit sold  or total # of subscribers - can or be one of several factors – that can serious affect on a public companies stock price, its reputation </a:t>
            </a:r>
          </a:p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Possibly trigger other events – like regulator investigation – that resulted inflated sales</a:t>
            </a:r>
          </a:p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Quality of PMs matters – entities need to ensure they have appropriate policies, procedures, controls &amp; governance in place when reporting PMs</a:t>
            </a:r>
          </a:p>
          <a:p>
            <a:pPr marL="0" indent="0" defTabSz="929574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45028">
              <a:defRPr/>
            </a:pPr>
            <a:endParaRPr lang="en-CA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060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684213"/>
            <a:ext cx="4781550" cy="3586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All companies and organizations use PMs to explain their story/activities</a:t>
            </a:r>
          </a:p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Powerful to explain growth strategies &amp; targets, anticipated sales or ability to provide services </a:t>
            </a:r>
          </a:p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Events like this – when a company identifies error in unit sold  or total # of subscribers - can or be one of several factors – that can serious affect on a public companies stock price, its reputation </a:t>
            </a:r>
          </a:p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Possibly trigger other events – like regulator investigation – that resulted inflated sales</a:t>
            </a:r>
          </a:p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Quality of PMs matters – entities need to ensure they have appropriate policies, procedures, controls &amp; governance in place when reporting PMs</a:t>
            </a:r>
          </a:p>
          <a:p>
            <a:pPr marL="0" indent="0" defTabSz="929574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45028">
              <a:defRPr/>
            </a:pPr>
            <a:endParaRPr lang="en-CA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51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lvl="2" indent="-174296" defTabSz="929579" eaLnBrk="1" hangingPunct="1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+mn-lt"/>
                <a:cs typeface="Arial" panose="020B0604020202020204" pitchFamily="34" charset="0"/>
              </a:rPr>
              <a:t>From the article:  “A new report from Toronto based accounting firm Veritas Investment Research shows rapid growth in the use of non-GAAP measures over the past decade, with over 70 per cent of companies in the S&amp;P/TSX 60 index reporting some form of internally adjusted net income figure in their filings in 2015, compared with fewer than 10 per cent in 2004. </a:t>
            </a:r>
            <a:r>
              <a:rPr lang="en-US" sz="1100" b="1" dirty="0">
                <a:latin typeface="+mn-lt"/>
                <a:cs typeface="Arial" panose="020B0604020202020204" pitchFamily="34" charset="0"/>
              </a:rPr>
              <a:t>The report said 85 per cent to 90 per cent of non-GAAP measures it studied over the past five years had the effect of improving a company's financial picture</a:t>
            </a:r>
            <a:r>
              <a:rPr lang="en-US" sz="1100" dirty="0">
                <a:latin typeface="+mn-lt"/>
                <a:cs typeface="Arial" panose="020B0604020202020204" pitchFamily="34" charset="0"/>
              </a:rPr>
              <a:t>.”</a:t>
            </a:r>
          </a:p>
          <a:p>
            <a:pPr marL="241644" indent="-24164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  <a:cs typeface="Arial" panose="020B0604020202020204" pitchFamily="34" charset="0"/>
              </a:rPr>
              <a:t>February 2017 – Panel discussions on relevance of audited financial statements</a:t>
            </a:r>
          </a:p>
          <a:p>
            <a:pPr marL="483289" lvl="1" indent="-241644" defTabSz="982634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100" dirty="0">
                <a:latin typeface="+mn-lt"/>
                <a:cs typeface="Arial" panose="020B0604020202020204" pitchFamily="34" charset="0"/>
              </a:rPr>
              <a:t>CFA Society Toronto, AASB, AcSB and CPAB partnered together to solicit input from investors and financial analysts </a:t>
            </a:r>
          </a:p>
          <a:p>
            <a:pPr marL="483289" lvl="1" indent="-241644" defTabSz="982634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100" dirty="0">
                <a:latin typeface="+mn-lt"/>
                <a:cs typeface="Arial" panose="020B0604020202020204" pitchFamily="34" charset="0"/>
              </a:rPr>
              <a:t>Surveyed institutional investors representing $3+ trillion assets under administration, and major sell-side analysts, research firms and credit rating agencies</a:t>
            </a:r>
          </a:p>
          <a:p>
            <a:pPr marL="241644" indent="-24164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  <a:cs typeface="Arial" panose="020B0604020202020204" pitchFamily="34" charset="0"/>
              </a:rPr>
              <a:t>In May 2017, CPAB hosted its fourth Audit Quality Symposium in Toronto. Featuring a variety of corporate directors, investors, and regulators, the symposium explored the relevance of the audit, particularly to investors, and the reliability of information reported outside of the financial statements.</a:t>
            </a:r>
          </a:p>
          <a:p>
            <a:pPr marL="260143" lvl="1" indent="-24164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  <a:cs typeface="Arial" panose="020B0604020202020204" pitchFamily="34" charset="0"/>
              </a:rPr>
              <a:t>In November 2017, AcSB strategy section – overwhelming support for initiative to enhance relevance of information (measures) users rely on.</a:t>
            </a:r>
          </a:p>
        </p:txBody>
      </p:sp>
    </p:spTree>
    <p:extLst>
      <p:ext uri="{BB962C8B-B14F-4D97-AF65-F5344CB8AC3E}">
        <p14:creationId xmlns:p14="http://schemas.microsoft.com/office/powerpoint/2010/main" val="1897814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2513" y="539750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level - Issues</a:t>
            </a:r>
            <a:r>
              <a:rPr lang="en-US" baseline="0" dirty="0"/>
              <a:t> heard from users from measures provided today – need to quality of measures used in Canada </a:t>
            </a:r>
          </a:p>
          <a:p>
            <a:r>
              <a:rPr lang="en-US" baseline="0" dirty="0"/>
              <a:t>2</a:t>
            </a:r>
            <a:r>
              <a:rPr lang="en-US" baseline="30000" dirty="0"/>
              <a:t>nd</a:t>
            </a:r>
            <a:r>
              <a:rPr lang="en-US" baseline="0" dirty="0"/>
              <a:t> level – themes heard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aseline="0" dirty="0"/>
              <a:t>no correlation of performance measures to management compensation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baseline="0" dirty="0"/>
              <a:t>not all users understand level of governance used to develop measures &amp; nature or lack of assurance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baseline="0" dirty="0"/>
              <a:t>not an understanding of type of different information and what is audited or not – need for education</a:t>
            </a:r>
          </a:p>
          <a:p>
            <a:pPr marL="0" indent="0">
              <a:buFont typeface="+mj-lt"/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level</a:t>
            </a:r>
            <a:r>
              <a:rPr lang="en-US" baseline="0" dirty="0"/>
              <a:t> – Framework – to respond to those concerns: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Not a standard – voluntary guidance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Understandable &amp; easy to read, e.g use of graphics, plain language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Content - Approach to develop measures, </a:t>
            </a:r>
          </a:p>
          <a:p>
            <a:pPr marL="639098" lvl="1" indent="-1743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Objective &amp; desirable qualities of measures</a:t>
            </a:r>
          </a:p>
          <a:p>
            <a:pPr marL="639098" lvl="1" indent="-1743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Identify principles for how to select, develop and report measures, procedures &amp; controls, governance practices to follow</a:t>
            </a:r>
          </a:p>
          <a:p>
            <a:pPr marL="639098" lvl="1" indent="-1743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Benefits of verification</a:t>
            </a:r>
          </a:p>
          <a:p>
            <a:pPr marL="7598" marR="0" lvl="0" indent="0" algn="l" defTabSz="914400" rtl="0" eaLnBrk="0" fontAlgn="base" latinLnBrk="0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Encouraging best practice when an entity decides to report a PM</a:t>
            </a:r>
          </a:p>
          <a:p>
            <a:pPr marL="7598" lvl="0" indent="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52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684213"/>
            <a:ext cx="4781550" cy="3586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While the Board continues to thinks that financial statement provide a strong foundation for financial reporting</a:t>
            </a:r>
          </a:p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Given those growing concerns about the quality about supplemental information, such as performance measures</a:t>
            </a:r>
          </a:p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Time has come for all of us in involved in financial reporting process to work together </a:t>
            </a:r>
          </a:p>
          <a:p>
            <a:pPr marL="628650" lvl="1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Users – not only understand information but provide feedback on reporting </a:t>
            </a:r>
          </a:p>
          <a:p>
            <a:pPr marL="628650" lvl="1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Preparers – develop &amp; report measures</a:t>
            </a:r>
          </a:p>
          <a:p>
            <a:pPr marL="628650" lvl="1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Directors – how exercise oversight</a:t>
            </a:r>
          </a:p>
          <a:p>
            <a:pPr marL="628650" lvl="1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Independent experts – internal audit, assurance providers </a:t>
            </a:r>
          </a:p>
          <a:p>
            <a:pPr marL="628650" lvl="1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Regulators </a:t>
            </a:r>
          </a:p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AcSB – as a standard setter - leverage its reputation, network &amp; approach – to start the conversation</a:t>
            </a:r>
          </a:p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r>
              <a:rPr lang="en-US" dirty="0"/>
              <a:t>By working together we can make a difference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45028">
              <a:defRPr/>
            </a:pPr>
            <a:endParaRPr lang="en-CA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163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684213"/>
            <a:ext cx="4781550" cy="3586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5005">
              <a:defRPr/>
            </a:pPr>
            <a:r>
              <a:rPr lang="en-US" dirty="0"/>
              <a:t>Para 20 and 21a </a:t>
            </a:r>
          </a:p>
          <a:p>
            <a:pPr defTabSz="945005">
              <a:defRPr/>
            </a:pPr>
            <a:endParaRPr lang="en-US" dirty="0"/>
          </a:p>
          <a:p>
            <a:pPr defTabSz="945005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45028">
              <a:defRPr/>
            </a:pPr>
            <a:endParaRPr lang="en-CA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65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Scope – clarify users understanding of what these measures are </a:t>
            </a:r>
          </a:p>
          <a:p>
            <a:endParaRPr lang="en-CA" dirty="0"/>
          </a:p>
          <a:p>
            <a:r>
              <a:rPr lang="en-CA" dirty="0"/>
              <a:t>Talking with CSA – our view - initiative does not conflict but supports their current work to develop a rule on non-GAAP measures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Framework covers a broader range of measures – operational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Focus more on how to select and determine performance measure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Principles/tools to encourage relevant reporting of measures vs specified requirements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20755-65E8-E54B-ACB9-DA68E415F3F0}" type="slidenum">
              <a:rPr kumimoji="0" lang="en-CA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alt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6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mailto:fras-nifc-canada@cica.c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hyperlink" Target="mailto:email@cpacanada.ca" TargetMode="External"/><Relationship Id="rId5" Type="http://schemas.openxmlformats.org/officeDocument/2006/relationships/hyperlink" Target="mailto:tricia.omalley@cica.ca" TargetMode="External"/><Relationship Id="rId4" Type="http://schemas.openxmlformats.org/officeDocument/2006/relationships/hyperlink" Target="http://www.frascanada.ca/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81"/>
            <a:ext cx="9144000" cy="231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7748016" cy="6797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3412612"/>
            <a:ext cx="8291264" cy="1470025"/>
          </a:xfrm>
        </p:spPr>
        <p:txBody>
          <a:bodyPr anchor="t"/>
          <a:lstStyle>
            <a:lvl1pPr algn="l">
              <a:defRPr spc="-100" baseline="0">
                <a:solidFill>
                  <a:srgbClr val="AB1500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4869160"/>
            <a:ext cx="8283352" cy="1104528"/>
          </a:xfrm>
        </p:spPr>
        <p:txBody>
          <a:bodyPr lIns="0" tIns="0" rIns="0" bIns="0">
            <a:normAutofit/>
          </a:bodyPr>
          <a:lstStyle>
            <a:lvl1pPr marL="0" indent="0" algn="l" eaLnBrk="1" hangingPunct="1">
              <a:buNone/>
              <a:defRPr lang="en-US" altLang="en-US">
                <a:latin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latin typeface="Arial" charset="0"/>
                <a:ea typeface="+mn-ea"/>
                <a:cs typeface="Arial" charset="0"/>
              </a:rPr>
              <a:t>Include the name of the presenters, date, or any other information you wish here. If this is not necessary, you can delete this box.</a:t>
            </a:r>
          </a:p>
        </p:txBody>
      </p:sp>
    </p:spTree>
    <p:extLst>
      <p:ext uri="{BB962C8B-B14F-4D97-AF65-F5344CB8AC3E}">
        <p14:creationId xmlns:p14="http://schemas.microsoft.com/office/powerpoint/2010/main" val="52871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7748016" cy="679704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8551" y="3674715"/>
            <a:ext cx="813593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400"/>
              </a:lnSpc>
              <a:defRPr/>
            </a:pPr>
            <a:r>
              <a:rPr lang="en-CA" b="1" dirty="0">
                <a:solidFill>
                  <a:srgbClr val="424242"/>
                </a:solidFill>
                <a:latin typeface="Arial" charset="0"/>
                <a:ea typeface="+mn-ea"/>
              </a:rPr>
              <a:t>Auditing</a:t>
            </a:r>
            <a:r>
              <a:rPr lang="en-CA" b="1" baseline="0" dirty="0">
                <a:solidFill>
                  <a:srgbClr val="424242"/>
                </a:solidFill>
                <a:latin typeface="Arial" charset="0"/>
                <a:ea typeface="+mn-ea"/>
              </a:rPr>
              <a:t> and Assurance Standards Board</a:t>
            </a:r>
            <a:r>
              <a:rPr lang="en-CA" b="1" dirty="0">
                <a:solidFill>
                  <a:srgbClr val="424242"/>
                </a:solidFill>
                <a:latin typeface="Arial" charset="0"/>
                <a:ea typeface="+mn-ea"/>
              </a:rPr>
              <a:t/>
            </a:r>
            <a:br>
              <a:rPr lang="en-CA" b="1" dirty="0">
                <a:solidFill>
                  <a:srgbClr val="424242"/>
                </a:solidFill>
                <a:latin typeface="Arial" charset="0"/>
                <a:ea typeface="+mn-ea"/>
              </a:rPr>
            </a:br>
            <a: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  <a:t>277 Wellington Street West</a:t>
            </a:r>
            <a:b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</a:br>
            <a: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  <a:t>Toronto, Ontario  |  M5V 3H2  |  Canada</a:t>
            </a:r>
            <a:b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</a:br>
            <a: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  <a:t>Phone: +1 (416) 977-3222</a:t>
            </a:r>
            <a:b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</a:br>
            <a: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  <a:t>Fax: +1 (416) 977-8585</a:t>
            </a:r>
            <a:b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</a:br>
            <a: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  <a:t>Email: </a:t>
            </a:r>
            <a:r>
              <a:rPr lang="en-CA" dirty="0">
                <a:solidFill>
                  <a:srgbClr val="424242"/>
                </a:solidFill>
                <a:latin typeface="Arial" charset="0"/>
                <a:ea typeface="+mn-ea"/>
                <a:hlinkClick r:id="rId3"/>
              </a:rPr>
              <a:t>fras-nifc-canada@cica.ca</a:t>
            </a:r>
            <a: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866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7748016" cy="679704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8551" y="3645024"/>
            <a:ext cx="813593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400"/>
              </a:lnSpc>
              <a:defRPr/>
            </a:pPr>
            <a:r>
              <a:rPr lang="fr-FR" b="1" dirty="0">
                <a:solidFill>
                  <a:srgbClr val="424242"/>
                </a:solidFill>
                <a:latin typeface="Arial" charset="0"/>
                <a:ea typeface="+mn-ea"/>
              </a:rPr>
              <a:t>Normes d’information financière et de certification Canada</a:t>
            </a:r>
          </a:p>
          <a:p>
            <a:pPr>
              <a:lnSpc>
                <a:spcPts val="2400"/>
              </a:lnSpc>
              <a:defRPr/>
            </a:pPr>
            <a:r>
              <a:rPr lang="fr-FR" dirty="0">
                <a:solidFill>
                  <a:srgbClr val="424242"/>
                </a:solidFill>
                <a:latin typeface="Arial" charset="0"/>
                <a:ea typeface="+mn-ea"/>
              </a:rPr>
              <a:t>277, rue Wellington Ouest</a:t>
            </a:r>
          </a:p>
          <a:p>
            <a:pPr>
              <a:lnSpc>
                <a:spcPts val="2400"/>
              </a:lnSpc>
              <a:defRPr/>
            </a:pPr>
            <a:r>
              <a:rPr lang="fr-FR" dirty="0">
                <a:solidFill>
                  <a:srgbClr val="424242"/>
                </a:solidFill>
                <a:latin typeface="Arial" charset="0"/>
                <a:ea typeface="+mn-ea"/>
              </a:rPr>
              <a:t>Toronto (Ontario)  |  M5V 3H2  |  Canada</a:t>
            </a:r>
          </a:p>
          <a:p>
            <a:pPr>
              <a:lnSpc>
                <a:spcPts val="2400"/>
              </a:lnSpc>
              <a:defRPr/>
            </a:pPr>
            <a:r>
              <a:rPr lang="fr-FR" dirty="0">
                <a:solidFill>
                  <a:srgbClr val="424242"/>
                </a:solidFill>
                <a:latin typeface="Arial" charset="0"/>
                <a:ea typeface="+mn-ea"/>
              </a:rPr>
              <a:t>Tél. : +1 (416) 977-3222</a:t>
            </a:r>
          </a:p>
          <a:p>
            <a:pPr>
              <a:lnSpc>
                <a:spcPts val="2400"/>
              </a:lnSpc>
              <a:defRPr/>
            </a:pPr>
            <a:r>
              <a:rPr lang="fr-FR" dirty="0">
                <a:solidFill>
                  <a:srgbClr val="424242"/>
                </a:solidFill>
                <a:latin typeface="Arial" charset="0"/>
                <a:ea typeface="+mn-ea"/>
              </a:rPr>
              <a:t>Téléc. : +1 (416) 977-8585</a:t>
            </a:r>
          </a:p>
          <a:p>
            <a:pPr>
              <a:lnSpc>
                <a:spcPts val="2400"/>
              </a:lnSpc>
              <a:defRPr/>
            </a:pPr>
            <a:r>
              <a:rPr lang="fr-FR" dirty="0">
                <a:solidFill>
                  <a:srgbClr val="424242"/>
                </a:solidFill>
                <a:latin typeface="Arial" charset="0"/>
                <a:ea typeface="+mn-ea"/>
              </a:rPr>
              <a:t>Courriel : fras-nifc-canada@cica.ca</a:t>
            </a:r>
          </a:p>
        </p:txBody>
      </p:sp>
    </p:spTree>
    <p:extLst>
      <p:ext uri="{BB962C8B-B14F-4D97-AF65-F5344CB8AC3E}">
        <p14:creationId xmlns:p14="http://schemas.microsoft.com/office/powerpoint/2010/main" val="1791475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7748016" cy="679704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490538" y="3396952"/>
            <a:ext cx="8229600" cy="26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ts val="3300"/>
              </a:lnSpc>
              <a:spcBef>
                <a:spcPts val="1500"/>
              </a:spcBef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81000" eaLnBrk="0" hangingPunct="0">
              <a:lnSpc>
                <a:spcPts val="3000"/>
              </a:lnSpc>
              <a:spcBef>
                <a:spcPts val="75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381000" eaLnBrk="0" hangingPunct="0">
              <a:lnSpc>
                <a:spcPts val="3000"/>
              </a:lnSpc>
              <a:spcBef>
                <a:spcPts val="500"/>
              </a:spcBef>
              <a:buSzPct val="75000"/>
              <a:buFont typeface="Arial" charset="0"/>
              <a:buChar char="○"/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4000" indent="-381000" eaLnBrk="0" hangingPunct="0">
              <a:lnSpc>
                <a:spcPts val="2500"/>
              </a:lnSpc>
              <a:spcBef>
                <a:spcPts val="5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05000" indent="-381000" eaLnBrk="0" hangingPunct="0">
              <a:lnSpc>
                <a:spcPts val="2500"/>
              </a:lnSpc>
              <a:spcBef>
                <a:spcPts val="500"/>
              </a:spcBef>
              <a:buSzPct val="75000"/>
              <a:buFont typeface="Arial" charset="0"/>
              <a:buChar char="■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62200" indent="-381000" eaLnBrk="0" fontAlgn="base" hangingPunct="0">
              <a:lnSpc>
                <a:spcPts val="25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charset="0"/>
              <a:buChar char="■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9400" indent="-381000" eaLnBrk="0" fontAlgn="base" hangingPunct="0">
              <a:lnSpc>
                <a:spcPts val="25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charset="0"/>
              <a:buChar char="■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76600" indent="-381000" eaLnBrk="0" fontAlgn="base" hangingPunct="0">
              <a:lnSpc>
                <a:spcPts val="25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charset="0"/>
              <a:buChar char="■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33800" indent="-381000" eaLnBrk="0" fontAlgn="base" hangingPunct="0">
              <a:lnSpc>
                <a:spcPts val="25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charset="0"/>
              <a:buChar char="■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/>
              <a:t>For more information, visit </a:t>
            </a:r>
            <a:r>
              <a:rPr lang="en-US" altLang="en-US" sz="2400" dirty="0">
                <a:hlinkClick r:id="rId4"/>
              </a:rPr>
              <a:t>www.frascanada.ca</a:t>
            </a:r>
            <a:endParaRPr lang="en-US" altLang="en-US" sz="24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b="1" dirty="0"/>
              <a:t>Contact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/>
              <a:t>Linda</a:t>
            </a:r>
            <a:r>
              <a:rPr lang="en-US" altLang="en-US" sz="2400" baseline="0" dirty="0"/>
              <a:t> Mezon</a:t>
            </a:r>
            <a:r>
              <a:rPr lang="en-US" altLang="en-US" sz="2400" dirty="0"/>
              <a:t>, FCPA, FCA, CPA (Michigan)</a:t>
            </a:r>
            <a:r>
              <a:rPr lang="en-US" altLang="en-US" sz="2400" dirty="0">
                <a:hlinkClick r:id="rId5"/>
              </a:rPr>
              <a:t/>
            </a:r>
            <a:br>
              <a:rPr lang="en-US" altLang="en-US" sz="2400" dirty="0">
                <a:hlinkClick r:id="rId5"/>
              </a:rPr>
            </a:br>
            <a:r>
              <a:rPr lang="en-US" altLang="en-US" sz="2400" dirty="0"/>
              <a:t>Chair, Accounting Standards Board</a:t>
            </a:r>
            <a:br>
              <a:rPr lang="en-US" altLang="en-US" sz="2400" dirty="0"/>
            </a:br>
            <a:r>
              <a:rPr lang="en-US" altLang="en-US" sz="2400" dirty="0"/>
              <a:t>Phone: +1 (416) 204-3490</a:t>
            </a:r>
            <a:br>
              <a:rPr lang="en-US" altLang="en-US" sz="2400" dirty="0"/>
            </a:br>
            <a:r>
              <a:rPr lang="en-US" altLang="en-US" sz="2400" dirty="0"/>
              <a:t>Email: </a:t>
            </a:r>
            <a:r>
              <a:rPr lang="en-US" altLang="en-US" sz="2400" dirty="0">
                <a:hlinkClick r:id="rId6"/>
              </a:rPr>
              <a:t>lmezon@cpacanada.ca</a:t>
            </a:r>
            <a:r>
              <a:rPr lang="en-US" altLang="en-US" sz="2400" dirty="0"/>
              <a:t> 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460488" y="6200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23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76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7200" y="1412875"/>
            <a:ext cx="8229600" cy="0"/>
          </a:xfrm>
          <a:prstGeom prst="line">
            <a:avLst/>
          </a:prstGeom>
          <a:ln w="38100" cmpd="sng">
            <a:solidFill>
              <a:srgbClr val="D5D4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AB1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1000" indent="-381000">
              <a:defRPr>
                <a:solidFill>
                  <a:srgbClr val="424242"/>
                </a:solidFill>
              </a:defRPr>
            </a:lvl1pPr>
            <a:lvl2pPr>
              <a:defRPr>
                <a:solidFill>
                  <a:srgbClr val="424242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TextBox 4"/>
          <p:cNvSpPr txBox="1"/>
          <p:nvPr userDrawn="1"/>
        </p:nvSpPr>
        <p:spPr>
          <a:xfrm>
            <a:off x="8316416" y="623731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2A41CDB2-90BC-4944-9B96-6F1F8DDCE69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5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7200" y="1412875"/>
            <a:ext cx="8229600" cy="0"/>
          </a:xfrm>
          <a:prstGeom prst="line">
            <a:avLst/>
          </a:prstGeom>
          <a:ln w="38100" cmpd="sng">
            <a:solidFill>
              <a:srgbClr val="D5D4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AB1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1000" indent="-381000">
              <a:defRPr>
                <a:solidFill>
                  <a:srgbClr val="424242"/>
                </a:solidFill>
              </a:defRPr>
            </a:lvl1pPr>
            <a:lvl2pPr>
              <a:defRPr>
                <a:solidFill>
                  <a:srgbClr val="424242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295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spc="-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12875"/>
            <a:ext cx="8229600" cy="0"/>
          </a:xfrm>
          <a:prstGeom prst="line">
            <a:avLst/>
          </a:prstGeom>
          <a:ln w="38100" cmpd="sng">
            <a:solidFill>
              <a:srgbClr val="D5D4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4005064"/>
            <a:ext cx="8291264" cy="1470025"/>
          </a:xfrm>
        </p:spPr>
        <p:txBody>
          <a:bodyPr anchor="t"/>
          <a:lstStyle>
            <a:lvl1pPr algn="l">
              <a:defRPr sz="3000" spc="-100" baseline="0">
                <a:solidFill>
                  <a:srgbClr val="AB1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0" name="Subtitle 2" title="Section Name"/>
          <p:cNvSpPr>
            <a:spLocks noGrp="1"/>
          </p:cNvSpPr>
          <p:nvPr>
            <p:ph type="subTitle" idx="1"/>
          </p:nvPr>
        </p:nvSpPr>
        <p:spPr>
          <a:xfrm>
            <a:off x="457200" y="3415835"/>
            <a:ext cx="8283352" cy="4452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1" spc="-50" baseline="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7200" y="274638"/>
            <a:ext cx="8229600" cy="1143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spc="-100" baseline="0">
                <a:solidFill>
                  <a:srgbClr val="AB15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140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1412875"/>
            <a:ext cx="8229600" cy="0"/>
          </a:xfrm>
          <a:prstGeom prst="line">
            <a:avLst/>
          </a:prstGeom>
          <a:ln w="38100" cmpd="sng">
            <a:solidFill>
              <a:srgbClr val="D5D4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B1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24242"/>
                </a:solidFill>
              </a:defRPr>
            </a:lvl1pPr>
            <a:lvl2pPr>
              <a:defRPr sz="2400">
                <a:solidFill>
                  <a:srgbClr val="424242"/>
                </a:solidFill>
              </a:defRPr>
            </a:lvl2pPr>
            <a:lvl3pPr>
              <a:defRPr sz="2000">
                <a:solidFill>
                  <a:srgbClr val="424242"/>
                </a:solidFill>
              </a:defRPr>
            </a:lvl3pPr>
            <a:lvl4pPr>
              <a:defRPr sz="1800">
                <a:solidFill>
                  <a:srgbClr val="424242"/>
                </a:solidFill>
              </a:defRPr>
            </a:lvl4pPr>
            <a:lvl5pPr>
              <a:defRPr sz="1800">
                <a:solidFill>
                  <a:srgbClr val="42424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24242"/>
                </a:solidFill>
              </a:defRPr>
            </a:lvl1pPr>
            <a:lvl2pPr>
              <a:defRPr sz="2400">
                <a:solidFill>
                  <a:srgbClr val="424242"/>
                </a:solidFill>
              </a:defRPr>
            </a:lvl2pPr>
            <a:lvl3pPr>
              <a:defRPr sz="2000">
                <a:solidFill>
                  <a:srgbClr val="424242"/>
                </a:solidFill>
              </a:defRPr>
            </a:lvl3pPr>
            <a:lvl4pPr>
              <a:defRPr sz="1800">
                <a:solidFill>
                  <a:srgbClr val="424242"/>
                </a:solidFill>
              </a:defRPr>
            </a:lvl4pPr>
            <a:lvl5pPr>
              <a:defRPr sz="1800">
                <a:solidFill>
                  <a:srgbClr val="42424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4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B1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42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424242"/>
                </a:solidFill>
              </a:defRPr>
            </a:lvl1pPr>
            <a:lvl2pPr>
              <a:defRPr sz="2000">
                <a:solidFill>
                  <a:srgbClr val="424242"/>
                </a:solidFill>
              </a:defRPr>
            </a:lvl2pPr>
            <a:lvl3pPr>
              <a:defRPr sz="1800">
                <a:solidFill>
                  <a:srgbClr val="424242"/>
                </a:solidFill>
              </a:defRPr>
            </a:lvl3pPr>
            <a:lvl4pPr>
              <a:defRPr sz="1600">
                <a:solidFill>
                  <a:srgbClr val="424242"/>
                </a:solidFill>
              </a:defRPr>
            </a:lvl4pPr>
            <a:lvl5pPr>
              <a:defRPr sz="1600">
                <a:solidFill>
                  <a:srgbClr val="42424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42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424242"/>
                </a:solidFill>
              </a:defRPr>
            </a:lvl1pPr>
            <a:lvl2pPr>
              <a:defRPr sz="2000">
                <a:solidFill>
                  <a:srgbClr val="424242"/>
                </a:solidFill>
              </a:defRPr>
            </a:lvl2pPr>
            <a:lvl3pPr>
              <a:defRPr sz="1800">
                <a:solidFill>
                  <a:srgbClr val="424242"/>
                </a:solidFill>
              </a:defRPr>
            </a:lvl3pPr>
            <a:lvl4pPr>
              <a:defRPr sz="1600">
                <a:solidFill>
                  <a:srgbClr val="424242"/>
                </a:solidFill>
              </a:defRPr>
            </a:lvl4pPr>
            <a:lvl5pPr>
              <a:defRPr sz="1600">
                <a:solidFill>
                  <a:srgbClr val="42424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631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1412875"/>
            <a:ext cx="8229600" cy="0"/>
          </a:xfrm>
          <a:prstGeom prst="line">
            <a:avLst/>
          </a:prstGeom>
          <a:ln w="38100" cmpd="sng">
            <a:solidFill>
              <a:srgbClr val="D5D4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B1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177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723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AB1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424242"/>
                </a:solidFill>
              </a:defRPr>
            </a:lvl1pPr>
            <a:lvl2pPr>
              <a:defRPr sz="2800">
                <a:solidFill>
                  <a:srgbClr val="424242"/>
                </a:solidFill>
              </a:defRPr>
            </a:lvl2pPr>
            <a:lvl3pPr>
              <a:defRPr sz="2400">
                <a:solidFill>
                  <a:srgbClr val="424242"/>
                </a:solidFill>
              </a:defRPr>
            </a:lvl3pPr>
            <a:lvl4pPr>
              <a:defRPr sz="2000">
                <a:solidFill>
                  <a:srgbClr val="424242"/>
                </a:solidFill>
              </a:defRPr>
            </a:lvl4pPr>
            <a:lvl5pPr>
              <a:defRPr sz="2000">
                <a:solidFill>
                  <a:srgbClr val="42424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191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AB1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498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en-CA" altLang="fr-F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273050"/>
            <a:ext cx="8229600" cy="0"/>
          </a:xfrm>
          <a:prstGeom prst="line">
            <a:avLst/>
          </a:prstGeom>
          <a:ln w="38100" cmpd="sng">
            <a:solidFill>
              <a:srgbClr val="D5D4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 spc="-100">
          <a:solidFill>
            <a:srgbClr val="AB1500"/>
          </a:solidFill>
          <a:latin typeface="Arial" pitchFamily="34" charset="0"/>
          <a:ea typeface="Arial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D17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D17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D17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D1700"/>
          </a:solidFill>
          <a:latin typeface="Arial" charset="0"/>
          <a:cs typeface="Arial" charset="0"/>
        </a:defRPr>
      </a:lvl9pPr>
    </p:titleStyle>
    <p:bodyStyle>
      <a:lvl1pPr marL="342900" indent="-723900" algn="l" rtl="0" eaLnBrk="1" fontAlgn="base" hangingPunct="1">
        <a:lnSpc>
          <a:spcPts val="3300"/>
        </a:lnSpc>
        <a:spcBef>
          <a:spcPts val="15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62000" indent="-381000" algn="l" rtl="0" eaLnBrk="1" fontAlgn="base" hangingPunct="1">
        <a:lnSpc>
          <a:spcPts val="3000"/>
        </a:lnSpc>
        <a:spcBef>
          <a:spcPts val="75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381000" algn="l" rtl="0" eaLnBrk="1" fontAlgn="base" hangingPunct="1">
        <a:lnSpc>
          <a:spcPts val="3000"/>
        </a:lnSpc>
        <a:spcBef>
          <a:spcPts val="500"/>
        </a:spcBef>
        <a:spcAft>
          <a:spcPct val="0"/>
        </a:spcAft>
        <a:buSzPct val="75000"/>
        <a:buFont typeface="Arial" charset="0"/>
        <a:buChar char="○"/>
        <a:defRPr sz="25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524000" indent="-381000" algn="l" rtl="0" eaLnBrk="1" fontAlgn="base" hangingPunct="1">
        <a:lnSpc>
          <a:spcPts val="2500"/>
        </a:lnSpc>
        <a:spcBef>
          <a:spcPts val="5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905000" indent="-381000" algn="l" rtl="0" eaLnBrk="1" fontAlgn="base" hangingPunct="1">
        <a:lnSpc>
          <a:spcPts val="2500"/>
        </a:lnSpc>
        <a:spcBef>
          <a:spcPts val="500"/>
        </a:spcBef>
        <a:spcAft>
          <a:spcPct val="0"/>
        </a:spcAft>
        <a:buSzPct val="75000"/>
        <a:buFont typeface="Arial" charset="0"/>
        <a:buChar char="■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canada.ca/accounting-standards-board/item85828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frascanada.ca/accounting-standards-board/item86074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villmann@frascanada.c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ascanada.ca/accounting-standards-board/item85828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lobe2go.newspaperdirect.com/epaper/viewer.aspx?noredirect=tru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aximizer.veritascorp.com/virdocs/Accounting-Alert-The-Rise-of-Non-GAAP-Metrics-Veritas-September-8-2016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085" y="2739888"/>
            <a:ext cx="8291513" cy="720079"/>
          </a:xfrm>
        </p:spPr>
        <p:txBody>
          <a:bodyPr>
            <a:normAutofit fontScale="90000"/>
          </a:bodyPr>
          <a:lstStyle/>
          <a:p>
            <a:r>
              <a:rPr lang="en-US" dirty="0"/>
              <a:t>Enhancing the Relevance of </a:t>
            </a:r>
            <a:br>
              <a:rPr lang="en-US" dirty="0"/>
            </a:br>
            <a:r>
              <a:rPr lang="en-US" dirty="0"/>
              <a:t>Financial Reporting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1084" y="4581128"/>
            <a:ext cx="8291513" cy="1047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altLang="en-US" sz="2800" b="1" dirty="0">
                <a:solidFill>
                  <a:schemeClr val="bg1">
                    <a:lumMod val="50000"/>
                  </a:schemeClr>
                </a:solidFill>
              </a:rPr>
              <a:t>Draft Framework for </a:t>
            </a:r>
          </a:p>
          <a:p>
            <a:pPr>
              <a:defRPr/>
            </a:pPr>
            <a:r>
              <a:rPr lang="en-CA" altLang="en-US" sz="2800" b="1" dirty="0">
                <a:solidFill>
                  <a:schemeClr val="bg1">
                    <a:lumMod val="50000"/>
                  </a:schemeClr>
                </a:solidFill>
              </a:rPr>
              <a:t>Reporting Performance Measures</a:t>
            </a:r>
          </a:p>
          <a:p>
            <a:pPr>
              <a:defRPr/>
            </a:pPr>
            <a:endParaRPr lang="en-CA" sz="2400" b="1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CADE8-AEC1-4D08-BEA0-C2AD5D57B98C}"/>
              </a:ext>
            </a:extLst>
          </p:cNvPr>
          <p:cNvSpPr txBox="1">
            <a:spLocks/>
          </p:cNvSpPr>
          <p:nvPr/>
        </p:nvSpPr>
        <p:spPr>
          <a:xfrm>
            <a:off x="2971800" y="304800"/>
            <a:ext cx="5856288" cy="16605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723900" algn="l" rtl="0" eaLnBrk="1" fontAlgn="base" hangingPunct="1">
              <a:lnSpc>
                <a:spcPts val="3300"/>
              </a:lnSpc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62000" indent="-381000" algn="l" rtl="0" eaLnBrk="1" fontAlgn="base" hangingPunct="1">
              <a:lnSpc>
                <a:spcPts val="3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381000" algn="l" rtl="0" eaLnBrk="1" fontAlgn="base" hangingPunct="1">
              <a:lnSpc>
                <a:spcPts val="3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charset="0"/>
              <a:buChar char="○"/>
              <a:defRPr sz="25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524000" indent="-381000" algn="l" rtl="0" eaLnBrk="1" fontAlgn="base" hangingPunct="1">
              <a:lnSpc>
                <a:spcPts val="25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905000" indent="-381000" algn="l" rtl="0" eaLnBrk="1" fontAlgn="base" hangingPunct="1">
              <a:lnSpc>
                <a:spcPts val="25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charset="0"/>
              <a:buChar char="■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Professional Accounting Centre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Annual Conference 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September 14,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2900" y="261831"/>
            <a:ext cx="8486775" cy="695444"/>
          </a:xfrm>
        </p:spPr>
        <p:txBody>
          <a:bodyPr>
            <a:normAutofit fontScale="90000"/>
          </a:bodyPr>
          <a:lstStyle/>
          <a:p>
            <a:r>
              <a:rPr lang="en-CA" sz="3200" spc="-75" dirty="0"/>
              <a:t>  Developing and reporting performance measures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6EB7D4-FB3E-43BC-B75E-7D0B710FE395}"/>
              </a:ext>
            </a:extLst>
          </p:cNvPr>
          <p:cNvSpPr/>
          <p:nvPr/>
        </p:nvSpPr>
        <p:spPr>
          <a:xfrm>
            <a:off x="8295945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A72DF-876C-437B-8F28-DC147B47F932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DBC94-6CE5-47A3-8F5B-6F47E1072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1" y="957275"/>
            <a:ext cx="7848872" cy="51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9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207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Join the conversation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24"/>
            <a:ext cx="8229600" cy="251623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June to Sept – Consult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300" u="sng" dirty="0">
                <a:solidFill>
                  <a:schemeClr val="tx1"/>
                </a:solidFill>
                <a:hlinkClick r:id="rId3"/>
              </a:rPr>
              <a:t>Survey</a:t>
            </a:r>
            <a:r>
              <a:rPr lang="en-US" sz="2300" dirty="0">
                <a:solidFill>
                  <a:schemeClr val="tx1"/>
                </a:solidFill>
              </a:rPr>
              <a:t> and </a:t>
            </a:r>
            <a:r>
              <a:rPr lang="en-US" sz="2300" u="sng" dirty="0">
                <a:hlinkClick r:id="rId4"/>
              </a:rPr>
              <a:t>Feedback Sessions</a:t>
            </a:r>
            <a:endParaRPr lang="en-US" sz="23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Mid-Dec – Publish revised </a:t>
            </a:r>
          </a:p>
          <a:p>
            <a:pPr marL="3810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Framework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  <a:p>
            <a:pPr marL="3810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400" dirty="0"/>
          </a:p>
          <a:p>
            <a:pPr marL="3810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9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8307318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94F6217-EAF7-4058-810A-BFE4E2FF359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3D04F-2588-4930-84EE-A587C067F68A}"/>
              </a:ext>
            </a:extLst>
          </p:cNvPr>
          <p:cNvSpPr txBox="1"/>
          <p:nvPr/>
        </p:nvSpPr>
        <p:spPr>
          <a:xfrm>
            <a:off x="4243958" y="3893417"/>
            <a:ext cx="4474840" cy="211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24242"/>
                </a:solidFill>
                <a:latin typeface="Arial" pitchFamily="34" charset="0"/>
                <a:cs typeface="Arial" pitchFamily="34" charset="0"/>
              </a:rPr>
              <a:t>Encourage others to join the         conversation and </a:t>
            </a:r>
          </a:p>
          <a:p>
            <a:pPr marL="762000" lvl="1" indent="-38100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sz="2400" dirty="0">
                <a:solidFill>
                  <a:srgbClr val="424242"/>
                </a:solidFill>
                <a:latin typeface="Arial" pitchFamily="34" charset="0"/>
                <a:cs typeface="Arial" pitchFamily="34" charset="0"/>
              </a:rPr>
              <a:t>Build the Framework </a:t>
            </a:r>
          </a:p>
          <a:p>
            <a:pPr marL="762000" lvl="1" indent="-38100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sz="2400" dirty="0">
                <a:solidFill>
                  <a:srgbClr val="424242"/>
                </a:solidFill>
                <a:latin typeface="Arial" pitchFamily="34" charset="0"/>
                <a:cs typeface="Arial" pitchFamily="34" charset="0"/>
              </a:rPr>
              <a:t>Shape next steps (e.g. industry guidance)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222D4-0F7D-4A39-8539-B642308B7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557776"/>
            <a:ext cx="3090863" cy="2071688"/>
          </a:xfrm>
          <a:prstGeom prst="rect">
            <a:avLst/>
          </a:prstGeom>
        </p:spPr>
      </p:pic>
      <p:sp>
        <p:nvSpPr>
          <p:cNvPr id="9" name="Explosion 1 21">
            <a:extLst>
              <a:ext uri="{FF2B5EF4-FFF2-40B4-BE49-F238E27FC236}">
                <a16:creationId xmlns:a16="http://schemas.microsoft.com/office/drawing/2014/main" id="{207F5851-E8F2-4FF5-836C-C8D701B10118}"/>
              </a:ext>
            </a:extLst>
          </p:cNvPr>
          <p:cNvSpPr/>
          <p:nvPr/>
        </p:nvSpPr>
        <p:spPr>
          <a:xfrm>
            <a:off x="6012160" y="502746"/>
            <a:ext cx="3005419" cy="2254273"/>
          </a:xfrm>
          <a:prstGeom prst="irregularSeal1">
            <a:avLst/>
          </a:prstGeom>
          <a:solidFill>
            <a:srgbClr val="993333"/>
          </a:solidFill>
          <a:ln>
            <a:solidFill>
              <a:srgbClr val="9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Provide your feedback – by October 1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0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4038600"/>
            <a:ext cx="190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660" y="458112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Rebecca Villmann, Director,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rvillmann@frascanada.ca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504" y="2845724"/>
            <a:ext cx="409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visit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A0C4C-01D5-4C09-89DA-236D69771BC1}"/>
              </a:ext>
            </a:extLst>
          </p:cNvPr>
          <p:cNvSpPr txBox="1"/>
          <p:nvPr/>
        </p:nvSpPr>
        <p:spPr>
          <a:xfrm>
            <a:off x="4427984" y="2834005"/>
            <a:ext cx="439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Reporting Performance Measures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14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4976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 </a:t>
            </a:r>
          </a:p>
          <a:p>
            <a:pPr marL="838200" lvl="2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/>
            </a:pPr>
            <a:endParaRPr lang="en-US" dirty="0"/>
          </a:p>
          <a:p>
            <a:pPr marL="838200" lvl="2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07318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6D56-4AFC-4422-AB27-AA0A297BA15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992E85-9497-4424-94C8-B0CD858C323B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lnSpc>
                <a:spcPts val="3300"/>
              </a:lnSpc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rgbClr val="424242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62000" indent="-381000" algn="l" rtl="0" eaLnBrk="1" fontAlgn="base" hangingPunct="1">
              <a:lnSpc>
                <a:spcPts val="3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rgbClr val="424242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381000" algn="l" rtl="0" eaLnBrk="1" fontAlgn="base" hangingPunct="1">
              <a:lnSpc>
                <a:spcPts val="3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charset="0"/>
              <a:buChar char="○"/>
              <a:defRPr sz="2500" kern="1200">
                <a:solidFill>
                  <a:srgbClr val="424242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524000" indent="-381000" algn="l" rtl="0" eaLnBrk="1" fontAlgn="base" hangingPunct="1">
              <a:lnSpc>
                <a:spcPts val="25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24242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905000" indent="-381000" algn="l" rtl="0" eaLnBrk="1" fontAlgn="base" hangingPunct="1">
              <a:lnSpc>
                <a:spcPts val="25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charset="0"/>
              <a:buChar char="■"/>
              <a:defRPr sz="2000" kern="1200">
                <a:solidFill>
                  <a:srgbClr val="424242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Provide an overview of a new AcSB initiative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700" dirty="0"/>
              <a:t>To develop a Framework to improve the reporting of performance measures </a:t>
            </a:r>
          </a:p>
          <a:p>
            <a:pPr marL="381000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7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Encourage you to join the conversation</a:t>
            </a:r>
            <a:endParaRPr lang="en-US" sz="2700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8166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Quality of performance measures matters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77147"/>
          </a:xfrm>
        </p:spPr>
        <p:txBody>
          <a:bodyPr/>
          <a:lstStyle/>
          <a:p>
            <a:pPr marL="838200" lvl="2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/>
            </a:pPr>
            <a:endParaRPr lang="en-US" dirty="0"/>
          </a:p>
          <a:p>
            <a:pPr marL="838200" lvl="2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07318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6D56-4AFC-4422-AB27-AA0A297BA15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0A9E9-F860-4188-93D5-A08591160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52522"/>
            <a:ext cx="8424936" cy="4690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2A33E-AFD9-4991-9B03-C402C2D4FB62}"/>
              </a:ext>
            </a:extLst>
          </p:cNvPr>
          <p:cNvSpPr txBox="1"/>
          <p:nvPr/>
        </p:nvSpPr>
        <p:spPr>
          <a:xfrm>
            <a:off x="2186638" y="6275585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Source: Deloitte perspectives on corporate reporting, presentation, May 23, 2018 </a:t>
            </a:r>
          </a:p>
        </p:txBody>
      </p:sp>
    </p:spTree>
    <p:extLst>
      <p:ext uri="{BB962C8B-B14F-4D97-AF65-F5344CB8AC3E}">
        <p14:creationId xmlns:p14="http://schemas.microsoft.com/office/powerpoint/2010/main" val="26329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CA" sz="3600" dirty="0"/>
              <a:t>Performance measures make headlines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77147"/>
          </a:xfrm>
        </p:spPr>
        <p:txBody>
          <a:bodyPr/>
          <a:lstStyle/>
          <a:p>
            <a:pPr marL="838200" lvl="2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/>
            </a:pPr>
            <a:endParaRPr lang="en-US" dirty="0"/>
          </a:p>
          <a:p>
            <a:pPr marL="838200" lvl="2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07318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6D56-4AFC-4422-AB27-AA0A297BA15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22A33E-AFD9-4991-9B03-C402C2D4FB62}"/>
              </a:ext>
            </a:extLst>
          </p:cNvPr>
          <p:cNvSpPr txBox="1"/>
          <p:nvPr/>
        </p:nvSpPr>
        <p:spPr>
          <a:xfrm>
            <a:off x="2186638" y="6275585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Source: Deloitte perspectives on corporate reporting, presentation, May 23, 2018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FA3D352-10A7-46CB-9654-61E98D926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504" y="1484784"/>
            <a:ext cx="874300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05259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7803"/>
            <a:ext cx="8344173" cy="1093066"/>
          </a:xfrm>
        </p:spPr>
        <p:txBody>
          <a:bodyPr>
            <a:normAutofit/>
          </a:bodyPr>
          <a:lstStyle/>
          <a:p>
            <a:r>
              <a:rPr lang="en-US" dirty="0"/>
              <a:t>Our journey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811276" y="2992199"/>
            <a:ext cx="7624822" cy="704083"/>
          </a:xfrm>
          <a:prstGeom prst="rightArrow">
            <a:avLst/>
          </a:prstGeom>
          <a:solidFill>
            <a:srgbClr val="60205C"/>
          </a:solidFill>
          <a:ln>
            <a:solidFill>
              <a:srgbClr val="602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2" name="Down Arrow Callout 11"/>
          <p:cNvSpPr/>
          <p:nvPr/>
        </p:nvSpPr>
        <p:spPr>
          <a:xfrm>
            <a:off x="1961584" y="1579502"/>
            <a:ext cx="1164590" cy="1603162"/>
          </a:xfrm>
          <a:prstGeom prst="downArrowCallo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THE NUMBERS GAME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Globe &amp; Mail 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September 23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765373" y="1579502"/>
            <a:ext cx="1127023" cy="1603162"/>
          </a:xfrm>
          <a:prstGeom prst="downArrowCallo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RISE OF Non-GAAP METRICS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Veritas Investment Research </a:t>
            </a:r>
            <a:endParaRPr lang="en-US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3517609" y="1616394"/>
            <a:ext cx="1164590" cy="1538342"/>
          </a:xfrm>
          <a:prstGeom prst="downArrowCallo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Audited Financial Information: Is it Losing Relevance?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AASB &amp; CPAB </a:t>
            </a:r>
            <a:endParaRPr 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4008408" y="3565776"/>
            <a:ext cx="1127183" cy="1584946"/>
          </a:xfrm>
          <a:prstGeom prst="upArrowCallout">
            <a:avLst/>
          </a:prstGeom>
          <a:solidFill>
            <a:srgbClr val="98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AcSB Strategy Session:  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Presentation by Senior Leaders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6828" y="3165796"/>
            <a:ext cx="14277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3826" y="3152014"/>
            <a:ext cx="142776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6012160" y="3911360"/>
            <a:ext cx="0" cy="3747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3918E9E-B712-4175-9B4B-AA5DBB5AB180}"/>
              </a:ext>
            </a:extLst>
          </p:cNvPr>
          <p:cNvSpPr txBox="1"/>
          <p:nvPr/>
        </p:nvSpPr>
        <p:spPr>
          <a:xfrm>
            <a:off x="1825766" y="3173939"/>
            <a:ext cx="142776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2EC5B1-1969-4219-88D4-CCD273631E53}"/>
              </a:ext>
            </a:extLst>
          </p:cNvPr>
          <p:cNvCxnSpPr>
            <a:cxnSpLocks/>
          </p:cNvCxnSpPr>
          <p:nvPr/>
        </p:nvCxnSpPr>
        <p:spPr>
          <a:xfrm>
            <a:off x="3189852" y="3133924"/>
            <a:ext cx="0" cy="3747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Up Arrow Callout 17">
            <a:extLst>
              <a:ext uri="{FF2B5EF4-FFF2-40B4-BE49-F238E27FC236}">
                <a16:creationId xmlns:a16="http://schemas.microsoft.com/office/drawing/2014/main" id="{51669365-E1D7-452F-8851-C5D9BD3A7604}"/>
              </a:ext>
            </a:extLst>
          </p:cNvPr>
          <p:cNvSpPr/>
          <p:nvPr/>
        </p:nvSpPr>
        <p:spPr>
          <a:xfrm>
            <a:off x="5231337" y="3573439"/>
            <a:ext cx="1127183" cy="1584946"/>
          </a:xfrm>
          <a:prstGeom prst="upArrowCallout">
            <a:avLst/>
          </a:prstGeom>
          <a:solidFill>
            <a:srgbClr val="98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AcSB takes action</a:t>
            </a:r>
          </a:p>
        </p:txBody>
      </p:sp>
      <p:sp>
        <p:nvSpPr>
          <p:cNvPr id="29" name="Up Arrow Callout 17">
            <a:extLst>
              <a:ext uri="{FF2B5EF4-FFF2-40B4-BE49-F238E27FC236}">
                <a16:creationId xmlns:a16="http://schemas.microsoft.com/office/drawing/2014/main" id="{CD4854A4-EA1B-4EF0-8387-DCB4B4EE7966}"/>
              </a:ext>
            </a:extLst>
          </p:cNvPr>
          <p:cNvSpPr/>
          <p:nvPr/>
        </p:nvSpPr>
        <p:spPr>
          <a:xfrm>
            <a:off x="1846251" y="3562952"/>
            <a:ext cx="1127183" cy="1584946"/>
          </a:xfrm>
          <a:prstGeom prst="upArrowCallout">
            <a:avLst/>
          </a:prstGeom>
          <a:solidFill>
            <a:srgbClr val="98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AcSB User Advisory Council: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Discussions in April &amp; June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4C86104-96B8-45A0-862C-1DDA20F1E9A8}"/>
              </a:ext>
            </a:extLst>
          </p:cNvPr>
          <p:cNvCxnSpPr>
            <a:cxnSpLocks/>
          </p:cNvCxnSpPr>
          <p:nvPr/>
        </p:nvCxnSpPr>
        <p:spPr>
          <a:xfrm>
            <a:off x="5220072" y="3128473"/>
            <a:ext cx="0" cy="3747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xplosion 1 21">
            <a:extLst>
              <a:ext uri="{FF2B5EF4-FFF2-40B4-BE49-F238E27FC236}">
                <a16:creationId xmlns:a16="http://schemas.microsoft.com/office/drawing/2014/main" id="{1340A535-39A1-42F5-BBD6-A4B17260BF47}"/>
              </a:ext>
            </a:extLst>
          </p:cNvPr>
          <p:cNvSpPr/>
          <p:nvPr/>
        </p:nvSpPr>
        <p:spPr>
          <a:xfrm>
            <a:off x="6358520" y="425784"/>
            <a:ext cx="2020107" cy="1804040"/>
          </a:xfrm>
          <a:prstGeom prst="irregularSeal1">
            <a:avLst/>
          </a:prstGeom>
          <a:solidFill>
            <a:srgbClr val="993333"/>
          </a:solidFill>
          <a:ln>
            <a:solidFill>
              <a:srgbClr val="9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Launched </a:t>
            </a: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the Framework </a:t>
            </a: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June 14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90A5B4-74D5-4357-870C-318F6A85472B}"/>
              </a:ext>
            </a:extLst>
          </p:cNvPr>
          <p:cNvCxnSpPr>
            <a:cxnSpLocks/>
          </p:cNvCxnSpPr>
          <p:nvPr/>
        </p:nvCxnSpPr>
        <p:spPr>
          <a:xfrm flipH="1">
            <a:off x="6704257" y="2134736"/>
            <a:ext cx="420555" cy="1031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18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207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Encourage best practices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833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Performance Measures </a:t>
            </a:r>
          </a:p>
          <a:p>
            <a:pPr lvl="1">
              <a:spcBef>
                <a:spcPts val="600"/>
              </a:spcBef>
            </a:pPr>
            <a:endParaRPr lang="en-US" sz="19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8307318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D0A5D56-703E-4059-9C8F-CD5AF6DA4F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5652371"/>
              </p:ext>
            </p:extLst>
          </p:nvPr>
        </p:nvGraphicFramePr>
        <p:xfrm>
          <a:off x="1691680" y="20620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928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All participants in financial reporting need to play a role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24000"/>
            <a:ext cx="6400801" cy="44497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For profit and not-for-profit entities</a:t>
            </a:r>
          </a:p>
          <a:p>
            <a:pPr lvl="1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Enhance the relevance of information users rely on to make resource allocation decisions</a:t>
            </a:r>
          </a:p>
          <a:p>
            <a:pPr lvl="2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First step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AcSB is leading a new initiative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Leverage our strengths 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Start a conversation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3810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300" dirty="0"/>
          </a:p>
          <a:p>
            <a:pPr marL="838200" lvl="2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/>
            </a:pPr>
            <a:endParaRPr lang="en-US" sz="3000" i="1" dirty="0"/>
          </a:p>
        </p:txBody>
      </p:sp>
      <p:sp>
        <p:nvSpPr>
          <p:cNvPr id="5" name="Rectangle 4"/>
          <p:cNvSpPr/>
          <p:nvPr/>
        </p:nvSpPr>
        <p:spPr>
          <a:xfrm>
            <a:off x="8307318" y="6237312"/>
            <a:ext cx="268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6D56-4AFC-4422-AB27-AA0A297BA15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09B03-2856-4619-B5E5-B7BFA3665D37}"/>
              </a:ext>
            </a:extLst>
          </p:cNvPr>
          <p:cNvSpPr/>
          <p:nvPr/>
        </p:nvSpPr>
        <p:spPr>
          <a:xfrm>
            <a:off x="6745075" y="1340768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3897990"/>
              </p:ext>
            </p:extLst>
          </p:nvPr>
        </p:nvGraphicFramePr>
        <p:xfrm>
          <a:off x="4345504" y="274638"/>
          <a:ext cx="6532240" cy="5828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270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</a:t>
            </a:r>
          </a:p>
        </p:txBody>
      </p:sp>
      <p:sp>
        <p:nvSpPr>
          <p:cNvPr id="5" name="Rectangle 4"/>
          <p:cNvSpPr/>
          <p:nvPr/>
        </p:nvSpPr>
        <p:spPr>
          <a:xfrm>
            <a:off x="8211602" y="6231055"/>
            <a:ext cx="475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6D56-4AFC-4422-AB27-AA0A297BA15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B49695-7BED-423B-AD34-49792CFD5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CBF53B-40B3-4729-9DC4-1D023277773B}"/>
              </a:ext>
            </a:extLst>
          </p:cNvPr>
          <p:cNvSpPr txBox="1">
            <a:spLocks/>
          </p:cNvSpPr>
          <p:nvPr/>
        </p:nvSpPr>
        <p:spPr bwMode="auto">
          <a:xfrm>
            <a:off x="457201" y="1644216"/>
            <a:ext cx="4978895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lnSpc>
                <a:spcPts val="3300"/>
              </a:lnSpc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rgbClr val="424242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62000" indent="-381000" algn="l" rtl="0" eaLnBrk="1" fontAlgn="base" hangingPunct="1">
              <a:lnSpc>
                <a:spcPts val="3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rgbClr val="424242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381000" algn="l" rtl="0" eaLnBrk="1" fontAlgn="base" hangingPunct="1">
              <a:lnSpc>
                <a:spcPts val="3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charset="0"/>
              <a:buChar char="○"/>
              <a:defRPr sz="2500" kern="1200">
                <a:solidFill>
                  <a:srgbClr val="424242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524000" indent="-381000" algn="l" rtl="0" eaLnBrk="1" fontAlgn="base" hangingPunct="1">
              <a:lnSpc>
                <a:spcPts val="25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24242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905000" indent="-381000" algn="l" rtl="0" eaLnBrk="1" fontAlgn="base" hangingPunct="1">
              <a:lnSpc>
                <a:spcPts val="25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charset="0"/>
              <a:buChar char="■"/>
              <a:defRPr sz="2000" kern="1200">
                <a:solidFill>
                  <a:srgbClr val="424242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Leveraged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Learnings from published guidance &amp; materials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Advice from stakeholders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Objective and qualities of information 	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Based on the IASB’s and AcSB’s concept statements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Similar thought process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381000" lvl="1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lang="en-US" sz="2300" dirty="0"/>
          </a:p>
          <a:p>
            <a:pPr marL="838200" lvl="2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/>
            </a:pPr>
            <a:endParaRPr lang="en-US" sz="30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F421B9-BCCC-44EF-8F99-3DEF2582C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798" y="1644216"/>
            <a:ext cx="3398001" cy="44497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638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5945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A72DF-876C-437B-8F28-DC147B47F932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9A2165-D716-428C-8EE6-136946341C6C}"/>
              </a:ext>
            </a:extLst>
          </p:cNvPr>
          <p:cNvSpPr txBox="1">
            <a:spLocks/>
          </p:cNvSpPr>
          <p:nvPr/>
        </p:nvSpPr>
        <p:spPr>
          <a:xfrm>
            <a:off x="379251" y="381000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spc="-100">
                <a:solidFill>
                  <a:srgbClr val="AB1500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D17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D17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D17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D17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/>
              <a:t>Types of performance measures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EC2AAE-D8F9-4C79-B7D4-9F43B522A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70" y="1173161"/>
            <a:ext cx="8642859" cy="4894263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E926A4D1-2C58-40E1-A0E4-A21C318D96EF}"/>
              </a:ext>
            </a:extLst>
          </p:cNvPr>
          <p:cNvSpPr/>
          <p:nvPr/>
        </p:nvSpPr>
        <p:spPr>
          <a:xfrm rot="16200000">
            <a:off x="6264189" y="3843466"/>
            <a:ext cx="369331" cy="4617805"/>
          </a:xfrm>
          <a:prstGeom prst="leftBrace">
            <a:avLst/>
          </a:prstGeom>
          <a:ln>
            <a:solidFill>
              <a:srgbClr val="AB1500"/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2A01E-E45E-47A3-9B91-E3908D29DE86}"/>
              </a:ext>
            </a:extLst>
          </p:cNvPr>
          <p:cNvSpPr txBox="1"/>
          <p:nvPr/>
        </p:nvSpPr>
        <p:spPr>
          <a:xfrm>
            <a:off x="5148064" y="6338077"/>
            <a:ext cx="285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Within the scope of Framework</a:t>
            </a:r>
          </a:p>
        </p:txBody>
      </p:sp>
    </p:spTree>
    <p:extLst>
      <p:ext uri="{BB962C8B-B14F-4D97-AF65-F5344CB8AC3E}">
        <p14:creationId xmlns:p14="http://schemas.microsoft.com/office/powerpoint/2010/main" val="2385742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clude the title of your presentation here. &amp;quot;&quot;/&gt;&lt;property id=&quot;20307&quot; value=&quot;257&quot;/&gt;&lt;/object&gt;&lt;object type=&quot;3&quot; unique_id=&quot;10007&quot;&gt;&lt;property id=&quot;20148&quot; value=&quot;5&quot;/&gt;&lt;property id=&quot;20300&quot; value=&quot;Slide 2&quot;/&gt;&lt;property id=&quot;20307&quot; value=&quot;266&quot;/&gt;&lt;/object&gt;&lt;object type=&quot;3&quot; unique_id=&quot;10011&quot;&gt;&lt;property id=&quot;20148&quot; value=&quot;5&quot;/&gt;&lt;property id=&quot;20300&quot; value=&quot;Slide 3&quot;/&gt;&lt;property id=&quot;20307&quot; value=&quot;262&quot;/&gt;&lt;/object&gt;&lt;object type=&quot;3&quot; unique_id=&quot;10012&quot;&gt;&lt;property id=&quot;20148&quot; value=&quot;5&quot;/&gt;&lt;property id=&quot;20300&quot; value=&quot;Slide 4&quot;/&gt;&lt;property id=&quot;20307&quot; value=&quot;26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6&quot;/&gt;&lt;lineCharCount val=&quot;1&quot;/&gt;&lt;lineCharCount val=&quot;8&quot;/&gt;&lt;lineCharCount val=&quot;17&quot;/&gt;&lt;lineCharCount val=&quot;34&quot;/&gt;&lt;lineCharCount val=&quot;25&quot;/&gt;&lt;lineCharCount val=&quot;26&quot;/&gt;&lt;/TableIndex&gt;&lt;/ShapeTextInfo&gt;"/>
</p:tagLst>
</file>

<file path=ppt/theme/theme1.xml><?xml version="1.0" encoding="utf-8"?>
<a:theme xmlns:a="http://schemas.openxmlformats.org/drawingml/2006/main" name="FRAS Canada PowerPoint Template - 1.22.2013">
  <a:themeElements>
    <a:clrScheme name="Custom 2">
      <a:dk1>
        <a:srgbClr val="000000"/>
      </a:dk1>
      <a:lt1>
        <a:srgbClr val="FFFFFF"/>
      </a:lt1>
      <a:dk2>
        <a:srgbClr val="333333"/>
      </a:dk2>
      <a:lt2>
        <a:srgbClr val="E9E5DC"/>
      </a:lt2>
      <a:accent1>
        <a:srgbClr val="983333"/>
      </a:accent1>
      <a:accent2>
        <a:srgbClr val="FF9900"/>
      </a:accent2>
      <a:accent3>
        <a:srgbClr val="FFFF00"/>
      </a:accent3>
      <a:accent4>
        <a:srgbClr val="33CC33"/>
      </a:accent4>
      <a:accent5>
        <a:srgbClr val="006600"/>
      </a:accent5>
      <a:accent6>
        <a:srgbClr val="0070C0"/>
      </a:accent6>
      <a:hlink>
        <a:srgbClr val="990000"/>
      </a:hlink>
      <a:folHlink>
        <a:srgbClr val="99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SB Presentation_template" id="{CB791034-779F-4F97-BEF4-9FF95D9039BE}" vid="{E910A86C-F532-42F7-9BF7-1D57B17D97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10C075ACF19B48A723F0D6A341E07E" ma:contentTypeVersion="4" ma:contentTypeDescription="Create a new document." ma:contentTypeScope="" ma:versionID="f6ec11e7fb80b3dbaa7f48827b0209fe">
  <xsd:schema xmlns:xsd="http://www.w3.org/2001/XMLSchema" xmlns:xs="http://www.w3.org/2001/XMLSchema" xmlns:p="http://schemas.microsoft.com/office/2006/metadata/properties" xmlns:ns2="30150605-8eb2-40b0-8e12-5968b3f3aad4" targetNamespace="http://schemas.microsoft.com/office/2006/metadata/properties" ma:root="true" ma:fieldsID="b63e581311c15a1c0803d60e9e369280" ns2:_="">
    <xsd:import namespace="30150605-8eb2-40b0-8e12-5968b3f3aa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50605-8eb2-40b0-8e12-5968b3f3aa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06B05-A439-4F90-BAD0-BED6BF873FA7}">
  <ds:schemaRefs>
    <ds:schemaRef ds:uri="30150605-8eb2-40b0-8e12-5968b3f3aad4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B9E109-883C-48BC-9F30-3D51EDDE7E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1A747F-736B-4D5F-8388-1AF7674AB9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150605-8eb2-40b0-8e12-5968b3f3aa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AcSB Presentation_template</Template>
  <TotalTime>4337</TotalTime>
  <Words>1292</Words>
  <Application>Microsoft Office PowerPoint</Application>
  <PresentationFormat>On-screen Show (4:3)</PresentationFormat>
  <Paragraphs>171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 New</vt:lpstr>
      <vt:lpstr>FRAS Canada PowerPoint Template - 1.22.2013</vt:lpstr>
      <vt:lpstr>Enhancing the Relevance of  Financial Reporting</vt:lpstr>
      <vt:lpstr>Purpose</vt:lpstr>
      <vt:lpstr>Quality of performance measures matters </vt:lpstr>
      <vt:lpstr>Performance measures make headlines </vt:lpstr>
      <vt:lpstr>Our journey</vt:lpstr>
      <vt:lpstr>Encourage best practices </vt:lpstr>
      <vt:lpstr>All participants in financial reporting need to play a role </vt:lpstr>
      <vt:lpstr>Approach</vt:lpstr>
      <vt:lpstr>PowerPoint Presentation</vt:lpstr>
      <vt:lpstr>  Developing and reporting performance measures</vt:lpstr>
      <vt:lpstr>Join the conversation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Relevance of  Financial Reporting</dc:title>
  <dc:creator>Rebecca Villmann</dc:creator>
  <cp:lastModifiedBy>Leonard Brooks</cp:lastModifiedBy>
  <cp:revision>314</cp:revision>
  <cp:lastPrinted>2017-10-26T12:38:30Z</cp:lastPrinted>
  <dcterms:created xsi:type="dcterms:W3CDTF">2017-05-17T12:47:23Z</dcterms:created>
  <dcterms:modified xsi:type="dcterms:W3CDTF">2018-09-17T17:27:29Z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0x0101009210C075ACF19B48A723F0D6A341E07E</vt:lpwstr>
  </property>
</Properties>
</file>