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0" r:id="rId3"/>
    <p:sldId id="273" r:id="rId4"/>
    <p:sldId id="262" r:id="rId5"/>
    <p:sldId id="269" r:id="rId6"/>
    <p:sldId id="266" r:id="rId7"/>
    <p:sldId id="295" r:id="rId8"/>
    <p:sldId id="263" r:id="rId9"/>
    <p:sldId id="299" r:id="rId10"/>
    <p:sldId id="300" r:id="rId11"/>
    <p:sldId id="278" r:id="rId12"/>
    <p:sldId id="279" r:id="rId13"/>
    <p:sldId id="270" r:id="rId14"/>
    <p:sldId id="281" r:id="rId15"/>
    <p:sldId id="284" r:id="rId16"/>
    <p:sldId id="296" r:id="rId17"/>
    <p:sldId id="288" r:id="rId18"/>
    <p:sldId id="283" r:id="rId19"/>
    <p:sldId id="297" r:id="rId20"/>
    <p:sldId id="289" r:id="rId21"/>
    <p:sldId id="272" r:id="rId22"/>
    <p:sldId id="274" r:id="rId23"/>
    <p:sldId id="291" r:id="rId24"/>
    <p:sldId id="290" r:id="rId25"/>
    <p:sldId id="292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662" autoAdjust="0"/>
  </p:normalViewPr>
  <p:slideViewPr>
    <p:cSldViewPr snapToGrid="0" snapToObjects="1">
      <p:cViewPr varScale="1">
        <p:scale>
          <a:sx n="67" d="100"/>
          <a:sy n="67" d="100"/>
        </p:scale>
        <p:origin x="190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ECFFF-6AC5-A741-9063-3831AE58D221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AE6AE-FA00-9C47-864A-AA695648D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160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B081B-5BFC-C447-BABE-75434F46204D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87C55-2166-A447-8710-8E81AB0A0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997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will not address</a:t>
            </a:r>
            <a:r>
              <a:rPr lang="en-US" baseline="0" dirty="0" smtClean="0"/>
              <a:t> audit and assurance standards. Internationally, they are the responsibility of the International Audit and Assurance Standards Board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7C55-2166-A447-8710-8E81AB0A07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20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Bruce Winter will discuss</a:t>
            </a:r>
            <a:r>
              <a:rPr lang="en-US" baseline="0" dirty="0" smtClean="0"/>
              <a:t> the concept of the public interest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7C55-2166-A447-8710-8E81AB0A07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3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7C55-2166-A447-8710-8E81AB0A07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33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Privilege </a:t>
            </a:r>
            <a:r>
              <a:rPr lang="mr-IN" dirty="0" smtClean="0"/>
              <a:t>–</a:t>
            </a:r>
            <a:r>
              <a:rPr lang="en-US" dirty="0" smtClean="0"/>
              <a:t> a PA may</a:t>
            </a:r>
            <a:r>
              <a:rPr lang="en-US" baseline="0" dirty="0" smtClean="0"/>
              <a:t> need to consult a lawyer if confronted with a NOCLAR situation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7C55-2166-A447-8710-8E81AB0A07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27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order to understand the situation in Canada, it’s necessary to be aware of all the organizations</a:t>
            </a:r>
            <a:r>
              <a:rPr lang="en-US" baseline="0" dirty="0" smtClean="0"/>
              <a:t> “above” CPA Canada</a:t>
            </a:r>
          </a:p>
          <a:p>
            <a:r>
              <a:rPr lang="en-US" baseline="0" dirty="0" smtClean="0"/>
              <a:t>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FSB: Senior members of Department of Finance, Bank of Canada, Office of the Superintendent of Financial Institutions 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Monitoring group </a:t>
            </a:r>
            <a:r>
              <a:rPr lang="mr-IN" baseline="0" dirty="0" smtClean="0"/>
              <a:t>–</a:t>
            </a:r>
            <a:r>
              <a:rPr lang="en-US" baseline="0" dirty="0" smtClean="0"/>
              <a:t> behind the scenes, but extremely powerful</a:t>
            </a:r>
          </a:p>
          <a:p>
            <a:r>
              <a:rPr lang="en-US" baseline="0" dirty="0" smtClean="0"/>
              <a:t>MG: IOSCO, Basel Committee on Bank Supervision, International Association of Insurance Supervisors,  World Bank, European Commission, Financial Stability Board, International Forum of Independent Audit Regulators</a:t>
            </a:r>
          </a:p>
          <a:p>
            <a:r>
              <a:rPr lang="en-US" baseline="0" dirty="0" smtClean="0"/>
              <a:t>https://</a:t>
            </a:r>
            <a:r>
              <a:rPr lang="en-US" baseline="0" dirty="0" err="1" smtClean="0"/>
              <a:t>www.iosco.org</a:t>
            </a:r>
            <a:r>
              <a:rPr lang="en-US" baseline="0" dirty="0" smtClean="0"/>
              <a:t>/about/</a:t>
            </a:r>
            <a:r>
              <a:rPr lang="en-US" baseline="0" dirty="0" err="1" smtClean="0"/>
              <a:t>monitoring_group</a:t>
            </a:r>
            <a:r>
              <a:rPr lang="en-US" baseline="0" dirty="0" smtClean="0"/>
              <a:t>/</a:t>
            </a:r>
            <a:r>
              <a:rPr lang="en-US" baseline="0" dirty="0" err="1" smtClean="0"/>
              <a:t>pdf</a:t>
            </a:r>
            <a:r>
              <a:rPr lang="en-US" baseline="0" dirty="0" smtClean="0"/>
              <a:t>/</a:t>
            </a:r>
            <a:r>
              <a:rPr lang="en-US" baseline="0" dirty="0" err="1" smtClean="0"/>
              <a:t>monitoring_group_charter.pdf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Canada and Canadians have been active members of most of these groups</a:t>
            </a:r>
          </a:p>
          <a:p>
            <a:r>
              <a:rPr lang="en-US" baseline="0" dirty="0" smtClean="0"/>
              <a:t>MG, IFIAR, IOSCO, IESBA, IFAC, -- and CPA Canada</a:t>
            </a:r>
          </a:p>
          <a:p>
            <a:endParaRPr lang="en-US" baseline="0" dirty="0" smtClean="0"/>
          </a:p>
          <a:p>
            <a:r>
              <a:rPr lang="en-US" baseline="0" dirty="0" smtClean="0"/>
              <a:t>UK FRC, I would have thought is a fairly strict regulator, faces termination for not being forceful enough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7C55-2166-A447-8710-8E81AB0A07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91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will make a few short</a:t>
            </a:r>
            <a:r>
              <a:rPr lang="en-US" baseline="0" dirty="0" smtClean="0"/>
              <a:t> comments about the implementation of NOCLAR; </a:t>
            </a:r>
            <a:r>
              <a:rPr lang="en-US" dirty="0" smtClean="0"/>
              <a:t>Kelly</a:t>
            </a:r>
            <a:r>
              <a:rPr lang="en-US" baseline="0" dirty="0" smtClean="0"/>
              <a:t> Gorman will have more to say about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7C55-2166-A447-8710-8E81AB0A07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85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Initially, scope</a:t>
            </a:r>
            <a:r>
              <a:rPr lang="en-US" baseline="0" dirty="0" smtClean="0"/>
              <a:t> limited to financial matters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7C55-2166-A447-8710-8E81AB0A079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97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7C55-2166-A447-8710-8E81AB0A079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00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51D4-AE5A-294F-AFE7-89C676E5FA77}" type="datetime1">
              <a:rPr lang="en-CA" smtClean="0"/>
              <a:t>17/09/2018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6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02219-25A7-6940-ACE3-6F58881BA37B}" type="datetime1">
              <a:rPr lang="en-CA" smtClean="0"/>
              <a:t>17/09/2018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5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23F-344F-3049-AF47-5B2A1CC265E5}" type="datetime1">
              <a:rPr lang="en-CA" smtClean="0"/>
              <a:t>17/09/2018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4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E1FB2-B4AF-3747-83D9-27FE0F0C3D5C}" type="datetime1">
              <a:rPr lang="en-CA" smtClean="0"/>
              <a:t>17/09/2018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5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BF9E-12E8-1F4B-A3D7-27CF505D1CE1}" type="datetime1">
              <a:rPr lang="en-CA" smtClean="0"/>
              <a:t>17/09/2018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42BA-5CAB-FD47-A997-3FD48968AFB2}" type="datetime1">
              <a:rPr lang="en-CA" smtClean="0"/>
              <a:t>17/09/2018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1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0F32-407E-8A4E-9751-79812968A87E}" type="datetime1">
              <a:rPr lang="en-CA" smtClean="0"/>
              <a:t>17/09/2018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4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201E-DE18-6841-8AAD-89BE4AB2D0D1}" type="datetime1">
              <a:rPr lang="en-CA" smtClean="0"/>
              <a:t>17/09/2018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39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ADD5-523B-DD4E-B5B4-149C5FC1E56B}" type="datetime1">
              <a:rPr lang="en-CA" smtClean="0"/>
              <a:t>17/09/2018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4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D44-4E96-4E49-807E-60AE9BFBB71D}" type="datetime1">
              <a:rPr lang="en-CA" smtClean="0"/>
              <a:t>17/09/2018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4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B7D0-E577-4D43-92FE-BDAC3401AEBC}" type="datetime1">
              <a:rPr lang="en-CA" smtClean="0"/>
              <a:t>17/09/2018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4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02E1D-96C9-A84A-8A92-8B124F0758A0}" type="datetime1">
              <a:rPr lang="en-CA" smtClean="0"/>
              <a:t>17/09/2018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4F545-BD3D-D14B-9818-0D45457B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4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IESBA and NOCLAR:</a:t>
            </a:r>
            <a:br>
              <a:rPr lang="en-US" dirty="0" smtClean="0"/>
            </a:br>
            <a:r>
              <a:rPr lang="en-US" dirty="0" smtClean="0"/>
              <a:t>Background and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PAC Conference</a:t>
            </a:r>
          </a:p>
          <a:p>
            <a:endParaRPr lang="en-US" dirty="0" smtClean="0"/>
          </a:p>
          <a:p>
            <a:r>
              <a:rPr lang="en-US" dirty="0" smtClean="0"/>
              <a:t>James Gaa</a:t>
            </a:r>
          </a:p>
          <a:p>
            <a:r>
              <a:rPr lang="en-US" dirty="0" smtClean="0"/>
              <a:t>University of Alberta</a:t>
            </a:r>
          </a:p>
          <a:p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972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Dates for NOCLAR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2008 </a:t>
            </a:r>
            <a:r>
              <a:rPr lang="mr-IN" dirty="0" smtClean="0"/>
              <a:t>–</a:t>
            </a:r>
            <a:r>
              <a:rPr lang="en-US" dirty="0" smtClean="0"/>
              <a:t> Near melt-down of world’s financial system</a:t>
            </a:r>
          </a:p>
          <a:p>
            <a:r>
              <a:rPr lang="en-US" dirty="0" smtClean="0"/>
              <a:t>2009 </a:t>
            </a:r>
            <a:r>
              <a:rPr lang="mr-IN" dirty="0" smtClean="0"/>
              <a:t>–</a:t>
            </a:r>
            <a:r>
              <a:rPr lang="en-US" dirty="0" smtClean="0"/>
              <a:t> Inception of IESBA work</a:t>
            </a:r>
          </a:p>
          <a:p>
            <a:r>
              <a:rPr lang="en-US" dirty="0" smtClean="0"/>
              <a:t>ca. 2013 </a:t>
            </a:r>
            <a:r>
              <a:rPr lang="mr-IN" dirty="0" smtClean="0"/>
              <a:t>–</a:t>
            </a:r>
            <a:r>
              <a:rPr lang="en-US" dirty="0" smtClean="0"/>
              <a:t> Failure of first attempt</a:t>
            </a:r>
          </a:p>
          <a:p>
            <a:r>
              <a:rPr lang="en-US" dirty="0" smtClean="0"/>
              <a:t>2016 </a:t>
            </a:r>
            <a:r>
              <a:rPr lang="mr-IN" dirty="0" smtClean="0"/>
              <a:t>–</a:t>
            </a:r>
            <a:r>
              <a:rPr lang="en-US" dirty="0" smtClean="0"/>
              <a:t> Final approval of standard</a:t>
            </a:r>
          </a:p>
          <a:p>
            <a:r>
              <a:rPr lang="en-US" dirty="0" smtClean="0"/>
              <a:t>2017 </a:t>
            </a:r>
            <a:r>
              <a:rPr lang="mr-IN" dirty="0" smtClean="0"/>
              <a:t>–</a:t>
            </a:r>
            <a:r>
              <a:rPr lang="en-US" dirty="0" smtClean="0"/>
              <a:t> Effective date of standard</a:t>
            </a:r>
          </a:p>
          <a:p>
            <a:r>
              <a:rPr lang="en-US" dirty="0" smtClean="0"/>
              <a:t>2017/ongoing </a:t>
            </a:r>
            <a:r>
              <a:rPr lang="mr-IN" dirty="0" smtClean="0"/>
              <a:t>–</a:t>
            </a:r>
            <a:r>
              <a:rPr lang="en-CA" dirty="0" smtClean="0"/>
              <a:t> </a:t>
            </a:r>
            <a:r>
              <a:rPr lang="en-US" dirty="0"/>
              <a:t>P</a:t>
            </a:r>
            <a:r>
              <a:rPr lang="en-US" dirty="0" smtClean="0"/>
              <a:t>reliminary discussions of adopting NOCLAR in Canada</a:t>
            </a:r>
          </a:p>
          <a:p>
            <a:endParaRPr lang="en-US" dirty="0" smtClean="0"/>
          </a:p>
          <a:p>
            <a:r>
              <a:rPr lang="en-US" dirty="0" smtClean="0"/>
              <a:t>20?? </a:t>
            </a:r>
            <a:r>
              <a:rPr lang="mr-IN" dirty="0" smtClean="0"/>
              <a:t>–</a:t>
            </a:r>
            <a:r>
              <a:rPr lang="en-US" dirty="0" smtClean="0"/>
              <a:t> Adoption in Canada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33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NOCLAR Standard is Needed -- </a:t>
            </a:r>
            <a:r>
              <a:rPr lang="en-US" dirty="0"/>
              <a:t>Post-2008 </a:t>
            </a:r>
            <a:r>
              <a:rPr lang="en-US" dirty="0" smtClean="0"/>
              <a:t>Financial Collapse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MG, </a:t>
            </a:r>
            <a:r>
              <a:rPr lang="en-US" dirty="0"/>
              <a:t>securities </a:t>
            </a:r>
            <a:r>
              <a:rPr lang="en-US" dirty="0" smtClean="0"/>
              <a:t>commissioners, and PIOB: </a:t>
            </a:r>
          </a:p>
          <a:p>
            <a:pPr lvl="1"/>
            <a:r>
              <a:rPr lang="en-US" dirty="0" smtClean="0"/>
              <a:t>the work of auditors of public interest entities (PIEs) is essential to the safety and operation of securities markets</a:t>
            </a:r>
          </a:p>
          <a:p>
            <a:r>
              <a:rPr lang="en-US" dirty="0" smtClean="0"/>
              <a:t>The profession </a:t>
            </a:r>
            <a:r>
              <a:rPr lang="mr-IN" dirty="0" smtClean="0"/>
              <a:t>–</a:t>
            </a:r>
            <a:r>
              <a:rPr lang="en-US" dirty="0" smtClean="0"/>
              <a:t> IFAC, IESBA, national associations, audit firms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b="1" dirty="0" smtClean="0"/>
              <a:t>must</a:t>
            </a:r>
            <a:r>
              <a:rPr lang="en-US" dirty="0" smtClean="0"/>
              <a:t> adopt ethics standards that safeguard securities markets</a:t>
            </a:r>
          </a:p>
          <a:p>
            <a:pPr lvl="1"/>
            <a:r>
              <a:rPr lang="en-US" dirty="0" smtClean="0"/>
              <a:t>Standards that go beyond national laws and regulations</a:t>
            </a:r>
          </a:p>
          <a:p>
            <a:r>
              <a:rPr lang="en-US" dirty="0" smtClean="0"/>
              <a:t>IESBA agenda has been dominated by auditor independence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86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Standard is Needed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Views of MG, PIOB, IOSCO: in some circumstances, it is in the public interest that PAs should act on evidence of violations of laws and regulations</a:t>
            </a:r>
          </a:p>
          <a:p>
            <a:endParaRPr lang="en-US" dirty="0" smtClean="0"/>
          </a:p>
          <a:p>
            <a:r>
              <a:rPr lang="en-US" dirty="0" smtClean="0"/>
              <a:t>Initial view: </a:t>
            </a:r>
            <a:r>
              <a:rPr lang="en-US" dirty="0"/>
              <a:t>P</a:t>
            </a:r>
            <a:r>
              <a:rPr lang="en-US" dirty="0" smtClean="0"/>
              <a:t>As must disclose in some circumstances</a:t>
            </a:r>
          </a:p>
          <a:p>
            <a:r>
              <a:rPr lang="en-US" dirty="0" smtClean="0"/>
              <a:t>Later view: PAs may disclose in certain circumstances  </a:t>
            </a:r>
          </a:p>
          <a:p>
            <a:endParaRPr lang="en-US" dirty="0" smtClean="0"/>
          </a:p>
          <a:p>
            <a:r>
              <a:rPr lang="en-US" dirty="0" smtClean="0"/>
              <a:t>Such disclosure is not a violation of confidentiality principle</a:t>
            </a:r>
          </a:p>
          <a:p>
            <a:pPr lvl="1"/>
            <a:r>
              <a:rPr lang="en-US" dirty="0" smtClean="0"/>
              <a:t>I.e., disclosure may overrule confidentiality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78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</a:t>
            </a:r>
            <a:r>
              <a:rPr lang="en-US" dirty="0" smtClean="0"/>
              <a:t>Primary Features </a:t>
            </a:r>
            <a:br>
              <a:rPr lang="en-US" dirty="0" smtClean="0"/>
            </a:br>
            <a:r>
              <a:rPr lang="en-US" dirty="0" smtClean="0"/>
              <a:t>of the Standard?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487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Professional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different roles have different responsibilities?</a:t>
            </a:r>
          </a:p>
          <a:p>
            <a:pPr lvl="1"/>
            <a:r>
              <a:rPr lang="en-US" dirty="0" smtClean="0"/>
              <a:t>Public Practice </a:t>
            </a:r>
            <a:r>
              <a:rPr lang="mr-IN" dirty="0" smtClean="0"/>
              <a:t>–</a:t>
            </a:r>
            <a:r>
              <a:rPr lang="en-US" dirty="0" smtClean="0"/>
              <a:t> PA/client relationship</a:t>
            </a:r>
          </a:p>
          <a:p>
            <a:pPr lvl="2"/>
            <a:r>
              <a:rPr lang="en-US" dirty="0" smtClean="0"/>
              <a:t>Auditor, with or without non-assurance services</a:t>
            </a:r>
          </a:p>
          <a:p>
            <a:pPr lvl="2"/>
            <a:r>
              <a:rPr lang="en-US" dirty="0" smtClean="0"/>
              <a:t>Non-assurance services, not auditor</a:t>
            </a:r>
          </a:p>
          <a:p>
            <a:pPr lvl="1"/>
            <a:r>
              <a:rPr lang="en-US" dirty="0" smtClean="0"/>
              <a:t>Employee</a:t>
            </a:r>
          </a:p>
          <a:p>
            <a:pPr lvl="2"/>
            <a:r>
              <a:rPr lang="en-US" dirty="0" smtClean="0"/>
              <a:t>Senior management</a:t>
            </a:r>
          </a:p>
          <a:p>
            <a:pPr lvl="2"/>
            <a:r>
              <a:rPr lang="en-US" dirty="0" smtClean="0"/>
              <a:t>Not senior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04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Kinds/Magnitudes of 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Deceptive financial information</a:t>
            </a:r>
          </a:p>
          <a:p>
            <a:pPr lvl="1"/>
            <a:r>
              <a:rPr lang="en-US" dirty="0" smtClean="0"/>
              <a:t>Assurance standards apply in some contexts</a:t>
            </a:r>
          </a:p>
          <a:p>
            <a:r>
              <a:rPr lang="en-US" dirty="0" smtClean="0"/>
              <a:t>Occupational safety and health </a:t>
            </a:r>
          </a:p>
          <a:p>
            <a:r>
              <a:rPr lang="en-US" dirty="0" smtClean="0"/>
              <a:t>Environmental standards</a:t>
            </a:r>
            <a:endParaRPr lang="en-US" dirty="0"/>
          </a:p>
          <a:p>
            <a:r>
              <a:rPr lang="en-US" dirty="0" smtClean="0"/>
              <a:t>Employment standards</a:t>
            </a:r>
          </a:p>
          <a:p>
            <a:r>
              <a:rPr lang="en-US" dirty="0" smtClean="0"/>
              <a:t>Personal misconduct of senior management</a:t>
            </a:r>
          </a:p>
          <a:p>
            <a:pPr lvl="1"/>
            <a:r>
              <a:rPr lang="en-US" dirty="0" smtClean="0"/>
              <a:t>Me Too</a:t>
            </a:r>
          </a:p>
          <a:p>
            <a:endParaRPr lang="en-US" dirty="0"/>
          </a:p>
          <a:p>
            <a:r>
              <a:rPr lang="en-US" dirty="0" smtClean="0"/>
              <a:t>Materiality of act</a:t>
            </a:r>
          </a:p>
          <a:p>
            <a:r>
              <a:rPr lang="en-US" dirty="0" smtClean="0"/>
              <a:t>Connection to operation of organization</a:t>
            </a:r>
          </a:p>
          <a:p>
            <a:r>
              <a:rPr lang="en-US" dirty="0" smtClean="0"/>
              <a:t>Actual vs. anticipated acts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35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Responsibilities of </a:t>
            </a:r>
            <a:br>
              <a:rPr lang="en-US" dirty="0" smtClean="0"/>
            </a:br>
            <a:r>
              <a:rPr lang="en-US" dirty="0" smtClean="0"/>
              <a:t>Senior Management, TCWG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be leaders of the organization</a:t>
            </a:r>
          </a:p>
          <a:p>
            <a:pPr lvl="1"/>
            <a:r>
              <a:rPr lang="en-US" dirty="0" smtClean="0"/>
              <a:t>Tone at the top is critical</a:t>
            </a:r>
          </a:p>
          <a:p>
            <a:endParaRPr lang="en-US" dirty="0" smtClean="0"/>
          </a:p>
          <a:p>
            <a:r>
              <a:rPr lang="en-US" dirty="0"/>
              <a:t>Are able to make key decisions and determine </a:t>
            </a:r>
            <a:r>
              <a:rPr lang="en-US" dirty="0" smtClean="0"/>
              <a:t>strategy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Complication: Most of senior management and TCWG are not </a:t>
            </a:r>
            <a:r>
              <a:rPr lang="en-US" dirty="0" smtClean="0"/>
              <a:t>PAs </a:t>
            </a:r>
            <a:r>
              <a:rPr lang="mr-IN" dirty="0"/>
              <a:t>–</a:t>
            </a:r>
            <a:r>
              <a:rPr lang="en-US" dirty="0"/>
              <a:t> not subject to Code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62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Guidance about</a:t>
            </a:r>
            <a:br>
              <a:rPr lang="en-US" dirty="0" smtClean="0"/>
            </a:br>
            <a:r>
              <a:rPr lang="en-US" dirty="0" smtClean="0"/>
              <a:t>Internal </a:t>
            </a:r>
            <a:r>
              <a:rPr lang="en-US" dirty="0"/>
              <a:t>D</a:t>
            </a:r>
            <a:r>
              <a:rPr lang="en-US" dirty="0" smtClean="0"/>
              <a:t>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Investigate facts further</a:t>
            </a:r>
          </a:p>
          <a:p>
            <a:r>
              <a:rPr lang="en-US" dirty="0" smtClean="0"/>
              <a:t>Make judgment about possibility of illegality</a:t>
            </a:r>
          </a:p>
          <a:p>
            <a:r>
              <a:rPr lang="en-US" dirty="0" smtClean="0"/>
              <a:t>Focus on disclosure to senior management, those charged with governance</a:t>
            </a:r>
          </a:p>
          <a:p>
            <a:r>
              <a:rPr lang="en-US" dirty="0" smtClean="0"/>
              <a:t>Action by senior management or TCWG to remedy situation, including reporting to external authority</a:t>
            </a:r>
          </a:p>
          <a:p>
            <a:r>
              <a:rPr lang="en-US" dirty="0" smtClean="0"/>
              <a:t>Determine whether action has occurred</a:t>
            </a:r>
          </a:p>
          <a:p>
            <a:r>
              <a:rPr lang="en-US" dirty="0" smtClean="0"/>
              <a:t>If not, consider disclosing to external authorities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60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 to </a:t>
            </a:r>
            <a:br>
              <a:rPr lang="en-US" dirty="0" smtClean="0"/>
            </a:br>
            <a:r>
              <a:rPr lang="en-US" dirty="0" smtClean="0"/>
              <a:t>Senior Management, TCWG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Auditors: have direct access to disclose and to emphasize the need to correct </a:t>
            </a:r>
            <a:r>
              <a:rPr lang="en-US" dirty="0" err="1" smtClean="0"/>
              <a:t>behaviour</a:t>
            </a:r>
            <a:r>
              <a:rPr lang="en-US" dirty="0" smtClean="0"/>
              <a:t> and notify external authority </a:t>
            </a:r>
          </a:p>
          <a:p>
            <a:r>
              <a:rPr lang="en-US" dirty="0" smtClean="0"/>
              <a:t>PAPPs, non-audit: have access to management and auditors</a:t>
            </a:r>
          </a:p>
          <a:p>
            <a:r>
              <a:rPr lang="en-US" dirty="0" smtClean="0"/>
              <a:t>Senior PAIBs: are part of senior management</a:t>
            </a:r>
          </a:p>
          <a:p>
            <a:pPr lvl="1"/>
            <a:r>
              <a:rPr lang="en-US" dirty="0" smtClean="0"/>
              <a:t>Also are able to disclose to auditors </a:t>
            </a:r>
          </a:p>
          <a:p>
            <a:r>
              <a:rPr lang="en-US" dirty="0" smtClean="0"/>
              <a:t>“Junior” PAIBs</a:t>
            </a:r>
          </a:p>
          <a:p>
            <a:pPr lvl="1"/>
            <a:r>
              <a:rPr lang="en-US" dirty="0" smtClean="0"/>
              <a:t>Inability to guide the ethical/legal actions of organization</a:t>
            </a:r>
          </a:p>
          <a:p>
            <a:pPr lvl="1"/>
            <a:r>
              <a:rPr lang="en-US" dirty="0" smtClean="0"/>
              <a:t>May </a:t>
            </a:r>
            <a:r>
              <a:rPr lang="en-US" dirty="0"/>
              <a:t>have access to senior management or auditors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37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Not required</a:t>
            </a:r>
          </a:p>
          <a:p>
            <a:r>
              <a:rPr lang="en-US" dirty="0" smtClean="0"/>
              <a:t>But disclosure to management requires that tipping does not occur</a:t>
            </a:r>
          </a:p>
          <a:p>
            <a:pPr lvl="1"/>
            <a:r>
              <a:rPr lang="en-US" dirty="0" smtClean="0"/>
              <a:t>external disclosure may be more “likely”</a:t>
            </a:r>
          </a:p>
          <a:p>
            <a:r>
              <a:rPr lang="en-US" dirty="0" smtClean="0"/>
              <a:t>Imminent breaches may require immediate disclosure</a:t>
            </a:r>
          </a:p>
          <a:p>
            <a:r>
              <a:rPr lang="en-US" dirty="0" smtClean="0"/>
              <a:t>Disclose only if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enior management and TCWG do not rectify situation</a:t>
            </a:r>
          </a:p>
          <a:p>
            <a:pPr lvl="1"/>
            <a:r>
              <a:rPr lang="en-US" dirty="0" smtClean="0"/>
              <a:t>Direct effect on items in financial statements</a:t>
            </a:r>
          </a:p>
          <a:p>
            <a:pPr lvl="1"/>
            <a:r>
              <a:rPr lang="en-US" dirty="0" smtClean="0"/>
              <a:t>Compliance is fundamental to operations or involve substantial penalties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24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do we have this standard?</a:t>
            </a:r>
          </a:p>
          <a:p>
            <a:endParaRPr lang="en-US" dirty="0" smtClean="0"/>
          </a:p>
          <a:p>
            <a:r>
              <a:rPr lang="en-US" dirty="0" smtClean="0"/>
              <a:t>What are the primary features of the standard?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about NOCLAR in Canada?</a:t>
            </a:r>
          </a:p>
          <a:p>
            <a:endParaRPr lang="en-US" dirty="0"/>
          </a:p>
          <a:p>
            <a:r>
              <a:rPr lang="en-US" dirty="0" smtClean="0"/>
              <a:t>Some suggestions for research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154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 </a:t>
            </a:r>
            <a:r>
              <a:rPr lang="en-US" dirty="0" smtClean="0"/>
              <a:t>Whistleblowing Standard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External disclosures restricted to legal </a:t>
            </a:r>
            <a:r>
              <a:rPr lang="en-US" dirty="0" smtClean="0"/>
              <a:t>authorities</a:t>
            </a:r>
          </a:p>
          <a:p>
            <a:endParaRPr lang="en-US" dirty="0"/>
          </a:p>
          <a:p>
            <a:r>
              <a:rPr lang="en-US" dirty="0"/>
              <a:t>May resign, but not a substitute for action</a:t>
            </a:r>
          </a:p>
          <a:p>
            <a:endParaRPr lang="en-US" dirty="0" smtClean="0"/>
          </a:p>
          <a:p>
            <a:r>
              <a:rPr lang="en-US" dirty="0" smtClean="0"/>
              <a:t>Limited to violations of law and regulation</a:t>
            </a:r>
          </a:p>
          <a:p>
            <a:pPr lvl="1"/>
            <a:r>
              <a:rPr lang="en-US" dirty="0" smtClean="0"/>
              <a:t> not civil matters</a:t>
            </a:r>
          </a:p>
          <a:p>
            <a:pPr lvl="1"/>
            <a:r>
              <a:rPr lang="en-US" dirty="0" smtClean="0"/>
              <a:t>Not unethical but legal acts</a:t>
            </a:r>
          </a:p>
          <a:p>
            <a:pPr lvl="1"/>
            <a:r>
              <a:rPr lang="en-US" dirty="0" smtClean="0"/>
              <a:t>Not about personal behavior of individuals unrelated to the organization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03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What about NOCLAR in Canada?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34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Adoption in Canada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CPA Canada has an obligation </a:t>
            </a:r>
          </a:p>
          <a:p>
            <a:pPr lvl="1"/>
            <a:r>
              <a:rPr lang="en-US" dirty="0" smtClean="0"/>
              <a:t>as </a:t>
            </a:r>
            <a:r>
              <a:rPr lang="en-US" dirty="0"/>
              <a:t>a member of International Federation of Accountants </a:t>
            </a:r>
            <a:endParaRPr lang="en-CA" dirty="0"/>
          </a:p>
          <a:p>
            <a:pPr lvl="1"/>
            <a:r>
              <a:rPr lang="en-US" dirty="0" smtClean="0"/>
              <a:t>to </a:t>
            </a:r>
            <a:r>
              <a:rPr lang="en-US" dirty="0"/>
              <a:t>make best efforts to have a code of ethics </a:t>
            </a:r>
            <a:r>
              <a:rPr lang="en-US" dirty="0" smtClean="0"/>
              <a:t>across the country that </a:t>
            </a:r>
            <a:r>
              <a:rPr lang="en-US" dirty="0"/>
              <a:t>is the same as / equivalent to / stricter than IESBA Code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c</a:t>
            </a:r>
            <a:r>
              <a:rPr lang="en-US" dirty="0" smtClean="0"/>
              <a:t>odes of ethics are binding on CPAs only at the provincial/territorial level</a:t>
            </a:r>
          </a:p>
          <a:p>
            <a:pPr lvl="1"/>
            <a:r>
              <a:rPr lang="en-US" dirty="0"/>
              <a:t>Each province/territory has its own enabling </a:t>
            </a:r>
            <a:r>
              <a:rPr lang="en-US" dirty="0" smtClean="0"/>
              <a:t>legislation</a:t>
            </a:r>
            <a:endParaRPr lang="en-US" dirty="0"/>
          </a:p>
          <a:p>
            <a:pPr lvl="2"/>
            <a:r>
              <a:rPr lang="en-US" dirty="0"/>
              <a:t>Including requirements for amending the Code</a:t>
            </a:r>
          </a:p>
          <a:p>
            <a:pPr lvl="2"/>
            <a:r>
              <a:rPr lang="en-US" dirty="0"/>
              <a:t>Ranges from autonomous action to required government approval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519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in Canada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 CPA Canada </a:t>
            </a:r>
          </a:p>
          <a:p>
            <a:pPr lvl="1"/>
            <a:r>
              <a:rPr lang="en-US" dirty="0"/>
              <a:t>Does not have a Code as a public </a:t>
            </a:r>
            <a:r>
              <a:rPr lang="en-US" dirty="0" smtClean="0"/>
              <a:t>document</a:t>
            </a:r>
          </a:p>
          <a:p>
            <a:pPr lvl="1"/>
            <a:r>
              <a:rPr lang="en-US" dirty="0" smtClean="0"/>
              <a:t>Couldn’t impose it across the country</a:t>
            </a:r>
            <a:endParaRPr lang="en-US" dirty="0"/>
          </a:p>
          <a:p>
            <a:pPr lvl="1"/>
            <a:r>
              <a:rPr lang="en-US" dirty="0"/>
              <a:t>Works to support provincial/territorial associations to adopt (if possible) a uniform code that meets the IFAC requirement</a:t>
            </a:r>
          </a:p>
          <a:p>
            <a:endParaRPr lang="en-US" dirty="0"/>
          </a:p>
          <a:p>
            <a:r>
              <a:rPr lang="en-US" dirty="0"/>
              <a:t>Bottom line: the process will be very complex and lengthy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187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 for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Standard setting process in Canada</a:t>
            </a:r>
          </a:p>
          <a:p>
            <a:pPr lvl="1"/>
            <a:r>
              <a:rPr lang="en-US" dirty="0" smtClean="0"/>
              <a:t>Role and activities of regulators</a:t>
            </a:r>
          </a:p>
          <a:p>
            <a:pPr lvl="1"/>
            <a:r>
              <a:rPr lang="en-US" dirty="0" smtClean="0"/>
              <a:t>Inter-provincial issues </a:t>
            </a:r>
            <a:r>
              <a:rPr lang="mr-IN" dirty="0" smtClean="0"/>
              <a:t>–</a:t>
            </a:r>
            <a:r>
              <a:rPr lang="en-US" dirty="0" smtClean="0"/>
              <a:t> e.g., Quebec’s legal structure</a:t>
            </a:r>
          </a:p>
          <a:p>
            <a:pPr lvl="1"/>
            <a:r>
              <a:rPr lang="en-US" dirty="0" smtClean="0"/>
              <a:t>Firm activities</a:t>
            </a:r>
          </a:p>
          <a:p>
            <a:pPr lvl="1"/>
            <a:r>
              <a:rPr lang="en-US" dirty="0" smtClean="0"/>
              <a:t>Major issue </a:t>
            </a:r>
            <a:r>
              <a:rPr lang="mr-IN" dirty="0" smtClean="0"/>
              <a:t>–</a:t>
            </a:r>
            <a:r>
              <a:rPr lang="en-US" dirty="0" smtClean="0"/>
              <a:t> much is done in secrecy </a:t>
            </a:r>
          </a:p>
          <a:p>
            <a:r>
              <a:rPr lang="en-US" dirty="0" smtClean="0"/>
              <a:t>Analytical studies</a:t>
            </a:r>
          </a:p>
          <a:p>
            <a:pPr lvl="1"/>
            <a:r>
              <a:rPr lang="en-US" dirty="0" smtClean="0"/>
              <a:t>Will standard change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2"/>
            <a:r>
              <a:rPr lang="en-US" dirty="0" smtClean="0"/>
              <a:t>Possibility: standard helps to establish a standard of due care</a:t>
            </a:r>
          </a:p>
          <a:p>
            <a:r>
              <a:rPr lang="en-US" dirty="0" smtClean="0"/>
              <a:t>Case studies</a:t>
            </a:r>
          </a:p>
          <a:p>
            <a:pPr lvl="1"/>
            <a:r>
              <a:rPr lang="en-US" dirty="0" smtClean="0"/>
              <a:t>Standard not in effect, although issues are live</a:t>
            </a:r>
          </a:p>
          <a:p>
            <a:r>
              <a:rPr lang="en-US" dirty="0"/>
              <a:t>E</a:t>
            </a:r>
            <a:r>
              <a:rPr lang="en-US" dirty="0" smtClean="0"/>
              <a:t>xperiments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893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Studies:</a:t>
            </a:r>
            <a:br>
              <a:rPr lang="en-US" dirty="0" smtClean="0"/>
            </a:br>
            <a:r>
              <a:rPr lang="en-US" dirty="0" smtClean="0"/>
              <a:t>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P</a:t>
            </a:r>
            <a:r>
              <a:rPr lang="en-US" dirty="0" smtClean="0"/>
              <a:t>rice-fixing </a:t>
            </a:r>
            <a:r>
              <a:rPr lang="mr-IN" dirty="0" smtClean="0"/>
              <a:t>–</a:t>
            </a:r>
            <a:r>
              <a:rPr lang="en-US" dirty="0" smtClean="0"/>
              <a:t> bread</a:t>
            </a:r>
          </a:p>
          <a:p>
            <a:r>
              <a:rPr lang="en-US" dirty="0" smtClean="0"/>
              <a:t>Financial reporting / auditing</a:t>
            </a:r>
          </a:p>
          <a:p>
            <a:pPr lvl="1"/>
            <a:r>
              <a:rPr lang="en-US" dirty="0" smtClean="0"/>
              <a:t>Valeant</a:t>
            </a:r>
          </a:p>
          <a:p>
            <a:pPr lvl="1"/>
            <a:r>
              <a:rPr lang="en-US" dirty="0" err="1" smtClean="0"/>
              <a:t>Livent</a:t>
            </a:r>
            <a:endParaRPr lang="en-US" dirty="0" smtClean="0"/>
          </a:p>
          <a:p>
            <a:pPr lvl="1"/>
            <a:r>
              <a:rPr lang="en-US" dirty="0" err="1" smtClean="0"/>
              <a:t>Sinoforest</a:t>
            </a:r>
            <a:endParaRPr lang="en-US" dirty="0" smtClean="0"/>
          </a:p>
          <a:p>
            <a:r>
              <a:rPr lang="en-US" dirty="0" smtClean="0"/>
              <a:t>Environmental </a:t>
            </a:r>
          </a:p>
          <a:p>
            <a:pPr lvl="1"/>
            <a:r>
              <a:rPr lang="en-US" dirty="0" smtClean="0"/>
              <a:t>Mount </a:t>
            </a:r>
            <a:r>
              <a:rPr lang="en-US" dirty="0" err="1" smtClean="0"/>
              <a:t>Polley</a:t>
            </a:r>
            <a:r>
              <a:rPr lang="en-US" dirty="0" smtClean="0"/>
              <a:t> tailings dam</a:t>
            </a:r>
          </a:p>
          <a:p>
            <a:pPr lvl="1"/>
            <a:r>
              <a:rPr lang="en-US" dirty="0" smtClean="0"/>
              <a:t>Jumbo mine</a:t>
            </a:r>
          </a:p>
          <a:p>
            <a:r>
              <a:rPr lang="en-US" dirty="0" smtClean="0"/>
              <a:t>Occupational health and safety (e.g., training costs)</a:t>
            </a:r>
          </a:p>
          <a:p>
            <a:r>
              <a:rPr lang="en-US" dirty="0" smtClean="0"/>
              <a:t>Corruption</a:t>
            </a:r>
          </a:p>
          <a:p>
            <a:pPr lvl="1"/>
            <a:r>
              <a:rPr lang="en-US" dirty="0" smtClean="0"/>
              <a:t>SNC</a:t>
            </a:r>
            <a:r>
              <a:rPr lang="mr-IN" dirty="0" smtClean="0"/>
              <a:t>–</a:t>
            </a:r>
            <a:r>
              <a:rPr lang="en-US" dirty="0" err="1" smtClean="0"/>
              <a:t>Lavalin</a:t>
            </a:r>
            <a:endParaRPr lang="en-US" dirty="0" smtClean="0"/>
          </a:p>
          <a:p>
            <a:r>
              <a:rPr lang="en-US" dirty="0" smtClean="0"/>
              <a:t>Human resources</a:t>
            </a:r>
          </a:p>
          <a:p>
            <a:pPr lvl="1"/>
            <a:r>
              <a:rPr lang="en-US" dirty="0" smtClean="0"/>
              <a:t>Me Too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Note: difference between ethical and legal standards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15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Longitudinal studies</a:t>
            </a:r>
          </a:p>
          <a:p>
            <a:pPr lvl="1"/>
            <a:r>
              <a:rPr lang="en-US" dirty="0" smtClean="0"/>
              <a:t>Change in </a:t>
            </a:r>
            <a:r>
              <a:rPr lang="en-US" dirty="0" err="1" smtClean="0"/>
              <a:t>behaviour</a:t>
            </a:r>
            <a:r>
              <a:rPr lang="en-US" dirty="0" smtClean="0"/>
              <a:t> as standard develops</a:t>
            </a:r>
          </a:p>
          <a:p>
            <a:r>
              <a:rPr lang="en-US" dirty="0" smtClean="0"/>
              <a:t>Cross-sectional studies</a:t>
            </a:r>
          </a:p>
          <a:p>
            <a:pPr lvl="1"/>
            <a:r>
              <a:rPr lang="en-US" dirty="0" smtClean="0"/>
              <a:t>Judgments of PAs to aspects of confidentiality</a:t>
            </a:r>
          </a:p>
          <a:p>
            <a:pPr lvl="2"/>
            <a:r>
              <a:rPr lang="en-US" dirty="0" smtClean="0"/>
              <a:t>Recognition of issues</a:t>
            </a:r>
          </a:p>
          <a:p>
            <a:pPr lvl="2"/>
            <a:r>
              <a:rPr lang="en-US" dirty="0" smtClean="0"/>
              <a:t>Judgments about appropriate actions</a:t>
            </a:r>
          </a:p>
          <a:p>
            <a:pPr lvl="1"/>
            <a:r>
              <a:rPr lang="en-US" dirty="0" smtClean="0"/>
              <a:t>Understanding of confidentiality, privilege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15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Bedrock Principle </a:t>
            </a:r>
            <a:br>
              <a:rPr lang="en-US" dirty="0"/>
            </a:br>
            <a:r>
              <a:rPr lang="en-US" dirty="0"/>
              <a:t>of Accounting Profession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Duty to act in the public interest</a:t>
            </a:r>
          </a:p>
          <a:p>
            <a:endParaRPr lang="en-US" dirty="0" smtClean="0"/>
          </a:p>
          <a:p>
            <a:r>
              <a:rPr lang="en-US" dirty="0" smtClean="0"/>
              <a:t>Not </a:t>
            </a:r>
            <a:r>
              <a:rPr lang="en-US" dirty="0"/>
              <a:t>primarily </a:t>
            </a:r>
            <a:r>
              <a:rPr lang="en-US" dirty="0" smtClean="0"/>
              <a:t>in the </a:t>
            </a:r>
            <a:r>
              <a:rPr lang="en-US" dirty="0"/>
              <a:t>interest of employer/client or self</a:t>
            </a:r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should a PA do if the employer/client’s interest conflicts with the public interest?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1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“Responding to Non-Compliance </a:t>
            </a:r>
            <a:br>
              <a:rPr lang="en-US" dirty="0" smtClean="0"/>
            </a:br>
            <a:r>
              <a:rPr lang="en-US" dirty="0" smtClean="0"/>
              <a:t>with Laws and Regulations”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Professional ethics: Generally, professionals have an </a:t>
            </a:r>
            <a:r>
              <a:rPr lang="en-US" b="1" dirty="0"/>
              <a:t>ethical</a:t>
            </a:r>
            <a:r>
              <a:rPr lang="en-US" dirty="0"/>
              <a:t> duty to act </a:t>
            </a:r>
            <a:endParaRPr lang="en-US" dirty="0" smtClean="0"/>
          </a:p>
          <a:p>
            <a:pPr lvl="1"/>
            <a:r>
              <a:rPr lang="en-US" dirty="0" smtClean="0"/>
              <a:t>In accordance with laws and regulations</a:t>
            </a:r>
            <a:endParaRPr lang="en-US" dirty="0"/>
          </a:p>
          <a:p>
            <a:pPr lvl="1"/>
            <a:r>
              <a:rPr lang="en-US" dirty="0" smtClean="0"/>
              <a:t>Bust also above </a:t>
            </a:r>
            <a:r>
              <a:rPr lang="en-US" dirty="0"/>
              <a:t>and beyond </a:t>
            </a:r>
            <a:r>
              <a:rPr lang="en-US" b="1" dirty="0"/>
              <a:t>legal</a:t>
            </a:r>
            <a:r>
              <a:rPr lang="en-US" dirty="0"/>
              <a:t> requirements</a:t>
            </a:r>
          </a:p>
          <a:p>
            <a:pPr lvl="2"/>
            <a:r>
              <a:rPr lang="en-US" dirty="0"/>
              <a:t>Otherwise, why have a code of ethics?</a:t>
            </a:r>
          </a:p>
          <a:p>
            <a:endParaRPr lang="en-US" dirty="0"/>
          </a:p>
          <a:p>
            <a:r>
              <a:rPr lang="en-US" dirty="0" smtClean="0"/>
              <a:t>NOCLAR: The </a:t>
            </a:r>
            <a:r>
              <a:rPr lang="en-US" b="1" dirty="0" smtClean="0"/>
              <a:t>ethical </a:t>
            </a:r>
            <a:r>
              <a:rPr lang="en-US" dirty="0" smtClean="0"/>
              <a:t>issue of what to do when a Professional Accountant (PA) has evidence of possible </a:t>
            </a:r>
            <a:r>
              <a:rPr lang="en-US" b="1" dirty="0" smtClean="0"/>
              <a:t>illegal</a:t>
            </a:r>
            <a:r>
              <a:rPr lang="en-US" dirty="0" smtClean="0"/>
              <a:t> acts of others (clients and employees)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6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Why do we have this standard?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49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 </a:t>
            </a:r>
            <a:r>
              <a:rPr lang="en-US" dirty="0"/>
              <a:t>Bedrock Principle </a:t>
            </a:r>
            <a:br>
              <a:rPr lang="en-US" dirty="0"/>
            </a:br>
            <a:r>
              <a:rPr lang="en-US" dirty="0"/>
              <a:t>of Accounting Profession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Confidentiality of client/employer’s secret information</a:t>
            </a:r>
          </a:p>
          <a:p>
            <a:pPr lvl="1"/>
            <a:r>
              <a:rPr lang="en-US" dirty="0"/>
              <a:t>Traditional answer: Protect all </a:t>
            </a:r>
            <a:r>
              <a:rPr lang="en-US" dirty="0" smtClean="0"/>
              <a:t>secrets</a:t>
            </a:r>
          </a:p>
          <a:p>
            <a:pPr lvl="2"/>
            <a:r>
              <a:rPr lang="en-US" dirty="0" smtClean="0"/>
              <a:t>What about within an organization?</a:t>
            </a:r>
          </a:p>
          <a:p>
            <a:pPr lvl="1"/>
            <a:endParaRPr lang="en-CA" dirty="0"/>
          </a:p>
          <a:p>
            <a:r>
              <a:rPr lang="en-US" dirty="0"/>
              <a:t>So, what should a PA do if it is in the public interest to act on </a:t>
            </a:r>
            <a:r>
              <a:rPr lang="en-US" dirty="0" smtClean="0"/>
              <a:t>(including possible disclosure of) </a:t>
            </a:r>
            <a:r>
              <a:rPr lang="en-US" dirty="0"/>
              <a:t>evidence of NOCLAR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22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Remain silent, regardless of materiality</a:t>
            </a:r>
          </a:p>
          <a:p>
            <a:pPr lvl="1"/>
            <a:r>
              <a:rPr lang="en-US" dirty="0" smtClean="0"/>
              <a:t>Especially if no impact on financial statements</a:t>
            </a:r>
          </a:p>
          <a:p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xceptions: </a:t>
            </a:r>
            <a:r>
              <a:rPr lang="en-US" dirty="0"/>
              <a:t>requirements for </a:t>
            </a:r>
          </a:p>
          <a:p>
            <a:pPr lvl="2"/>
            <a:r>
              <a:rPr lang="en-US" b="1" dirty="0"/>
              <a:t>internal</a:t>
            </a:r>
            <a:r>
              <a:rPr lang="en-US" dirty="0"/>
              <a:t> disclosure under audit standards </a:t>
            </a:r>
          </a:p>
          <a:p>
            <a:pPr lvl="2"/>
            <a:r>
              <a:rPr lang="en-US" dirty="0"/>
              <a:t>modified audit reports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Resign if NOCLAR is unacceptable to PA</a:t>
            </a:r>
          </a:p>
          <a:p>
            <a:pPr lvl="1"/>
            <a:r>
              <a:rPr lang="en-US" dirty="0" smtClean="0"/>
              <a:t>May talk with lawyer or priest</a:t>
            </a:r>
          </a:p>
          <a:p>
            <a:endParaRPr lang="en-US" dirty="0"/>
          </a:p>
          <a:p>
            <a:r>
              <a:rPr lang="en-US" dirty="0" smtClean="0"/>
              <a:t>Answer of PIOB, MG: this is unacceptable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65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Exceptions to Silence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2"/>
            <a:endParaRPr lang="en-US" dirty="0"/>
          </a:p>
          <a:p>
            <a:r>
              <a:rPr lang="en-CA" dirty="0" smtClean="0"/>
              <a:t>Where disclosure is legally required</a:t>
            </a:r>
          </a:p>
          <a:p>
            <a:pPr lvl="1"/>
            <a:r>
              <a:rPr lang="en-CA" dirty="0" smtClean="0"/>
              <a:t>Court order, testimony</a:t>
            </a:r>
          </a:p>
          <a:p>
            <a:pPr lvl="1"/>
            <a:r>
              <a:rPr lang="en-CA" dirty="0" smtClean="0"/>
              <a:t>Legislated/regulatory requirements</a:t>
            </a:r>
          </a:p>
          <a:p>
            <a:pPr lvl="2"/>
            <a:r>
              <a:rPr lang="en-CA" dirty="0" smtClean="0"/>
              <a:t>E.g., money laundering, corruption</a:t>
            </a:r>
          </a:p>
          <a:p>
            <a:endParaRPr lang="en-US" dirty="0" smtClean="0"/>
          </a:p>
          <a:p>
            <a:r>
              <a:rPr lang="en-US" dirty="0" smtClean="0"/>
              <a:t>Disciplinary hearings</a:t>
            </a:r>
          </a:p>
          <a:p>
            <a:endParaRPr lang="en-US" dirty="0"/>
          </a:p>
          <a:p>
            <a:r>
              <a:rPr lang="en-US" dirty="0" smtClean="0"/>
              <a:t>Where privilege exists </a:t>
            </a:r>
            <a:r>
              <a:rPr lang="mr-IN" dirty="0" smtClean="0"/>
              <a:t>–</a:t>
            </a:r>
            <a:r>
              <a:rPr lang="en-CA" dirty="0" smtClean="0"/>
              <a:t> e.g.,</a:t>
            </a:r>
            <a:endParaRPr lang="en-US" dirty="0"/>
          </a:p>
          <a:p>
            <a:pPr lvl="1"/>
            <a:r>
              <a:rPr lang="en-US" dirty="0" smtClean="0"/>
              <a:t>Attorney-client: with PA as a client</a:t>
            </a:r>
          </a:p>
          <a:p>
            <a:pPr lvl="1"/>
            <a:r>
              <a:rPr lang="en-US" dirty="0" smtClean="0"/>
              <a:t>Confessional</a:t>
            </a:r>
          </a:p>
          <a:p>
            <a:endParaRPr lang="en-US" dirty="0"/>
          </a:p>
          <a:p>
            <a:r>
              <a:rPr lang="en-US" dirty="0" smtClean="0"/>
              <a:t>NOTE: these </a:t>
            </a:r>
            <a:r>
              <a:rPr lang="en-US" b="1" dirty="0" smtClean="0"/>
              <a:t>ethics</a:t>
            </a:r>
            <a:r>
              <a:rPr lang="en-US" dirty="0" smtClean="0"/>
              <a:t> standards align with </a:t>
            </a:r>
            <a:r>
              <a:rPr lang="en-US" b="1" dirty="0" smtClean="0"/>
              <a:t>legal</a:t>
            </a:r>
            <a:r>
              <a:rPr lang="en-US" dirty="0" smtClean="0"/>
              <a:t> rights and duties</a:t>
            </a:r>
          </a:p>
          <a:p>
            <a:pPr lvl="1"/>
            <a:r>
              <a:rPr lang="en-US" dirty="0" smtClean="0"/>
              <a:t>not a higher standard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80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 of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FSB </a:t>
            </a:r>
            <a:r>
              <a:rPr lang="mr-IN" sz="2400" dirty="0" smtClean="0"/>
              <a:t>–</a:t>
            </a:r>
            <a:r>
              <a:rPr lang="en-US" sz="2400" dirty="0" smtClean="0"/>
              <a:t> Financial Stability Board</a:t>
            </a:r>
          </a:p>
          <a:p>
            <a:r>
              <a:rPr lang="en-US" sz="2400" dirty="0" smtClean="0"/>
              <a:t>MG </a:t>
            </a:r>
            <a:r>
              <a:rPr lang="mr-IN" sz="2400" dirty="0" smtClean="0"/>
              <a:t>–</a:t>
            </a:r>
            <a:r>
              <a:rPr lang="en-US" sz="2400" dirty="0" smtClean="0"/>
              <a:t> Monitoring Group</a:t>
            </a:r>
            <a:endParaRPr lang="en-CA" sz="2400" dirty="0" smtClean="0"/>
          </a:p>
          <a:p>
            <a:r>
              <a:rPr lang="en-US" sz="2400" dirty="0" smtClean="0"/>
              <a:t>IFIAR </a:t>
            </a:r>
            <a:r>
              <a:rPr lang="mr-IN" sz="2400" dirty="0" smtClean="0"/>
              <a:t>–</a:t>
            </a:r>
            <a:r>
              <a:rPr lang="en-US" sz="2400" dirty="0" smtClean="0"/>
              <a:t> International Federation of Independent Audit Regulators </a:t>
            </a:r>
          </a:p>
          <a:p>
            <a:r>
              <a:rPr lang="en-US" sz="2400" dirty="0" smtClean="0"/>
              <a:t>PIOB </a:t>
            </a:r>
            <a:r>
              <a:rPr lang="mr-IN" sz="2400" dirty="0" smtClean="0"/>
              <a:t>–</a:t>
            </a:r>
            <a:r>
              <a:rPr lang="en-US" sz="2400" dirty="0" smtClean="0"/>
              <a:t> Public Interest Oversight Board</a:t>
            </a:r>
          </a:p>
          <a:p>
            <a:r>
              <a:rPr lang="en-US" sz="2400" dirty="0" smtClean="0"/>
              <a:t>IOSCO </a:t>
            </a:r>
            <a:r>
              <a:rPr lang="mr-IN" sz="2400" dirty="0" smtClean="0"/>
              <a:t>–</a:t>
            </a:r>
            <a:r>
              <a:rPr lang="en-US" sz="2400" dirty="0" smtClean="0"/>
              <a:t> International Organization of Securities Commissions</a:t>
            </a:r>
          </a:p>
          <a:p>
            <a:r>
              <a:rPr lang="en-US" sz="2400" dirty="0" smtClean="0"/>
              <a:t>IFAC </a:t>
            </a:r>
            <a:r>
              <a:rPr lang="mr-IN" sz="2400" dirty="0" smtClean="0"/>
              <a:t>–</a:t>
            </a:r>
            <a:r>
              <a:rPr lang="en-US" sz="2400" dirty="0" smtClean="0"/>
              <a:t> International Federation of Accountants</a:t>
            </a:r>
          </a:p>
          <a:p>
            <a:r>
              <a:rPr lang="en-US" sz="2400" dirty="0"/>
              <a:t>IESBA </a:t>
            </a:r>
            <a:r>
              <a:rPr lang="mr-IN" sz="2400" dirty="0"/>
              <a:t>–</a:t>
            </a:r>
            <a:r>
              <a:rPr lang="en-US" sz="2400" dirty="0"/>
              <a:t> International Ethics Standards Board for </a:t>
            </a:r>
            <a:r>
              <a:rPr lang="en-US" sz="2400" dirty="0" smtClean="0"/>
              <a:t>Accountants</a:t>
            </a:r>
          </a:p>
          <a:p>
            <a:endParaRPr lang="en-US" sz="2400" dirty="0" smtClean="0"/>
          </a:p>
          <a:p>
            <a:r>
              <a:rPr lang="en-US" sz="2400" dirty="0" smtClean="0"/>
              <a:t>CPA Canada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F545-BD3D-D14B-9818-0D45457B9F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17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7314</TotalTime>
  <Words>1382</Words>
  <Application>Microsoft Office PowerPoint</Application>
  <PresentationFormat>On-screen Show (4:3)</PresentationFormat>
  <Paragraphs>257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Mangal</vt:lpstr>
      <vt:lpstr>Office Theme</vt:lpstr>
      <vt:lpstr>IESBA and NOCLAR: Background and Overview</vt:lpstr>
      <vt:lpstr>My Objective</vt:lpstr>
      <vt:lpstr>First Bedrock Principle  of Accounting Profession </vt:lpstr>
      <vt:lpstr>“Responding to Non-Compliance  with Laws and Regulations”</vt:lpstr>
      <vt:lpstr>Why do we have this standard? </vt:lpstr>
      <vt:lpstr>Second Bedrock Principle  of Accounting Profession </vt:lpstr>
      <vt:lpstr>Traditional Answer</vt:lpstr>
      <vt:lpstr>Other Exceptions to Silence</vt:lpstr>
      <vt:lpstr>Cast of Characters</vt:lpstr>
      <vt:lpstr>Relevant Dates for NOCLAR</vt:lpstr>
      <vt:lpstr>Why NOCLAR Standard is Needed -- Post-2008 Financial Collapse</vt:lpstr>
      <vt:lpstr>Why This Standard is Needed </vt:lpstr>
      <vt:lpstr>What are the Primary Features  of the Standard? </vt:lpstr>
      <vt:lpstr>Professional Roles</vt:lpstr>
      <vt:lpstr>Kinds/Magnitudes of Acts</vt:lpstr>
      <vt:lpstr>Basic Responsibilities of  Senior Management, TCWG</vt:lpstr>
      <vt:lpstr>Basic Guidance about Internal Disclosure</vt:lpstr>
      <vt:lpstr>Access to  Senior Management, TCWG</vt:lpstr>
      <vt:lpstr>External Disclosure</vt:lpstr>
      <vt:lpstr>Not a Whistleblowing Standard</vt:lpstr>
      <vt:lpstr> What about NOCLAR in Canada? </vt:lpstr>
      <vt:lpstr>Adoption in Canada</vt:lpstr>
      <vt:lpstr>Adoption in Canada</vt:lpstr>
      <vt:lpstr>Suggestions for Research</vt:lpstr>
      <vt:lpstr>Case Studies: Possibilities</vt:lpstr>
      <vt:lpstr>Experiments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IESBA and NOCLAR International Aspects</dc:title>
  <dc:creator>James Gaa</dc:creator>
  <cp:lastModifiedBy>Leonard Brooks</cp:lastModifiedBy>
  <cp:revision>53</cp:revision>
  <cp:lastPrinted>2018-09-10T00:00:47Z</cp:lastPrinted>
  <dcterms:created xsi:type="dcterms:W3CDTF">2018-09-02T21:48:30Z</dcterms:created>
  <dcterms:modified xsi:type="dcterms:W3CDTF">2018-09-17T17:26:19Z</dcterms:modified>
</cp:coreProperties>
</file>