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99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10ABF"/>
    <a:srgbClr val="0033CC"/>
    <a:srgbClr val="0000CC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24" autoAdjust="0"/>
    <p:restoredTop sz="94660"/>
  </p:normalViewPr>
  <p:slideViewPr>
    <p:cSldViewPr>
      <p:cViewPr varScale="1">
        <p:scale>
          <a:sx n="107" d="100"/>
          <a:sy n="107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9A8B2A3-980B-4963-9E83-3841C3CD3604}" type="datetimeFigureOut">
              <a:rPr lang="en-CA" smtClean="0"/>
              <a:pPr/>
              <a:t>12/09/2018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88BCA9EC-D6B8-4C01-9B53-EE5F42989B3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4081419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1880" y="6381328"/>
            <a:ext cx="5105400" cy="32918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63352" cy="329184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AFB78122-6FAF-4736-96A5-06F542F73976}" type="slidenum">
              <a:rPr lang="en-CA" smtClean="0"/>
              <a:pPr/>
              <a:t>‹#›</a:t>
            </a:fld>
            <a:endParaRPr lang="en-CA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0A39FE6C-6E73-447D-AB22-A42C380115FB}" type="datetime1">
              <a:rPr lang="en-CA" smtClean="0"/>
              <a:pPr/>
              <a:t>12/09/2018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57104F9E-8D94-47BE-9F55-7B2BB5489142}" type="datetime1">
              <a:rPr lang="en-CA" smtClean="0"/>
              <a:pPr/>
              <a:t>12/09/2018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050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4FE207F-33FF-418B-8730-84C13A270E12}" type="datetime1">
              <a:rPr lang="en-CA" smtClean="0"/>
              <a:pPr/>
              <a:t>12/09/2018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49080" y="6364224"/>
            <a:ext cx="5184576" cy="329184"/>
          </a:xfrm>
        </p:spPr>
        <p:txBody>
          <a:bodyPr/>
          <a:lstStyle/>
          <a:p>
            <a:r>
              <a:rPr lang="en-CA" dirty="0" err="1" smtClean="0"/>
              <a:t>Xxxxxxxxxxxxx</a:t>
            </a:r>
            <a:r>
              <a:rPr lang="en-CA" dirty="0" smtClean="0"/>
              <a:t> at PAC 2018 Annual Conference, Sept. 14,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4469" y="6386104"/>
            <a:ext cx="519531" cy="329184"/>
          </a:xfrm>
        </p:spPr>
        <p:txBody>
          <a:bodyPr/>
          <a:lstStyle/>
          <a:p>
            <a:fld id="{AFB78122-6FAF-4736-96A5-06F542F73976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7" name="Picture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05" y="6130429"/>
            <a:ext cx="2866390" cy="5848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A9519DA3-6F86-419B-AFD8-83D442D2483B}" type="datetime1">
              <a:rPr lang="en-CA" smtClean="0"/>
              <a:pPr/>
              <a:t>12/09/2018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‹#›</a:t>
            </a:fld>
            <a:endParaRPr lang="en-CA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3479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3479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43A29CF9-8B50-4777-AD1C-7626ECC13AAC}" type="datetime1">
              <a:rPr lang="en-CA" smtClean="0"/>
              <a:pPr/>
              <a:t>12/09/2018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3928" y="6354889"/>
            <a:ext cx="5184576" cy="329184"/>
          </a:xfrm>
        </p:spPr>
        <p:txBody>
          <a:bodyPr/>
          <a:lstStyle/>
          <a:p>
            <a:r>
              <a:rPr lang="en-CA" dirty="0" err="1" smtClean="0"/>
              <a:t>Xxxxxxx</a:t>
            </a:r>
            <a:r>
              <a:rPr lang="en-CA" dirty="0" smtClean="0"/>
              <a:t> at PAC 2018 Annual </a:t>
            </a:r>
            <a:r>
              <a:rPr lang="en-CA" dirty="0" err="1" smtClean="0"/>
              <a:t>Conferencec</a:t>
            </a:r>
            <a:r>
              <a:rPr lang="en-CA" dirty="0" smtClean="0"/>
              <a:t>, Sept. 14, 2018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08504" y="6354889"/>
            <a:ext cx="519531" cy="329184"/>
          </a:xfrm>
        </p:spPr>
        <p:txBody>
          <a:bodyPr/>
          <a:lstStyle/>
          <a:p>
            <a:fld id="{AFB78122-6FAF-4736-96A5-06F542F73976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08" y="6099238"/>
            <a:ext cx="2866390" cy="5848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E2A220D1-AFA9-460C-A50E-0790DA11F2AA}" type="datetime1">
              <a:rPr lang="en-CA" smtClean="0"/>
              <a:pPr/>
              <a:t>12/09/2018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‹#›</a:t>
            </a:fld>
            <a:endParaRPr lang="en-CA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895E3F81-B0E1-497F-8A8E-09CE5CA12B48}" type="datetime1">
              <a:rPr lang="en-CA" smtClean="0"/>
              <a:pPr/>
              <a:t>12/09/2018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955719E4-AB4C-4082-A5EE-919D8189481C}" type="datetime1">
              <a:rPr lang="en-CA" smtClean="0"/>
              <a:pPr/>
              <a:t>12/09/2018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5690C02B-C1FF-4E35-9B61-E7A76175D47B}" type="datetime1">
              <a:rPr lang="en-CA" smtClean="0"/>
              <a:pPr/>
              <a:t>12/09/2018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‹#›</a:t>
            </a:fld>
            <a:endParaRPr lang="en-CA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4BDB84CC-63CE-4340-9A40-264A9629D468}" type="datetime1">
              <a:rPr lang="en-CA" smtClean="0"/>
              <a:pPr/>
              <a:t>12/09/2018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Developing Skepticism – A Forensic Approach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Case Examples</a:t>
            </a:r>
            <a:endParaRPr lang="en-US" dirty="0"/>
          </a:p>
          <a:p>
            <a:pPr lvl="1"/>
            <a:r>
              <a:rPr lang="en-US" dirty="0" smtClean="0"/>
              <a:t>Murder</a:t>
            </a:r>
            <a:endParaRPr lang="en-US" dirty="0"/>
          </a:p>
          <a:p>
            <a:pPr lvl="2"/>
            <a:r>
              <a:rPr lang="en-US" dirty="0" smtClean="0"/>
              <a:t>Good Samaritan stops for stranded motorists</a:t>
            </a:r>
          </a:p>
          <a:p>
            <a:pPr lvl="2"/>
            <a:r>
              <a:rPr lang="en-US" dirty="0" smtClean="0"/>
              <a:t>Daytime robbery on side of highway</a:t>
            </a:r>
          </a:p>
          <a:p>
            <a:pPr lvl="2"/>
            <a:r>
              <a:rPr lang="en-US" dirty="0" smtClean="0"/>
              <a:t>Husband, wife, nephew and bad guys present</a:t>
            </a:r>
          </a:p>
          <a:p>
            <a:pPr lvl="2"/>
            <a:r>
              <a:rPr lang="en-US" dirty="0" smtClean="0"/>
              <a:t>Wife shot and killed, bad guys leave, Husband and nephew unharmed (</a:t>
            </a:r>
            <a:r>
              <a:rPr lang="en-US" dirty="0" err="1" smtClean="0"/>
              <a:t>Ya</a:t>
            </a:r>
            <a:r>
              <a:rPr lang="en-US" dirty="0" smtClean="0"/>
              <a:t> right !)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1"/>
            <a:r>
              <a:rPr lang="en-US" dirty="0" smtClean="0"/>
              <a:t>Theft</a:t>
            </a:r>
          </a:p>
          <a:p>
            <a:pPr lvl="2"/>
            <a:r>
              <a:rPr lang="en-US" dirty="0" smtClean="0"/>
              <a:t>Junior Whistle Blower reports SVP embezzling</a:t>
            </a:r>
          </a:p>
          <a:p>
            <a:pPr lvl="2"/>
            <a:r>
              <a:rPr lang="en-US" dirty="0" smtClean="0"/>
              <a:t>Internal Audit finds nothing unusual (</a:t>
            </a:r>
            <a:r>
              <a:rPr lang="en-US" dirty="0" err="1" smtClean="0"/>
              <a:t>Ya</a:t>
            </a:r>
            <a:r>
              <a:rPr lang="en-US" dirty="0" smtClean="0"/>
              <a:t> right!)</a:t>
            </a:r>
          </a:p>
          <a:p>
            <a:pPr lvl="2"/>
            <a:r>
              <a:rPr lang="en-US" dirty="0" smtClean="0"/>
              <a:t>forensic investigation identifies incomplete purchasing records</a:t>
            </a:r>
          </a:p>
          <a:p>
            <a:pPr lvl="2"/>
            <a:r>
              <a:rPr lang="en-US" dirty="0" smtClean="0"/>
              <a:t>Missing records obtained from external party confirm embezzlement</a:t>
            </a:r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528816"/>
            <a:ext cx="518457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Larry Lancefield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7" y="6528816"/>
            <a:ext cx="519531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pPr algn="r"/>
            <a:fld id="{AFB78122-6FAF-4736-96A5-06F542F73976}" type="slidenum">
              <a:rPr lang="en-CA" smtClean="0"/>
              <a:pPr algn="r"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Tx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B26AC41-23AE-4BF5-87D7-AF13FAF60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848600" cy="689248"/>
          </a:xfrm>
        </p:spPr>
        <p:txBody>
          <a:bodyPr/>
          <a:lstStyle/>
          <a:p>
            <a:r>
              <a:rPr lang="en-CA" sz="2400" b="1" dirty="0" smtClean="0"/>
              <a:t>DEVELOPING  SKETICISM –A FORENSIC APPROACH</a:t>
            </a:r>
            <a:endParaRPr lang="en-CA" sz="2400" b="1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F14AC94-BBE4-43A1-AACE-8BE138658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610042"/>
            <a:ext cx="7848600" cy="1763174"/>
          </a:xfrm>
        </p:spPr>
        <p:txBody>
          <a:bodyPr>
            <a:normAutofit/>
          </a:bodyPr>
          <a:lstStyle/>
          <a:p>
            <a:pPr algn="ctr"/>
            <a:r>
              <a:rPr lang="en-CA" dirty="0" smtClean="0"/>
              <a:t>PAC 2018 Annual Conference</a:t>
            </a:r>
          </a:p>
          <a:p>
            <a:pPr algn="ctr"/>
            <a:r>
              <a:rPr lang="en-CA" sz="2100" dirty="0" smtClean="0"/>
              <a:t>September 14, 2018</a:t>
            </a:r>
          </a:p>
          <a:p>
            <a:pPr algn="ctr"/>
            <a:r>
              <a:rPr lang="en-CA" sz="2100" dirty="0" smtClean="0"/>
              <a:t>Larry Lancefield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364" y="5445224"/>
            <a:ext cx="3055471" cy="7920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70570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humans created with common sense</a:t>
            </a:r>
          </a:p>
          <a:p>
            <a:r>
              <a:rPr lang="en-US" dirty="0" smtClean="0"/>
              <a:t>All humans created with intuition</a:t>
            </a:r>
          </a:p>
          <a:p>
            <a:r>
              <a:rPr lang="en-US" dirty="0" smtClean="0"/>
              <a:t>Don’t subvert these core human traits</a:t>
            </a:r>
          </a:p>
          <a:p>
            <a:r>
              <a:rPr lang="en-US" dirty="0" smtClean="0"/>
              <a:t>Observe body language, listen to tonality</a:t>
            </a:r>
          </a:p>
          <a:p>
            <a:r>
              <a:rPr lang="en-US" dirty="0" smtClean="0"/>
              <a:t>Don’t ignore </a:t>
            </a:r>
            <a:r>
              <a:rPr lang="en-US" smtClean="0"/>
              <a:t>what’s screaming at you!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Xxxxxxxxxxxxx at PAC 2018 Annual Conference, Sept. 14, 2018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10</a:t>
            </a:fld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32B58B-2E50-4815-AF73-7419E3C88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Murder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B52A87E-5FED-45B4-9AF1-74E860EED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 smtClean="0"/>
              <a:t>Good Samaritan stops for stranded motorists</a:t>
            </a:r>
          </a:p>
          <a:p>
            <a:r>
              <a:rPr lang="en-CA" sz="2800" dirty="0" smtClean="0"/>
              <a:t>Daytime robbery on side of highway</a:t>
            </a:r>
          </a:p>
          <a:p>
            <a:r>
              <a:rPr lang="en-CA" sz="2800" dirty="0" smtClean="0"/>
              <a:t>Husband, wife, nephew and bad guys present</a:t>
            </a:r>
          </a:p>
          <a:p>
            <a:endParaRPr lang="en-CA" sz="2800" dirty="0" smtClean="0"/>
          </a:p>
          <a:p>
            <a:r>
              <a:rPr lang="en-CA" sz="2800" dirty="0" smtClean="0"/>
              <a:t>Wife shot and killed, bad guys drive away, Husband and nephew unharmed</a:t>
            </a:r>
          </a:p>
          <a:p>
            <a:r>
              <a:rPr lang="en-CA" sz="2800" dirty="0" smtClean="0"/>
              <a:t>(</a:t>
            </a:r>
            <a:r>
              <a:rPr lang="en-CA" sz="2800" dirty="0" err="1" smtClean="0"/>
              <a:t>Ya</a:t>
            </a:r>
            <a:r>
              <a:rPr lang="en-CA" sz="2800" dirty="0" smtClean="0"/>
              <a:t> right)</a:t>
            </a:r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00744CB-2563-4BB7-8D1B-D558B0EC0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83B99AF-82ED-4533-BBC1-5D195E725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2276734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Junior staff whistleblower reports SVP embezzling</a:t>
            </a:r>
          </a:p>
          <a:p>
            <a:r>
              <a:rPr lang="en-US" dirty="0" smtClean="0"/>
              <a:t>Internal audit finds nothing unusual (</a:t>
            </a:r>
            <a:r>
              <a:rPr lang="en-US" dirty="0" err="1" smtClean="0"/>
              <a:t>Ya</a:t>
            </a:r>
            <a:r>
              <a:rPr lang="en-US" dirty="0" smtClean="0"/>
              <a:t> right)</a:t>
            </a:r>
          </a:p>
          <a:p>
            <a:r>
              <a:rPr lang="en-US" dirty="0" smtClean="0"/>
              <a:t>Forensic investigation identifies incomplete purchasing records</a:t>
            </a:r>
          </a:p>
          <a:p>
            <a:r>
              <a:rPr lang="en-US" dirty="0" smtClean="0"/>
              <a:t>Missing records obtained from external supplier</a:t>
            </a:r>
          </a:p>
          <a:p>
            <a:r>
              <a:rPr lang="en-US" dirty="0" smtClean="0"/>
              <a:t>Embezzlement confirmed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Xxxxxxxxxxxxx at PAC 2018 Annual Conference, Sept. 14, 2018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3</a:t>
            </a:fld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Sale of part interest in large farm business</a:t>
            </a:r>
          </a:p>
          <a:p>
            <a:r>
              <a:rPr lang="en-US" dirty="0" smtClean="0"/>
              <a:t>Owner representations to purchasers about profitability</a:t>
            </a:r>
          </a:p>
          <a:p>
            <a:r>
              <a:rPr lang="en-US" dirty="0" smtClean="0"/>
              <a:t>Representations consistently overstated</a:t>
            </a:r>
          </a:p>
          <a:p>
            <a:r>
              <a:rPr lang="en-US" dirty="0" smtClean="0"/>
              <a:t>Concerns over owner shareholder loan account</a:t>
            </a:r>
          </a:p>
          <a:p>
            <a:r>
              <a:rPr lang="en-US" dirty="0" smtClean="0"/>
              <a:t>Nothing identified by external accountant (</a:t>
            </a:r>
            <a:r>
              <a:rPr lang="en-US" dirty="0" err="1" smtClean="0"/>
              <a:t>Ya</a:t>
            </a:r>
            <a:r>
              <a:rPr lang="en-US" dirty="0" smtClean="0"/>
              <a:t> right)</a:t>
            </a:r>
          </a:p>
          <a:p>
            <a:r>
              <a:rPr lang="en-US" dirty="0" smtClean="0"/>
              <a:t>Forensic investigation uncovers numerous fraudulent entries in accounts and asset thefts</a:t>
            </a:r>
          </a:p>
          <a:p>
            <a:r>
              <a:rPr lang="en-US" dirty="0" smtClean="0"/>
              <a:t> Court orders adjustment to accounts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Xxxxxxxxxxxxx at PAC 2018 Annual Conference, Sept. 14, 2018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4</a:t>
            </a:fld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Embezzlement</a:t>
            </a:r>
            <a:endParaRPr lang="en-US" dirty="0" smtClean="0"/>
          </a:p>
          <a:p>
            <a:r>
              <a:rPr lang="en-US" dirty="0" smtClean="0"/>
              <a:t>School Board concerns over reports of missing funds</a:t>
            </a:r>
          </a:p>
          <a:p>
            <a:r>
              <a:rPr lang="en-US" dirty="0" smtClean="0"/>
              <a:t>Forensic accountants called in and find large amount of cash in Manager’s desk</a:t>
            </a:r>
          </a:p>
          <a:p>
            <a:r>
              <a:rPr lang="en-US" dirty="0" smtClean="0"/>
              <a:t>Large investigation ensues which identifies there was no reconciliation by accounting department of cash receipts to enrollment</a:t>
            </a:r>
          </a:p>
          <a:p>
            <a:r>
              <a:rPr lang="en-US" dirty="0" smtClean="0"/>
              <a:t>Staff meticulously recording asset purchases in sub ledger …. It was offline, no one ever checked or reconciled entries until our investigation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Xxxxxxxxxxxxx at PAC 2018 Annual Conference, Sept. 14, 2018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5</a:t>
            </a:fld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Repeats and repeats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1980s – Financial meltdown on US Southwest (all S&amp;Ls charges same insurance premiums regardless of their portfolio risks) (</a:t>
            </a:r>
            <a:r>
              <a:rPr lang="en-US" dirty="0" err="1" smtClean="0"/>
              <a:t>Ya</a:t>
            </a:r>
            <a:r>
              <a:rPr lang="en-US" dirty="0" smtClean="0"/>
              <a:t> right)</a:t>
            </a:r>
          </a:p>
          <a:p>
            <a:r>
              <a:rPr lang="en-US" dirty="0" smtClean="0"/>
              <a:t>1990s – recession in US, numerous foreign countries experience financial and real estate crises </a:t>
            </a:r>
          </a:p>
          <a:p>
            <a:r>
              <a:rPr lang="en-US" dirty="0" smtClean="0"/>
              <a:t>2000s – Another meltdown, The Big Short, Fraudulent Ratings (</a:t>
            </a:r>
            <a:r>
              <a:rPr lang="en-US" dirty="0" err="1" smtClean="0"/>
              <a:t>Ya</a:t>
            </a:r>
            <a:r>
              <a:rPr lang="en-US" dirty="0" smtClean="0"/>
              <a:t> right)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Xxxxxxxxxxxxx at PAC 2018 Annual Conference, Sept. 14, 2018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6</a:t>
            </a:fld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Mike Duffy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2013 suspension </a:t>
            </a:r>
          </a:p>
          <a:p>
            <a:r>
              <a:rPr lang="en-US" dirty="0" smtClean="0"/>
              <a:t>31 breach of trust allegations</a:t>
            </a:r>
          </a:p>
          <a:p>
            <a:r>
              <a:rPr lang="en-US" dirty="0" smtClean="0"/>
              <a:t>First government witness says rules subject to interpretation (</a:t>
            </a:r>
            <a:r>
              <a:rPr lang="en-US" dirty="0" err="1" smtClean="0"/>
              <a:t>Ya</a:t>
            </a:r>
            <a:r>
              <a:rPr lang="en-US" dirty="0" smtClean="0"/>
              <a:t> right) </a:t>
            </a:r>
          </a:p>
          <a:p>
            <a:r>
              <a:rPr lang="en-US" dirty="0" smtClean="0"/>
              <a:t>GAME OVER</a:t>
            </a:r>
          </a:p>
          <a:p>
            <a:r>
              <a:rPr lang="en-US" dirty="0" smtClean="0"/>
              <a:t>Except that Duffy now seeking $7.8 M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Xxxxxxxxxxxxx at PAC 2018 Annual Conference, Sept. 14, 2018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7</a:t>
            </a:fld>
            <a:endParaRPr lang="en-C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Wells Fargo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It’s a new day at Wells Fargo but it’s a lot like our first day</a:t>
            </a:r>
          </a:p>
          <a:p>
            <a:r>
              <a:rPr lang="en-US" dirty="0" err="1" smtClean="0"/>
              <a:t>Ya</a:t>
            </a:r>
            <a:r>
              <a:rPr lang="en-US" dirty="0" smtClean="0"/>
              <a:t> Right)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Xxxxxxxxxxxxx at PAC 2018 Annual Conference, Sept. 14, 2018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8</a:t>
            </a:fld>
            <a:endParaRPr lang="en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Investigative 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by meeting and </a:t>
            </a:r>
            <a:r>
              <a:rPr lang="en-US" dirty="0" smtClean="0"/>
              <a:t>interviewing Senior </a:t>
            </a:r>
            <a:r>
              <a:rPr lang="en-US" dirty="0" smtClean="0"/>
              <a:t>Management to </a:t>
            </a:r>
            <a:r>
              <a:rPr lang="en-US" dirty="0" smtClean="0"/>
              <a:t>understand </a:t>
            </a:r>
            <a:r>
              <a:rPr lang="en-US" dirty="0" smtClean="0"/>
              <a:t>their concerns</a:t>
            </a:r>
          </a:p>
          <a:p>
            <a:r>
              <a:rPr lang="en-US" dirty="0" smtClean="0"/>
              <a:t>Typically you will hear about </a:t>
            </a:r>
            <a:r>
              <a:rPr lang="en-US" dirty="0" smtClean="0"/>
              <a:t>their great </a:t>
            </a:r>
            <a:r>
              <a:rPr lang="en-US" dirty="0" smtClean="0"/>
              <a:t>system of internal controls, this matter is a one off (</a:t>
            </a:r>
            <a:r>
              <a:rPr lang="en-US" dirty="0" err="1" smtClean="0"/>
              <a:t>Ya</a:t>
            </a:r>
            <a:r>
              <a:rPr lang="en-US" dirty="0" smtClean="0"/>
              <a:t> right)</a:t>
            </a:r>
          </a:p>
          <a:p>
            <a:r>
              <a:rPr lang="en-US" dirty="0" smtClean="0"/>
              <a:t>As soon as possible get to interviewing first level operational staff and hear how and what controls are bring bypassed and </a:t>
            </a:r>
            <a:r>
              <a:rPr lang="en-US" dirty="0" smtClean="0"/>
              <a:t>overridden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Xxxxxxxxxxxxx at PAC 2018 Annual Conference, Sept. 14, 2018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pPr/>
              <a:t>9</a:t>
            </a:fld>
            <a:endParaRPr lang="en-C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1942</TotalTime>
  <Words>520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DEVELOPING  SKETICISM –A FORENSIC APPROACH</vt:lpstr>
      <vt:lpstr>Murder</vt:lpstr>
      <vt:lpstr>THEFT</vt:lpstr>
      <vt:lpstr>Fraud</vt:lpstr>
      <vt:lpstr>Case </vt:lpstr>
      <vt:lpstr>History Repeats and repeats</vt:lpstr>
      <vt:lpstr>Mike Duffy</vt:lpstr>
      <vt:lpstr>Wells Fargo</vt:lpstr>
      <vt:lpstr>Investigative MO</vt:lpstr>
      <vt:lpstr>Learning Takeaways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 Brooks</dc:creator>
  <cp:lastModifiedBy>Larry Lancefield</cp:lastModifiedBy>
  <cp:revision>154</cp:revision>
  <cp:lastPrinted>2018-05-09T14:35:20Z</cp:lastPrinted>
  <dcterms:created xsi:type="dcterms:W3CDTF">2015-05-03T15:01:39Z</dcterms:created>
  <dcterms:modified xsi:type="dcterms:W3CDTF">2018-09-12T13:29:16Z</dcterms:modified>
</cp:coreProperties>
</file>