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theme/themeOverride1.xml" ContentType="application/vnd.openxmlformats-officedocument.themeOverride+xml"/>
  <Override PartName="/ppt/charts/chart10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rts/colors1.xml" ContentType="application/vnd.ms-office.chartcolorstyle+xml"/>
  <Override PartName="/ppt/charts/style1.xml" ContentType="application/vnd.ms-office.chartstyle+xml"/>
  <Override PartName="/ppt/charts/colors2.xml" ContentType="application/vnd.ms-office.chartcolorstyle+xml"/>
  <Override PartName="/ppt/charts/style2.xml" ContentType="application/vnd.ms-office.chartstyle+xml"/>
  <Override PartName="/ppt/charts/colors3.xml" ContentType="application/vnd.ms-office.chartcolorstyle+xml"/>
  <Override PartName="/ppt/charts/style3.xml" ContentType="application/vnd.ms-office.chartstyle+xml"/>
  <Override PartName="/ppt/charts/colors4.xml" ContentType="application/vnd.ms-office.chartcolorstyle+xml"/>
  <Override PartName="/ppt/charts/style4.xml" ContentType="application/vnd.ms-office.chartstyle+xml"/>
  <Override PartName="/ppt/charts/colors5.xml" ContentType="application/vnd.ms-office.chartcolorstyle+xml"/>
  <Override PartName="/ppt/charts/style5.xml" ContentType="application/vnd.ms-office.chartstyle+xml"/>
  <Override PartName="/ppt/charts/colors6.xml" ContentType="application/vnd.ms-office.chartcolorstyle+xml"/>
  <Override PartName="/ppt/charts/style6.xml" ContentType="application/vnd.ms-office.chartstyle+xml"/>
  <Override PartName="/ppt/charts/colors7.xml" ContentType="application/vnd.ms-office.chartcolorstyle+xml"/>
  <Override PartName="/ppt/charts/style7.xml" ContentType="application/vnd.ms-office.chart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7" r:id="rId1"/>
  </p:sldMasterIdLst>
  <p:sldIdLst>
    <p:sldId id="256" r:id="rId2"/>
    <p:sldId id="265" r:id="rId3"/>
    <p:sldId id="257" r:id="rId4"/>
    <p:sldId id="270" r:id="rId5"/>
    <p:sldId id="258" r:id="rId6"/>
    <p:sldId id="259" r:id="rId7"/>
    <p:sldId id="260" r:id="rId8"/>
    <p:sldId id="263" r:id="rId9"/>
    <p:sldId id="261" r:id="rId10"/>
    <p:sldId id="262" r:id="rId11"/>
    <p:sldId id="271" r:id="rId12"/>
    <p:sldId id="274" r:id="rId13"/>
    <p:sldId id="264" r:id="rId14"/>
    <p:sldId id="266" r:id="rId15"/>
    <p:sldId id="267" r:id="rId16"/>
    <p:sldId id="269" r:id="rId17"/>
    <p:sldId id="273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D5827"/>
    <a:srgbClr val="FFF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456" autoAdjust="0"/>
    <p:restoredTop sz="94624"/>
  </p:normalViewPr>
  <p:slideViewPr>
    <p:cSldViewPr snapToGrid="0" snapToObjects="1">
      <p:cViewPr varScale="1">
        <p:scale>
          <a:sx n="107" d="100"/>
          <a:sy n="107" d="100"/>
        </p:scale>
        <p:origin x="-132" y="-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oleObject" Target="file:///\\Users\jesseiles\Desktop\Charts.xlsx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2.xml.rels><?xml version="1.0" encoding="UTF-8" standalone="yes"?>
<Relationships xmlns="http://schemas.openxmlformats.org/package/2006/relationships"><Relationship Id="rId3" Type="http://schemas.microsoft.com/office/2011/relationships/chartStyle" Target="style2.xml"/><Relationship Id="rId2" Type="http://schemas.microsoft.com/office/2011/relationships/chartColorStyle" Target="colors2.xml"/><Relationship Id="rId1" Type="http://schemas.openxmlformats.org/officeDocument/2006/relationships/oleObject" Target="file:///\\Users\jesseiles\Desktop\Charts.xlsx" TargetMode="External"/></Relationships>
</file>

<file path=ppt/charts/_rels/chart3.xml.rels><?xml version="1.0" encoding="UTF-8" standalone="yes"?>
<Relationships xmlns="http://schemas.openxmlformats.org/package/2006/relationships"><Relationship Id="rId3" Type="http://schemas.microsoft.com/office/2011/relationships/chartStyle" Target="style3.xml"/><Relationship Id="rId2" Type="http://schemas.microsoft.com/office/2011/relationships/chartColorStyle" Target="colors3.xml"/><Relationship Id="rId1" Type="http://schemas.openxmlformats.org/officeDocument/2006/relationships/oleObject" Target="file:///\\Users\jesseiles\Desktop\Charts.xlsx" TargetMode="External"/></Relationships>
</file>

<file path=ppt/charts/_rels/chart4.xml.rels><?xml version="1.0" encoding="UTF-8" standalone="yes"?>
<Relationships xmlns="http://schemas.openxmlformats.org/package/2006/relationships"><Relationship Id="rId3" Type="http://schemas.microsoft.com/office/2011/relationships/chartStyle" Target="style4.xml"/><Relationship Id="rId2" Type="http://schemas.microsoft.com/office/2011/relationships/chartColorStyle" Target="colors4.xml"/><Relationship Id="rId1" Type="http://schemas.openxmlformats.org/officeDocument/2006/relationships/oleObject" Target="file:///\\Users\jesseiles\Desktop\Charts.xlsx" TargetMode="External"/></Relationships>
</file>

<file path=ppt/charts/_rels/chart5.xml.rels><?xml version="1.0" encoding="UTF-8" standalone="yes"?>
<Relationships xmlns="http://schemas.openxmlformats.org/package/2006/relationships"><Relationship Id="rId3" Type="http://schemas.microsoft.com/office/2011/relationships/chartStyle" Target="style5.xml"/><Relationship Id="rId2" Type="http://schemas.microsoft.com/office/2011/relationships/chartColorStyle" Target="colors5.xml"/><Relationship Id="rId1" Type="http://schemas.openxmlformats.org/officeDocument/2006/relationships/oleObject" Target="file:///\\Users\jesseiles\Desktop\Charts.xlsx" TargetMode="External"/></Relationships>
</file>

<file path=ppt/charts/_rels/chart6.xml.rels><?xml version="1.0" encoding="UTF-8" standalone="yes"?>
<Relationships xmlns="http://schemas.openxmlformats.org/package/2006/relationships"><Relationship Id="rId3" Type="http://schemas.microsoft.com/office/2011/relationships/chartStyle" Target="style6.xml"/><Relationship Id="rId2" Type="http://schemas.microsoft.com/office/2011/relationships/chartColorStyle" Target="colors6.xml"/><Relationship Id="rId1" Type="http://schemas.openxmlformats.org/officeDocument/2006/relationships/oleObject" Target="file:///\\Users\jesseiles\Desktop\Charts.xlsx" TargetMode="External"/></Relationships>
</file>

<file path=ppt/charts/_rels/chart7.xml.rels><?xml version="1.0" encoding="UTF-8" standalone="yes"?>
<Relationships xmlns="http://schemas.openxmlformats.org/package/2006/relationships"><Relationship Id="rId3" Type="http://schemas.microsoft.com/office/2011/relationships/chartStyle" Target="style7.xml"/><Relationship Id="rId2" Type="http://schemas.microsoft.com/office/2011/relationships/chartColorStyle" Target="colors7.xml"/><Relationship Id="rId1" Type="http://schemas.openxmlformats.org/officeDocument/2006/relationships/oleObject" Target="file:///\\Users\jesseiles\Desktop\honour%20roll%20data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.xlsx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CFO</a:t>
            </a:r>
            <a:r>
              <a:rPr lang="en-US" baseline="0"/>
              <a:t> in the US</a:t>
            </a:r>
          </a:p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baseline="0"/>
              <a:t>Accounting vs. MBA</a:t>
            </a: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lineChart>
        <c:grouping val="standard"/>
        <c:varyColors val="0"/>
        <c:ser>
          <c:idx val="1"/>
          <c:order val="0"/>
          <c:tx>
            <c:strRef>
              <c:f>'FINAL GRAPHS'!$A$2</c:f>
              <c:strCache>
                <c:ptCount val="1"/>
                <c:pt idx="0">
                  <c:v>Accounting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3.6270763623748002E-2"/>
                  <c:y val="-3.599182467730380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8-15D2-C640-8FC1-A2C7BEE68EA0}"/>
                </c:ext>
              </c:extLst>
            </c:dLbl>
            <c:dLbl>
              <c:idx val="1"/>
              <c:layout>
                <c:manualLayout>
                  <c:x val="-2.81355765439112E-2"/>
                  <c:y val="-3.599182467730380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15D2-C640-8FC1-A2C7BEE68EA0}"/>
                </c:ext>
              </c:extLst>
            </c:dLbl>
            <c:dLbl>
              <c:idx val="2"/>
              <c:layout>
                <c:manualLayout>
                  <c:x val="-3.7897801039715302E-2"/>
                  <c:y val="-4.580777686202300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A-15D2-C640-8FC1-A2C7BEE68EA0}"/>
                </c:ext>
              </c:extLst>
            </c:dLbl>
            <c:dLbl>
              <c:idx val="3"/>
              <c:layout>
                <c:manualLayout>
                  <c:x val="-3.7897801039715497E-2"/>
                  <c:y val="-3.926380873887690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B-15D2-C640-8FC1-A2C7BEE68EA0}"/>
                </c:ext>
              </c:extLst>
            </c:dLbl>
            <c:dLbl>
              <c:idx val="4"/>
              <c:layout>
                <c:manualLayout>
                  <c:x val="-3.3016688791813298E-2"/>
                  <c:y val="-5.235174498516920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C-15D2-C640-8FC1-A2C7BEE68EA0}"/>
                </c:ext>
              </c:extLst>
            </c:dLbl>
            <c:dLbl>
              <c:idx val="5"/>
              <c:layout>
                <c:manualLayout>
                  <c:x val="-3.9524838455682602E-2"/>
                  <c:y val="-6.216769716988840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D-15D2-C640-8FC1-A2C7BEE68EA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'FINAL GRAPHS'!$B$1:$G$1</c:f>
              <c:numCache>
                <c:formatCode>General</c:formatCode>
                <c:ptCount val="6"/>
                <c:pt idx="0">
                  <c:v>1995</c:v>
                </c:pt>
                <c:pt idx="1">
                  <c:v>2000</c:v>
                </c:pt>
                <c:pt idx="2">
                  <c:v>2005</c:v>
                </c:pt>
                <c:pt idx="3">
                  <c:v>2010</c:v>
                </c:pt>
                <c:pt idx="4">
                  <c:v>2015</c:v>
                </c:pt>
                <c:pt idx="5">
                  <c:v>2018</c:v>
                </c:pt>
              </c:numCache>
            </c:numRef>
          </c:cat>
          <c:val>
            <c:numRef>
              <c:f>'FINAL GRAPHS'!$B$2:$G$2</c:f>
              <c:numCache>
                <c:formatCode>0.00%</c:formatCode>
                <c:ptCount val="6"/>
                <c:pt idx="0">
                  <c:v>0.76470588235294101</c:v>
                </c:pt>
                <c:pt idx="1">
                  <c:v>0.65656565656565702</c:v>
                </c:pt>
                <c:pt idx="2">
                  <c:v>0.673170731707317</c:v>
                </c:pt>
                <c:pt idx="3">
                  <c:v>0.64462809917355401</c:v>
                </c:pt>
                <c:pt idx="4">
                  <c:v>0.59102244389027403</c:v>
                </c:pt>
                <c:pt idx="5">
                  <c:v>0.56287753981328903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15D2-C640-8FC1-A2C7BEE68EA0}"/>
            </c:ext>
          </c:extLst>
        </c:ser>
        <c:ser>
          <c:idx val="2"/>
          <c:order val="1"/>
          <c:tx>
            <c:strRef>
              <c:f>'FINAL GRAPHS'!$A$3</c:f>
              <c:strCache>
                <c:ptCount val="1"/>
                <c:pt idx="0">
                  <c:v>MBA</c:v>
                </c:pt>
              </c:strCache>
            </c:strRef>
          </c:tx>
          <c:spPr>
            <a:ln w="28575" cap="rnd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3.6270763623748002E-2"/>
                  <c:y val="1.635992030786519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15D2-C640-8FC1-A2C7BEE68EA0}"/>
                </c:ext>
              </c:extLst>
            </c:dLbl>
            <c:dLbl>
              <c:idx val="1"/>
              <c:layout>
                <c:manualLayout>
                  <c:x val="-4.115187587165E-2"/>
                  <c:y val="3.926380873887690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15D2-C640-8FC1-A2C7BEE68EA0}"/>
                </c:ext>
              </c:extLst>
            </c:dLbl>
            <c:dLbl>
              <c:idx val="2"/>
              <c:layout>
                <c:manualLayout>
                  <c:x val="-3.6270763623748002E-2"/>
                  <c:y val="4.2535792800449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15D2-C640-8FC1-A2C7BEE68EA0}"/>
                </c:ext>
              </c:extLst>
            </c:dLbl>
            <c:dLbl>
              <c:idx val="3"/>
              <c:layout>
                <c:manualLayout>
                  <c:x val="-3.6270763623748002E-2"/>
                  <c:y val="2.944785655415749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15D2-C640-8FC1-A2C7BEE68EA0}"/>
                </c:ext>
              </c:extLst>
            </c:dLbl>
            <c:dLbl>
              <c:idx val="4"/>
              <c:layout>
                <c:manualLayout>
                  <c:x val="-3.3016688791813298E-2"/>
                  <c:y val="4.580777686202300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15D2-C640-8FC1-A2C7BEE68EA0}"/>
                </c:ext>
              </c:extLst>
            </c:dLbl>
            <c:dLbl>
              <c:idx val="5"/>
              <c:layout>
                <c:manualLayout>
                  <c:x val="-3.6270763623747898E-2"/>
                  <c:y val="4.907976092359610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15D2-C640-8FC1-A2C7BEE68EA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'FINAL GRAPHS'!$B$1:$G$1</c:f>
              <c:numCache>
                <c:formatCode>General</c:formatCode>
                <c:ptCount val="6"/>
                <c:pt idx="0">
                  <c:v>1995</c:v>
                </c:pt>
                <c:pt idx="1">
                  <c:v>2000</c:v>
                </c:pt>
                <c:pt idx="2">
                  <c:v>2005</c:v>
                </c:pt>
                <c:pt idx="3">
                  <c:v>2010</c:v>
                </c:pt>
                <c:pt idx="4">
                  <c:v>2015</c:v>
                </c:pt>
                <c:pt idx="5">
                  <c:v>2018</c:v>
                </c:pt>
              </c:numCache>
            </c:numRef>
          </c:cat>
          <c:val>
            <c:numRef>
              <c:f>'FINAL GRAPHS'!$B$3:$G$3</c:f>
              <c:numCache>
                <c:formatCode>0.00%</c:formatCode>
                <c:ptCount val="6"/>
                <c:pt idx="0">
                  <c:v>0.23529411764705899</c:v>
                </c:pt>
                <c:pt idx="1">
                  <c:v>0.30303030303030298</c:v>
                </c:pt>
                <c:pt idx="2">
                  <c:v>0.326829268292683</c:v>
                </c:pt>
                <c:pt idx="3">
                  <c:v>0.38016528925619802</c:v>
                </c:pt>
                <c:pt idx="4">
                  <c:v>0.44970906068162902</c:v>
                </c:pt>
                <c:pt idx="5">
                  <c:v>0.48325096101043402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15D2-C640-8FC1-A2C7BEE68EA0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111072000"/>
        <c:axId val="111073536"/>
      </c:lineChart>
      <c:catAx>
        <c:axId val="1110720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1073536"/>
        <c:crosses val="autoZero"/>
        <c:auto val="1"/>
        <c:lblAlgn val="ctr"/>
        <c:lblOffset val="100"/>
        <c:noMultiLvlLbl val="0"/>
      </c:catAx>
      <c:valAx>
        <c:axId val="111073536"/>
        <c:scaling>
          <c:orientation val="minMax"/>
          <c:min val="0.2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107200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/>
      <c:lineChart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Canada</c:v>
                </c:pt>
              </c:strCache>
            </c:strRef>
          </c:tx>
          <c:spPr>
            <a:ln w="28575" cmpd="sng">
              <a:solidFill>
                <a:schemeClr val="accent2"/>
              </a:solidFill>
            </a:ln>
          </c:spPr>
          <c:marker>
            <c:symbol val="none"/>
          </c:marker>
          <c:cat>
            <c:numRef>
              <c:f>Sheet1!$A$2:$A$17</c:f>
              <c:numCache>
                <c:formatCode>General</c:formatCode>
                <c:ptCount val="16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  <c:pt idx="13">
                  <c:v>2015</c:v>
                </c:pt>
                <c:pt idx="14">
                  <c:v>2016</c:v>
                </c:pt>
                <c:pt idx="15">
                  <c:v>2017</c:v>
                </c:pt>
              </c:numCache>
            </c:numRef>
          </c:cat>
          <c:val>
            <c:numRef>
              <c:f>Sheet1!$B$2:$B$17</c:f>
              <c:numCache>
                <c:formatCode>General</c:formatCode>
                <c:ptCount val="16"/>
                <c:pt idx="0">
                  <c:v>747</c:v>
                </c:pt>
                <c:pt idx="1">
                  <c:v>2326.4470000000001</c:v>
                </c:pt>
                <c:pt idx="2">
                  <c:v>1140</c:v>
                </c:pt>
                <c:pt idx="3">
                  <c:v>12200</c:v>
                </c:pt>
                <c:pt idx="4">
                  <c:v>13600</c:v>
                </c:pt>
                <c:pt idx="5">
                  <c:v>9464.5</c:v>
                </c:pt>
                <c:pt idx="6">
                  <c:v>8400</c:v>
                </c:pt>
                <c:pt idx="7">
                  <c:v>4307</c:v>
                </c:pt>
                <c:pt idx="8">
                  <c:v>4873</c:v>
                </c:pt>
                <c:pt idx="9">
                  <c:v>6145</c:v>
                </c:pt>
                <c:pt idx="10">
                  <c:v>5904</c:v>
                </c:pt>
                <c:pt idx="11">
                  <c:v>6108</c:v>
                </c:pt>
                <c:pt idx="12">
                  <c:v>4818.5</c:v>
                </c:pt>
                <c:pt idx="13">
                  <c:v>5823</c:v>
                </c:pt>
                <c:pt idx="14">
                  <c:v>4135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9393-4E9E-BF87-0596998BA353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UK </c:v>
                </c:pt>
              </c:strCache>
            </c:strRef>
          </c:tx>
          <c:spPr>
            <a:ln w="28575" cmpd="sng">
              <a:solidFill>
                <a:schemeClr val="tx1"/>
              </a:solidFill>
            </a:ln>
          </c:spPr>
          <c:marker>
            <c:symbol val="none"/>
          </c:marker>
          <c:cat>
            <c:numRef>
              <c:f>Sheet1!$A$2:$A$17</c:f>
              <c:numCache>
                <c:formatCode>General</c:formatCode>
                <c:ptCount val="16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  <c:pt idx="13">
                  <c:v>2015</c:v>
                </c:pt>
                <c:pt idx="14">
                  <c:v>2016</c:v>
                </c:pt>
                <c:pt idx="15">
                  <c:v>2017</c:v>
                </c:pt>
              </c:numCache>
            </c:numRef>
          </c:cat>
          <c:val>
            <c:numRef>
              <c:f>Sheet1!$C$2:$C$17</c:f>
              <c:numCache>
                <c:formatCode>General</c:formatCode>
                <c:ptCount val="16"/>
                <c:pt idx="0">
                  <c:v>24800</c:v>
                </c:pt>
                <c:pt idx="1">
                  <c:v>30200</c:v>
                </c:pt>
                <c:pt idx="2">
                  <c:v>8200</c:v>
                </c:pt>
                <c:pt idx="3">
                  <c:v>16950</c:v>
                </c:pt>
                <c:pt idx="4">
                  <c:v>11600</c:v>
                </c:pt>
                <c:pt idx="5">
                  <c:v>17000</c:v>
                </c:pt>
                <c:pt idx="6">
                  <c:v>31000</c:v>
                </c:pt>
                <c:pt idx="7">
                  <c:v>35000</c:v>
                </c:pt>
                <c:pt idx="8">
                  <c:v>30000</c:v>
                </c:pt>
                <c:pt idx="9">
                  <c:v>21350</c:v>
                </c:pt>
                <c:pt idx="10">
                  <c:v>21700</c:v>
                </c:pt>
                <c:pt idx="11">
                  <c:v>20150</c:v>
                </c:pt>
                <c:pt idx="12">
                  <c:v>21450</c:v>
                </c:pt>
                <c:pt idx="13">
                  <c:v>14800</c:v>
                </c:pt>
                <c:pt idx="14">
                  <c:v>14100</c:v>
                </c:pt>
                <c:pt idx="15">
                  <c:v>6100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9393-4E9E-BF87-0596998BA353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US</c:v>
                </c:pt>
              </c:strCache>
            </c:strRef>
          </c:tx>
          <c:spPr>
            <a:ln w="28575" cmpd="sng">
              <a:solidFill>
                <a:srgbClr val="FF0000"/>
              </a:solidFill>
            </a:ln>
          </c:spPr>
          <c:marker>
            <c:symbol val="none"/>
          </c:marker>
          <c:cat>
            <c:numRef>
              <c:f>Sheet1!$A$2:$A$17</c:f>
              <c:numCache>
                <c:formatCode>General</c:formatCode>
                <c:ptCount val="16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  <c:pt idx="13">
                  <c:v>2015</c:v>
                </c:pt>
                <c:pt idx="14">
                  <c:v>2016</c:v>
                </c:pt>
                <c:pt idx="15">
                  <c:v>2017</c:v>
                </c:pt>
              </c:numCache>
            </c:numRef>
          </c:cat>
          <c:val>
            <c:numRef>
              <c:f>Sheet1!$D$2:$D$17</c:f>
              <c:numCache>
                <c:formatCode>General</c:formatCode>
                <c:ptCount val="16"/>
                <c:pt idx="0">
                  <c:v>23000</c:v>
                </c:pt>
                <c:pt idx="1">
                  <c:v>25000</c:v>
                </c:pt>
                <c:pt idx="2">
                  <c:v>35500</c:v>
                </c:pt>
                <c:pt idx="3">
                  <c:v>35000</c:v>
                </c:pt>
                <c:pt idx="4">
                  <c:v>37500</c:v>
                </c:pt>
                <c:pt idx="5">
                  <c:v>40000</c:v>
                </c:pt>
                <c:pt idx="6">
                  <c:v>36000</c:v>
                </c:pt>
                <c:pt idx="7">
                  <c:v>38000</c:v>
                </c:pt>
                <c:pt idx="8">
                  <c:v>36154</c:v>
                </c:pt>
                <c:pt idx="9">
                  <c:v>37352</c:v>
                </c:pt>
                <c:pt idx="10">
                  <c:v>38269.5</c:v>
                </c:pt>
                <c:pt idx="11">
                  <c:v>36114</c:v>
                </c:pt>
                <c:pt idx="12">
                  <c:v>37904</c:v>
                </c:pt>
                <c:pt idx="13">
                  <c:v>28750</c:v>
                </c:pt>
                <c:pt idx="14">
                  <c:v>26539.5</c:v>
                </c:pt>
                <c:pt idx="15">
                  <c:v>19929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2-9393-4E9E-BF87-0596998BA35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7227520"/>
        <c:axId val="37233408"/>
      </c:lineChart>
      <c:catAx>
        <c:axId val="3722752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600"/>
            </a:pPr>
            <a:endParaRPr lang="en-US"/>
          </a:p>
        </c:txPr>
        <c:crossAx val="37233408"/>
        <c:crosses val="autoZero"/>
        <c:auto val="1"/>
        <c:lblAlgn val="ctr"/>
        <c:lblOffset val="100"/>
        <c:noMultiLvlLbl val="0"/>
      </c:catAx>
      <c:valAx>
        <c:axId val="37233408"/>
        <c:scaling>
          <c:orientation val="minMax"/>
        </c:scaling>
        <c:delete val="0"/>
        <c:axPos val="l"/>
        <c:majorGridlines>
          <c:spPr>
            <a:ln>
              <a:solidFill>
                <a:schemeClr val="bg2"/>
              </a:solidFill>
            </a:ln>
          </c:spPr>
        </c:majorGridlines>
        <c:numFmt formatCode="General" sourceLinked="1"/>
        <c:majorTickMark val="out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400"/>
            </a:pPr>
            <a:endParaRPr lang="en-US"/>
          </a:p>
        </c:txPr>
        <c:crossAx val="37227520"/>
        <c:crosses val="autoZero"/>
        <c:crossBetween val="between"/>
      </c:valAx>
    </c:plotArea>
    <c:legend>
      <c:legendPos val="r"/>
      <c:layout/>
      <c:overlay val="0"/>
    </c:legend>
    <c:plotVisOnly val="1"/>
    <c:dispBlanksAs val="zero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CFO</a:t>
            </a:r>
            <a:r>
              <a:rPr lang="en-US" baseline="0"/>
              <a:t> in Canada &amp; UK</a:t>
            </a:r>
          </a:p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baseline="0"/>
              <a:t>Accounting vs. MBA</a:t>
            </a: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'FINAL GRAPHS'!$I$2</c:f>
              <c:strCache>
                <c:ptCount val="1"/>
                <c:pt idx="0">
                  <c:v>Accounting Can.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3.2934472364427897E-2"/>
                  <c:y val="-4.580777686202300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43E3-5345-9FB9-E1665FB14507}"/>
                </c:ext>
              </c:extLst>
            </c:dLbl>
            <c:dLbl>
              <c:idx val="1"/>
              <c:layout>
                <c:manualLayout>
                  <c:x val="-3.1457094623834003E-2"/>
                  <c:y val="-4.580777686202300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43E3-5345-9FB9-E1665FB14507}"/>
                </c:ext>
              </c:extLst>
            </c:dLbl>
            <c:dLbl>
              <c:idx val="2"/>
              <c:layout>
                <c:manualLayout>
                  <c:x val="-3.2934472364428001E-2"/>
                  <c:y val="-3.599182467730380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43E3-5345-9FB9-E1665FB1450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'FINAL GRAPHS'!$J$1:$L$1</c:f>
              <c:numCache>
                <c:formatCode>General</c:formatCode>
                <c:ptCount val="3"/>
                <c:pt idx="0">
                  <c:v>2010</c:v>
                </c:pt>
                <c:pt idx="1">
                  <c:v>2015</c:v>
                </c:pt>
                <c:pt idx="2">
                  <c:v>2018</c:v>
                </c:pt>
              </c:numCache>
            </c:numRef>
          </c:cat>
          <c:val>
            <c:numRef>
              <c:f>'FINAL GRAPHS'!$J$2:$L$2</c:f>
              <c:numCache>
                <c:formatCode>0.00%</c:formatCode>
                <c:ptCount val="3"/>
                <c:pt idx="0">
                  <c:v>0.87012987012986998</c:v>
                </c:pt>
                <c:pt idx="1">
                  <c:v>0.87837837837837895</c:v>
                </c:pt>
                <c:pt idx="2">
                  <c:v>0.871866295264624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43E3-5345-9FB9-E1665FB14507}"/>
            </c:ext>
          </c:extLst>
        </c:ser>
        <c:ser>
          <c:idx val="1"/>
          <c:order val="1"/>
          <c:tx>
            <c:strRef>
              <c:f>'FINAL GRAPHS'!$I$3</c:f>
              <c:strCache>
                <c:ptCount val="1"/>
                <c:pt idx="0">
                  <c:v>Accounting UK</c:v>
                </c:pt>
              </c:strCache>
            </c:strRef>
          </c:tx>
          <c:spPr>
            <a:ln w="28575" cap="rnd">
              <a:solidFill>
                <a:srgbClr val="FFC000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2.99797168832402E-2"/>
                  <c:y val="4.580777686202300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43E3-5345-9FB9-E1665FB14507}"/>
                </c:ext>
              </c:extLst>
            </c:dLbl>
            <c:dLbl>
              <c:idx val="1"/>
              <c:layout>
                <c:manualLayout>
                  <c:x val="-3.1457094623834003E-2"/>
                  <c:y val="4.907976092359610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8-43E3-5345-9FB9-E1665FB14507}"/>
                </c:ext>
              </c:extLst>
            </c:dLbl>
            <c:dLbl>
              <c:idx val="2"/>
              <c:layout>
                <c:manualLayout>
                  <c:x val="-3.2934472364428001E-2"/>
                  <c:y val="5.235174498516909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43E3-5345-9FB9-E1665FB1450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'FINAL GRAPHS'!$J$1:$L$1</c:f>
              <c:numCache>
                <c:formatCode>General</c:formatCode>
                <c:ptCount val="3"/>
                <c:pt idx="0">
                  <c:v>2010</c:v>
                </c:pt>
                <c:pt idx="1">
                  <c:v>2015</c:v>
                </c:pt>
                <c:pt idx="2">
                  <c:v>2018</c:v>
                </c:pt>
              </c:numCache>
            </c:numRef>
          </c:cat>
          <c:val>
            <c:numRef>
              <c:f>'FINAL GRAPHS'!$J$3:$L$3</c:f>
              <c:numCache>
                <c:formatCode>0.00%</c:formatCode>
                <c:ptCount val="3"/>
                <c:pt idx="0">
                  <c:v>0.71875</c:v>
                </c:pt>
                <c:pt idx="1">
                  <c:v>0.81379310344827605</c:v>
                </c:pt>
                <c:pt idx="2">
                  <c:v>0.805860805860806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43E3-5345-9FB9-E1665FB14507}"/>
            </c:ext>
          </c:extLst>
        </c:ser>
        <c:ser>
          <c:idx val="2"/>
          <c:order val="2"/>
          <c:tx>
            <c:strRef>
              <c:f>'FINAL GRAPHS'!$I$4</c:f>
              <c:strCache>
                <c:ptCount val="1"/>
                <c:pt idx="0">
                  <c:v>MBA Can.</c:v>
                </c:pt>
              </c:strCache>
            </c:strRef>
          </c:tx>
          <c:spPr>
            <a:ln w="28575" cap="rnd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3.2934472364427897E-2"/>
                  <c:y val="3.271984061573070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A-43E3-5345-9FB9-E1665FB14507}"/>
                </c:ext>
              </c:extLst>
            </c:dLbl>
            <c:dLbl>
              <c:idx val="1"/>
              <c:layout>
                <c:manualLayout>
                  <c:x val="-3.2934472364427897E-2"/>
                  <c:y val="-3.926380873887690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C-43E3-5345-9FB9-E1665FB14507}"/>
                </c:ext>
              </c:extLst>
            </c:dLbl>
            <c:dLbl>
              <c:idx val="2"/>
              <c:layout>
                <c:manualLayout>
                  <c:x val="-3.4411850105021902E-2"/>
                  <c:y val="-3.926380873887690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D-43E3-5345-9FB9-E1665FB1450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'FINAL GRAPHS'!$J$1:$L$1</c:f>
              <c:numCache>
                <c:formatCode>General</c:formatCode>
                <c:ptCount val="3"/>
                <c:pt idx="0">
                  <c:v>2010</c:v>
                </c:pt>
                <c:pt idx="1">
                  <c:v>2015</c:v>
                </c:pt>
                <c:pt idx="2">
                  <c:v>2018</c:v>
                </c:pt>
              </c:numCache>
            </c:numRef>
          </c:cat>
          <c:val>
            <c:numRef>
              <c:f>'FINAL GRAPHS'!$J$4:$L$4</c:f>
              <c:numCache>
                <c:formatCode>0.00%</c:formatCode>
                <c:ptCount val="3"/>
                <c:pt idx="0">
                  <c:v>0.18181818181818199</c:v>
                </c:pt>
                <c:pt idx="1">
                  <c:v>0.19369369369369399</c:v>
                </c:pt>
                <c:pt idx="2">
                  <c:v>0.222841225626741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2-43E3-5345-9FB9-E1665FB14507}"/>
            </c:ext>
          </c:extLst>
        </c:ser>
        <c:ser>
          <c:idx val="3"/>
          <c:order val="3"/>
          <c:tx>
            <c:strRef>
              <c:f>'FINAL GRAPHS'!$I$5</c:f>
              <c:strCache>
                <c:ptCount val="1"/>
                <c:pt idx="0">
                  <c:v>MBA UK</c:v>
                </c:pt>
              </c:strCache>
            </c:strRef>
          </c:tx>
          <c:spPr>
            <a:ln w="28575" cap="rnd">
              <a:solidFill>
                <a:schemeClr val="tx1">
                  <a:lumMod val="95000"/>
                  <a:lumOff val="5000"/>
                </a:schemeClr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7.8733182322838005E-2"/>
                  <c:y val="-1.6359920307865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B-43E3-5345-9FB9-E1665FB14507}"/>
                </c:ext>
              </c:extLst>
            </c:dLbl>
            <c:dLbl>
              <c:idx val="1"/>
              <c:layout>
                <c:manualLayout>
                  <c:x val="-3.1457094623834003E-2"/>
                  <c:y val="2.944785655415749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F-43E3-5345-9FB9-E1665FB14507}"/>
                </c:ext>
              </c:extLst>
            </c:dLbl>
            <c:dLbl>
              <c:idx val="2"/>
              <c:layout>
                <c:manualLayout>
                  <c:x val="-3.2934472364428001E-2"/>
                  <c:y val="2.617587249258460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E-43E3-5345-9FB9-E1665FB1450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'FINAL GRAPHS'!$J$1:$L$1</c:f>
              <c:numCache>
                <c:formatCode>General</c:formatCode>
                <c:ptCount val="3"/>
                <c:pt idx="0">
                  <c:v>2010</c:v>
                </c:pt>
                <c:pt idx="1">
                  <c:v>2015</c:v>
                </c:pt>
                <c:pt idx="2">
                  <c:v>2018</c:v>
                </c:pt>
              </c:numCache>
            </c:numRef>
          </c:cat>
          <c:val>
            <c:numRef>
              <c:f>'FINAL GRAPHS'!$J$5:$L$5</c:f>
              <c:numCache>
                <c:formatCode>0.00%</c:formatCode>
                <c:ptCount val="3"/>
                <c:pt idx="0">
                  <c:v>0.21875</c:v>
                </c:pt>
                <c:pt idx="1">
                  <c:v>0.16551724137931001</c:v>
                </c:pt>
                <c:pt idx="2">
                  <c:v>0.157509157509158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3-43E3-5345-9FB9-E1665FB14507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117722112"/>
        <c:axId val="117752576"/>
      </c:lineChart>
      <c:catAx>
        <c:axId val="1177221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7752576"/>
        <c:crosses val="autoZero"/>
        <c:auto val="1"/>
        <c:lblAlgn val="ctr"/>
        <c:lblOffset val="100"/>
        <c:noMultiLvlLbl val="0"/>
      </c:catAx>
      <c:valAx>
        <c:axId val="117752576"/>
        <c:scaling>
          <c:orientation val="minMax"/>
          <c:max val="0.9"/>
          <c:min val="0.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772211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CFO</a:t>
            </a:r>
            <a:r>
              <a:rPr lang="en-US" baseline="0"/>
              <a:t> STEM Education</a:t>
            </a:r>
            <a:endParaRPr lang="en-US"/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lineChart>
        <c:grouping val="standard"/>
        <c:varyColors val="0"/>
        <c:ser>
          <c:idx val="1"/>
          <c:order val="0"/>
          <c:tx>
            <c:strRef>
              <c:f>'FINAL GRAPHS'!$A$23</c:f>
              <c:strCache>
                <c:ptCount val="1"/>
                <c:pt idx="0">
                  <c:v>US</c:v>
                </c:pt>
              </c:strCache>
            </c:strRef>
          </c:tx>
          <c:spPr>
            <a:ln w="28575" cap="rnd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3.6371935560207402E-2"/>
                  <c:y val="-5.3046029513641298E-2"/>
                </c:manualLayout>
              </c:layout>
              <c:tx>
                <c:rich>
                  <a:bodyPr/>
                  <a:lstStyle/>
                  <a:p>
                    <a:fld id="{07C06356-867C-8941-9662-398EE5494AAC}" type="VALUE">
                      <a:rPr lang="en-US" smtClean="0"/>
                      <a:pPr/>
                      <a:t>[VALUE]</a:t>
                    </a:fld>
                    <a:endParaRPr lang="en-US" dirty="0"/>
                  </a:p>
                  <a:p>
                    <a:r>
                      <a:rPr lang="en-US" dirty="0"/>
                      <a:t>N=51</a:t>
                    </a:r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36D6-504C-B2CD-5541611EA5AC}"/>
                </c:ext>
              </c:extLst>
            </c:dLbl>
            <c:dLbl>
              <c:idx val="1"/>
              <c:layout>
                <c:manualLayout>
                  <c:x val="-5.2687693524802397E-2"/>
                  <c:y val="-5.6835031621758597E-2"/>
                </c:manualLayout>
              </c:layout>
              <c:tx>
                <c:rich>
                  <a:bodyPr/>
                  <a:lstStyle/>
                  <a:p>
                    <a:fld id="{F30B6F43-75E9-CF41-8841-674336D51FB5}" type="VALUE">
                      <a:rPr lang="en-US" smtClean="0"/>
                      <a:pPr/>
                      <a:t>[VALUE]</a:t>
                    </a:fld>
                    <a:endParaRPr lang="en-US" dirty="0"/>
                  </a:p>
                  <a:p>
                    <a:r>
                      <a:rPr lang="en-US" dirty="0"/>
                      <a:t>N=99</a:t>
                    </a:r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36D6-504C-B2CD-5541611EA5AC}"/>
                </c:ext>
              </c:extLst>
            </c:dLbl>
            <c:dLbl>
              <c:idx val="2"/>
              <c:layout>
                <c:manualLayout>
                  <c:x val="-4.2898238746045397E-2"/>
                  <c:y val="-5.3046029513641298E-2"/>
                </c:manualLayout>
              </c:layout>
              <c:tx>
                <c:rich>
                  <a:bodyPr/>
                  <a:lstStyle/>
                  <a:p>
                    <a:fld id="{BC907954-4598-FB4B-817F-281F345EAB88}" type="VALUE">
                      <a:rPr lang="en-US" smtClean="0"/>
                      <a:pPr/>
                      <a:t>[VALUE]</a:t>
                    </a:fld>
                    <a:endParaRPr lang="en-US" dirty="0"/>
                  </a:p>
                  <a:p>
                    <a:r>
                      <a:rPr lang="en-US" dirty="0"/>
                      <a:t>N=205</a:t>
                    </a:r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2-36D6-504C-B2CD-5541611EA5AC}"/>
                </c:ext>
              </c:extLst>
            </c:dLbl>
            <c:dLbl>
              <c:idx val="3"/>
              <c:layout>
                <c:manualLayout>
                  <c:x val="-4.2898238746045397E-2"/>
                  <c:y val="-6.8202037946110294E-2"/>
                </c:manualLayout>
              </c:layout>
              <c:tx>
                <c:rich>
                  <a:bodyPr/>
                  <a:lstStyle/>
                  <a:p>
                    <a:fld id="{A0C3890F-0A17-E142-BEA7-98DC3936A836}" type="VALUE">
                      <a:rPr lang="en-US" smtClean="0"/>
                      <a:pPr/>
                      <a:t>[VALUE]</a:t>
                    </a:fld>
                    <a:endParaRPr lang="en-US" dirty="0"/>
                  </a:p>
                  <a:p>
                    <a:r>
                      <a:rPr lang="en-US" dirty="0"/>
                      <a:t>N=484</a:t>
                    </a:r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36D6-504C-B2CD-5541611EA5AC}"/>
                </c:ext>
              </c:extLst>
            </c:dLbl>
            <c:dLbl>
              <c:idx val="4"/>
              <c:layout>
                <c:manualLayout>
                  <c:x val="-3.4740359763747897E-2"/>
                  <c:y val="-7.9569044270462005E-2"/>
                </c:manualLayout>
              </c:layout>
              <c:tx>
                <c:rich>
                  <a:bodyPr/>
                  <a:lstStyle/>
                  <a:p>
                    <a:fld id="{4921F7A9-3558-7D4D-8991-67BA6EB93C0A}" type="VALUE">
                      <a:rPr lang="en-US" smtClean="0"/>
                      <a:pPr/>
                      <a:t>[VALUE]</a:t>
                    </a:fld>
                    <a:endParaRPr lang="en-US" dirty="0"/>
                  </a:p>
                  <a:p>
                    <a:r>
                      <a:rPr lang="en-US" dirty="0"/>
                      <a:t>N=1203</a:t>
                    </a:r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4-36D6-504C-B2CD-5541611EA5AC}"/>
                </c:ext>
              </c:extLst>
            </c:dLbl>
            <c:dLbl>
              <c:idx val="5"/>
              <c:layout>
                <c:manualLayout>
                  <c:x val="-3.6371935560207298E-2"/>
                  <c:y val="-7.5780042162344699E-2"/>
                </c:manualLayout>
              </c:layout>
              <c:tx>
                <c:rich>
                  <a:bodyPr/>
                  <a:lstStyle/>
                  <a:p>
                    <a:fld id="{075017DA-B838-4642-90B1-7DEAA254FE73}" type="VALUE">
                      <a:rPr lang="en-US" smtClean="0"/>
                      <a:pPr/>
                      <a:t>[VALUE]</a:t>
                    </a:fld>
                    <a:endParaRPr lang="en-US" dirty="0"/>
                  </a:p>
                  <a:p>
                    <a:r>
                      <a:rPr lang="en-US" dirty="0"/>
                      <a:t>N=1821</a:t>
                    </a:r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36D6-504C-B2CD-5541611EA5A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'FINAL GRAPHS'!$B$22:$G$22</c:f>
              <c:numCache>
                <c:formatCode>General</c:formatCode>
                <c:ptCount val="6"/>
                <c:pt idx="0">
                  <c:v>1995</c:v>
                </c:pt>
                <c:pt idx="1">
                  <c:v>2000</c:v>
                </c:pt>
                <c:pt idx="2">
                  <c:v>2005</c:v>
                </c:pt>
                <c:pt idx="3">
                  <c:v>2010</c:v>
                </c:pt>
                <c:pt idx="4">
                  <c:v>2015</c:v>
                </c:pt>
                <c:pt idx="5">
                  <c:v>2018</c:v>
                </c:pt>
              </c:numCache>
            </c:numRef>
          </c:cat>
          <c:val>
            <c:numRef>
              <c:f>'FINAL GRAPHS'!$B$23:$G$23</c:f>
              <c:numCache>
                <c:formatCode>0.00%</c:formatCode>
                <c:ptCount val="6"/>
                <c:pt idx="0">
                  <c:v>0.43137254901960798</c:v>
                </c:pt>
                <c:pt idx="1">
                  <c:v>0.44444444444444398</c:v>
                </c:pt>
                <c:pt idx="2">
                  <c:v>0.46341463414634199</c:v>
                </c:pt>
                <c:pt idx="3">
                  <c:v>0.50206611570247905</c:v>
                </c:pt>
                <c:pt idx="4">
                  <c:v>0.48877805486284298</c:v>
                </c:pt>
                <c:pt idx="5">
                  <c:v>0.48654585392641397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C49D-5C41-8CFE-6B6A9D79F5FA}"/>
            </c:ext>
          </c:extLst>
        </c:ser>
        <c:ser>
          <c:idx val="2"/>
          <c:order val="1"/>
          <c:tx>
            <c:strRef>
              <c:f>'FINAL GRAPHS'!$A$24</c:f>
              <c:strCache>
                <c:ptCount val="1"/>
                <c:pt idx="0">
                  <c:v>UK</c:v>
                </c:pt>
              </c:strCache>
            </c:strRef>
          </c:tx>
          <c:spPr>
            <a:ln w="28575" cap="rnd">
              <a:solidFill>
                <a:schemeClr val="tx1">
                  <a:lumMod val="95000"/>
                  <a:lumOff val="5000"/>
                </a:schemeClr>
              </a:solidFill>
              <a:round/>
            </a:ln>
            <a:effectLst/>
          </c:spPr>
          <c:marker>
            <c:symbol val="none"/>
          </c:marker>
          <c:dLbls>
            <c:dLbl>
              <c:idx val="3"/>
              <c:layout>
                <c:manualLayout>
                  <c:x val="-3.6371935560207298E-2"/>
                  <c:y val="-6.8202037946110294E-2"/>
                </c:manualLayout>
              </c:layout>
              <c:tx>
                <c:rich>
                  <a:bodyPr/>
                  <a:lstStyle/>
                  <a:p>
                    <a:fld id="{677CD660-C491-2942-B34E-D2EF586ADD17}" type="VALUE">
                      <a:rPr lang="en-US" smtClean="0"/>
                      <a:pPr/>
                      <a:t>[VALUE]</a:t>
                    </a:fld>
                    <a:endParaRPr lang="en-US" dirty="0"/>
                  </a:p>
                  <a:p>
                    <a:r>
                      <a:rPr lang="en-US" dirty="0"/>
                      <a:t>N=32</a:t>
                    </a:r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6-36D6-504C-B2CD-5541611EA5AC}"/>
                </c:ext>
              </c:extLst>
            </c:dLbl>
            <c:dLbl>
              <c:idx val="4"/>
              <c:layout>
                <c:manualLayout>
                  <c:x val="-3.3108783967288301E-2"/>
                  <c:y val="-6.0624033729875799E-2"/>
                </c:manualLayout>
              </c:layout>
              <c:tx>
                <c:rich>
                  <a:bodyPr/>
                  <a:lstStyle/>
                  <a:p>
                    <a:fld id="{DE1148D4-042A-8246-8DC1-C0AA1E18CCD4}" type="VALUE">
                      <a:rPr lang="en-US" smtClean="0"/>
                      <a:pPr/>
                      <a:t>[VALUE]</a:t>
                    </a:fld>
                    <a:endParaRPr lang="en-US" dirty="0"/>
                  </a:p>
                  <a:p>
                    <a:r>
                      <a:rPr lang="en-US" dirty="0"/>
                      <a:t>N=145</a:t>
                    </a:r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36D6-504C-B2CD-5541611EA5AC}"/>
                </c:ext>
              </c:extLst>
            </c:dLbl>
            <c:dLbl>
              <c:idx val="5"/>
              <c:layout>
                <c:manualLayout>
                  <c:x val="-3.47403597637478E-2"/>
                  <c:y val="-6.8202037946110294E-2"/>
                </c:manualLayout>
              </c:layout>
              <c:tx>
                <c:rich>
                  <a:bodyPr/>
                  <a:lstStyle/>
                  <a:p>
                    <a:fld id="{E7F1B9D1-507C-A348-81AD-F5351B93D3D3}" type="VALUE">
                      <a:rPr lang="en-US" smtClean="0"/>
                      <a:pPr/>
                      <a:t>[VALUE]</a:t>
                    </a:fld>
                    <a:endParaRPr lang="en-US" dirty="0"/>
                  </a:p>
                  <a:p>
                    <a:r>
                      <a:rPr lang="en-US" dirty="0"/>
                      <a:t>N=273</a:t>
                    </a:r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8-36D6-504C-B2CD-5541611EA5A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'FINAL GRAPHS'!$B$22:$G$22</c:f>
              <c:numCache>
                <c:formatCode>General</c:formatCode>
                <c:ptCount val="6"/>
                <c:pt idx="0">
                  <c:v>1995</c:v>
                </c:pt>
                <c:pt idx="1">
                  <c:v>2000</c:v>
                </c:pt>
                <c:pt idx="2">
                  <c:v>2005</c:v>
                </c:pt>
                <c:pt idx="3">
                  <c:v>2010</c:v>
                </c:pt>
                <c:pt idx="4">
                  <c:v>2015</c:v>
                </c:pt>
                <c:pt idx="5">
                  <c:v>2018</c:v>
                </c:pt>
              </c:numCache>
            </c:numRef>
          </c:cat>
          <c:val>
            <c:numRef>
              <c:f>'FINAL GRAPHS'!$B$24:$G$24</c:f>
              <c:numCache>
                <c:formatCode>General</c:formatCode>
                <c:ptCount val="6"/>
                <c:pt idx="3" formatCode="0.00%">
                  <c:v>0.34375</c:v>
                </c:pt>
                <c:pt idx="4" formatCode="0.00%">
                  <c:v>0.33103448275862102</c:v>
                </c:pt>
                <c:pt idx="5" formatCode="0.00%">
                  <c:v>0.33699633699633702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C49D-5C41-8CFE-6B6A9D79F5FA}"/>
            </c:ext>
          </c:extLst>
        </c:ser>
        <c:ser>
          <c:idx val="3"/>
          <c:order val="2"/>
          <c:tx>
            <c:strRef>
              <c:f>'FINAL GRAPHS'!$A$25</c:f>
              <c:strCache>
                <c:ptCount val="1"/>
                <c:pt idx="0">
                  <c:v>Canada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dLbl>
              <c:idx val="3"/>
              <c:layout>
                <c:manualLayout>
                  <c:x val="-3.6371935560207298E-2"/>
                  <c:y val="-4.1679023189289698E-2"/>
                </c:manualLayout>
              </c:layout>
              <c:tx>
                <c:rich>
                  <a:bodyPr/>
                  <a:lstStyle/>
                  <a:p>
                    <a:fld id="{8601B391-FFFD-D346-AF1D-43F255029127}" type="VALUE">
                      <a:rPr lang="en-US" smtClean="0"/>
                      <a:pPr/>
                      <a:t>[VALUE]</a:t>
                    </a:fld>
                    <a:endParaRPr lang="en-US" dirty="0"/>
                  </a:p>
                  <a:p>
                    <a:r>
                      <a:rPr lang="en-US" dirty="0"/>
                      <a:t>N=77</a:t>
                    </a:r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9-36D6-504C-B2CD-5541611EA5AC}"/>
                </c:ext>
              </c:extLst>
            </c:dLbl>
            <c:dLbl>
              <c:idx val="4"/>
              <c:layout>
                <c:manualLayout>
                  <c:x val="-3.6371935560207298E-2"/>
                  <c:y val="-6.4413035837993002E-2"/>
                </c:manualLayout>
              </c:layout>
              <c:tx>
                <c:rich>
                  <a:bodyPr/>
                  <a:lstStyle/>
                  <a:p>
                    <a:fld id="{6CD50EB4-41CE-1D4C-BDB9-12D0F54A4A27}" type="VALUE">
                      <a:rPr lang="en-US" smtClean="0"/>
                      <a:pPr/>
                      <a:t>[VALUE]</a:t>
                    </a:fld>
                    <a:endParaRPr lang="en-US" dirty="0"/>
                  </a:p>
                  <a:p>
                    <a:r>
                      <a:rPr lang="en-US" dirty="0"/>
                      <a:t>N=222</a:t>
                    </a:r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A-36D6-504C-B2CD-5541611EA5AC}"/>
                </c:ext>
              </c:extLst>
            </c:dLbl>
            <c:dLbl>
              <c:idx val="5"/>
              <c:layout>
                <c:manualLayout>
                  <c:x val="-3.6371935560207298E-2"/>
                  <c:y val="-5.3046029513641298E-2"/>
                </c:manualLayout>
              </c:layout>
              <c:tx>
                <c:rich>
                  <a:bodyPr/>
                  <a:lstStyle/>
                  <a:p>
                    <a:fld id="{8DF67546-ADC5-C64D-B927-AD9A7E6EF30F}" type="VALUE">
                      <a:rPr lang="en-US" smtClean="0"/>
                      <a:pPr/>
                      <a:t>[VALUE]</a:t>
                    </a:fld>
                    <a:endParaRPr lang="en-US" dirty="0"/>
                  </a:p>
                  <a:p>
                    <a:r>
                      <a:rPr lang="en-US" dirty="0"/>
                      <a:t>N=359</a:t>
                    </a:r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B-36D6-504C-B2CD-5541611EA5A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'FINAL GRAPHS'!$B$22:$G$22</c:f>
              <c:numCache>
                <c:formatCode>General</c:formatCode>
                <c:ptCount val="6"/>
                <c:pt idx="0">
                  <c:v>1995</c:v>
                </c:pt>
                <c:pt idx="1">
                  <c:v>2000</c:v>
                </c:pt>
                <c:pt idx="2">
                  <c:v>2005</c:v>
                </c:pt>
                <c:pt idx="3">
                  <c:v>2010</c:v>
                </c:pt>
                <c:pt idx="4">
                  <c:v>2015</c:v>
                </c:pt>
                <c:pt idx="5">
                  <c:v>2018</c:v>
                </c:pt>
              </c:numCache>
            </c:numRef>
          </c:cat>
          <c:val>
            <c:numRef>
              <c:f>'FINAL GRAPHS'!$B$25:$G$25</c:f>
              <c:numCache>
                <c:formatCode>General</c:formatCode>
                <c:ptCount val="6"/>
                <c:pt idx="3" formatCode="0.00%">
                  <c:v>0.168831168831169</c:v>
                </c:pt>
                <c:pt idx="4" formatCode="0.00%">
                  <c:v>0.13963963963963999</c:v>
                </c:pt>
                <c:pt idx="5" formatCode="0.00%">
                  <c:v>0.14206128133704701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2-C49D-5C41-8CFE-6B6A9D79F5FA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111460352"/>
        <c:axId val="111461888"/>
      </c:lineChart>
      <c:catAx>
        <c:axId val="1114603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1461888"/>
        <c:crosses val="autoZero"/>
        <c:auto val="1"/>
        <c:lblAlgn val="ctr"/>
        <c:lblOffset val="100"/>
        <c:noMultiLvlLbl val="0"/>
      </c:catAx>
      <c:valAx>
        <c:axId val="111461888"/>
        <c:scaling>
          <c:orientation val="minMax"/>
          <c:max val="0.55000000000000004"/>
          <c:min val="0.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146035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baseline="0" dirty="0" smtClean="0"/>
              <a:t>Positions that Report to CFO </a:t>
            </a:r>
            <a:r>
              <a:rPr lang="en-US" baseline="0" dirty="0"/>
              <a:t>in US (2018)</a:t>
            </a:r>
            <a:endParaRPr lang="en-US" dirty="0"/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stacked"/>
        <c:varyColors val="0"/>
        <c:ser>
          <c:idx val="1"/>
          <c:order val="0"/>
          <c:tx>
            <c:strRef>
              <c:f>'US Other positions 2018'!$A$2</c:f>
              <c:strCache>
                <c:ptCount val="1"/>
                <c:pt idx="0">
                  <c:v>Accounting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fld id="{C8D5BCA8-2FB2-8A43-B781-51277C807EE0}" type="VALUE">
                      <a:rPr lang="en-US">
                        <a:solidFill>
                          <a:schemeClr val="bg1"/>
                        </a:solidFill>
                      </a:rPr>
                      <a:pPr/>
                      <a:t>[VALUE]</a:t>
                    </a:fld>
                    <a:endParaRPr lang="en-US" dirty="0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C-4308-7C47-BEFA-B72A98A3CDCD}"/>
                </c:ext>
              </c:extLst>
            </c:dLbl>
            <c:dLbl>
              <c:idx val="2"/>
              <c:layout>
                <c:manualLayout>
                  <c:x val="4.2267050912584002E-2"/>
                  <c:y val="2.2988505747126301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4308-7C47-BEFA-B72A98A3CDCD}"/>
                </c:ext>
              </c:extLst>
            </c:dLbl>
            <c:dLbl>
              <c:idx val="3"/>
              <c:layout>
                <c:manualLayout>
                  <c:x val="4.6109510086455197E-2"/>
                  <c:y val="2.9556650246305299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4308-7C47-BEFA-B72A98A3CDCD}"/>
                </c:ext>
              </c:extLst>
            </c:dLbl>
            <c:dLbl>
              <c:idx val="4"/>
              <c:delet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4308-7C47-BEFA-B72A98A3CDCD}"/>
                </c:ext>
              </c:extLst>
            </c:dLbl>
            <c:dLbl>
              <c:idx val="5"/>
              <c:delet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4308-7C47-BEFA-B72A98A3CDCD}"/>
                </c:ext>
              </c:extLst>
            </c:dLbl>
            <c:dLbl>
              <c:idx val="6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'US Other positions 2018'!$B$1:$H$1</c:f>
              <c:strCache>
                <c:ptCount val="7"/>
                <c:pt idx="0">
                  <c:v>CIO n=309</c:v>
                </c:pt>
                <c:pt idx="1">
                  <c:v>Ethics Officer n=101</c:v>
                </c:pt>
                <c:pt idx="2">
                  <c:v>IT n=151</c:v>
                </c:pt>
                <c:pt idx="3">
                  <c:v>HR n=207</c:v>
                </c:pt>
                <c:pt idx="4">
                  <c:v>Investor Relations n=29</c:v>
                </c:pt>
                <c:pt idx="5">
                  <c:v>Risk Manager n=22</c:v>
                </c:pt>
                <c:pt idx="6">
                  <c:v>Controller n=2317</c:v>
                </c:pt>
              </c:strCache>
            </c:strRef>
          </c:cat>
          <c:val>
            <c:numRef>
              <c:f>'US Other positions 2018'!$B$2:$H$2</c:f>
              <c:numCache>
                <c:formatCode>0.00%</c:formatCode>
                <c:ptCount val="7"/>
                <c:pt idx="0">
                  <c:v>3.8834951456310697E-2</c:v>
                </c:pt>
                <c:pt idx="1">
                  <c:v>7.9207920792079195E-2</c:v>
                </c:pt>
                <c:pt idx="2">
                  <c:v>6.6225165562913899E-3</c:v>
                </c:pt>
                <c:pt idx="3">
                  <c:v>9.6618357487922701E-3</c:v>
                </c:pt>
                <c:pt idx="4">
                  <c:v>0</c:v>
                </c:pt>
                <c:pt idx="5">
                  <c:v>0</c:v>
                </c:pt>
                <c:pt idx="6">
                  <c:v>7.25075528700906E-2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4308-7C47-BEFA-B72A98A3CDCD}"/>
            </c:ext>
          </c:extLst>
        </c:ser>
        <c:ser>
          <c:idx val="0"/>
          <c:order val="1"/>
          <c:tx>
            <c:strRef>
              <c:f>'US Other positions 2018'!$A$10</c:f>
              <c:strCache>
                <c:ptCount val="1"/>
                <c:pt idx="0">
                  <c:v>Law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</c:spPr>
          <c:invertIfNegative val="0"/>
          <c:dLbls>
            <c:dLbl>
              <c:idx val="2"/>
              <c:delet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4308-7C47-BEFA-B72A98A3CDC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'US Other positions 2018'!$B$1:$H$1</c:f>
              <c:strCache>
                <c:ptCount val="7"/>
                <c:pt idx="0">
                  <c:v>CIO n=309</c:v>
                </c:pt>
                <c:pt idx="1">
                  <c:v>Ethics Officer n=101</c:v>
                </c:pt>
                <c:pt idx="2">
                  <c:v>IT n=151</c:v>
                </c:pt>
                <c:pt idx="3">
                  <c:v>HR n=207</c:v>
                </c:pt>
                <c:pt idx="4">
                  <c:v>Investor Relations n=29</c:v>
                </c:pt>
                <c:pt idx="5">
                  <c:v>Risk Manager n=22</c:v>
                </c:pt>
                <c:pt idx="6">
                  <c:v>Controller n=2317</c:v>
                </c:pt>
              </c:strCache>
            </c:strRef>
          </c:cat>
          <c:val>
            <c:numRef>
              <c:f>'US Other positions 2018'!$B$10:$H$10</c:f>
              <c:numCache>
                <c:formatCode>0.00%</c:formatCode>
                <c:ptCount val="7"/>
                <c:pt idx="0">
                  <c:v>8.41423948220065E-2</c:v>
                </c:pt>
                <c:pt idx="1">
                  <c:v>0.37623762376237602</c:v>
                </c:pt>
                <c:pt idx="2">
                  <c:v>0</c:v>
                </c:pt>
                <c:pt idx="3">
                  <c:v>4.8309178743961297E-2</c:v>
                </c:pt>
                <c:pt idx="4">
                  <c:v>0.13793103448275901</c:v>
                </c:pt>
                <c:pt idx="5">
                  <c:v>9.0909090909090898E-2</c:v>
                </c:pt>
                <c:pt idx="6">
                  <c:v>0.22788088044885599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4308-7C47-BEFA-B72A98A3CDCD}"/>
            </c:ext>
          </c:extLst>
        </c:ser>
        <c:ser>
          <c:idx val="2"/>
          <c:order val="2"/>
          <c:tx>
            <c:strRef>
              <c:f>'US Other positions 2018'!$A$14</c:f>
              <c:strCache>
                <c:ptCount val="1"/>
                <c:pt idx="0">
                  <c:v>MBA</c:v>
                </c:pt>
              </c:strCache>
            </c:strRef>
          </c:tx>
          <c:spPr>
            <a:solidFill>
              <a:srgbClr val="FF0000"/>
            </a:solidFill>
            <a:ln>
              <a:solidFill>
                <a:srgbClr val="FF0000"/>
              </a:solidFill>
            </a:ln>
            <a:effectLst/>
          </c:spPr>
          <c:invertIfNegative val="0"/>
          <c:dLbls>
            <c:dLbl>
              <c:idx val="1"/>
              <c:layout>
                <c:manualLayout>
                  <c:x val="7.2215345021604902E-3"/>
                  <c:y val="3.1492173574941898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A-4308-7C47-BEFA-B72A98A3CDC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'US Other positions 2018'!$B$1:$H$1</c:f>
              <c:strCache>
                <c:ptCount val="7"/>
                <c:pt idx="0">
                  <c:v>CIO n=309</c:v>
                </c:pt>
                <c:pt idx="1">
                  <c:v>Ethics Officer n=101</c:v>
                </c:pt>
                <c:pt idx="2">
                  <c:v>IT n=151</c:v>
                </c:pt>
                <c:pt idx="3">
                  <c:v>HR n=207</c:v>
                </c:pt>
                <c:pt idx="4">
                  <c:v>Investor Relations n=29</c:v>
                </c:pt>
                <c:pt idx="5">
                  <c:v>Risk Manager n=22</c:v>
                </c:pt>
                <c:pt idx="6">
                  <c:v>Controller n=2317</c:v>
                </c:pt>
              </c:strCache>
            </c:strRef>
          </c:cat>
          <c:val>
            <c:numRef>
              <c:f>'US Other positions 2018'!$B$14:$H$14</c:f>
              <c:numCache>
                <c:formatCode>0.00%</c:formatCode>
                <c:ptCount val="7"/>
                <c:pt idx="0">
                  <c:v>0.346278317152104</c:v>
                </c:pt>
                <c:pt idx="1">
                  <c:v>1.9801980198019799E-2</c:v>
                </c:pt>
                <c:pt idx="2">
                  <c:v>0.119205298013245</c:v>
                </c:pt>
                <c:pt idx="3">
                  <c:v>0.12560386473429999</c:v>
                </c:pt>
                <c:pt idx="4">
                  <c:v>0.20689655172413801</c:v>
                </c:pt>
                <c:pt idx="5">
                  <c:v>0.40909090909090901</c:v>
                </c:pt>
                <c:pt idx="6">
                  <c:v>0.45101424255502798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7-4308-7C47-BEFA-B72A98A3CDCD}"/>
            </c:ext>
          </c:extLst>
        </c:ser>
        <c:ser>
          <c:idx val="3"/>
          <c:order val="3"/>
          <c:tx>
            <c:strRef>
              <c:f>'US Other positions 2018'!$A$15</c:f>
              <c:strCache>
                <c:ptCount val="1"/>
                <c:pt idx="0">
                  <c:v>MBA &amp; STEM</c:v>
                </c:pt>
              </c:strCache>
            </c:strRef>
          </c:tx>
          <c:spPr>
            <a:solidFill>
              <a:schemeClr val="tx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'US Other positions 2018'!$B$1:$H$1</c:f>
              <c:strCache>
                <c:ptCount val="7"/>
                <c:pt idx="0">
                  <c:v>CIO n=309</c:v>
                </c:pt>
                <c:pt idx="1">
                  <c:v>Ethics Officer n=101</c:v>
                </c:pt>
                <c:pt idx="2">
                  <c:v>IT n=151</c:v>
                </c:pt>
                <c:pt idx="3">
                  <c:v>HR n=207</c:v>
                </c:pt>
                <c:pt idx="4">
                  <c:v>Investor Relations n=29</c:v>
                </c:pt>
                <c:pt idx="5">
                  <c:v>Risk Manager n=22</c:v>
                </c:pt>
                <c:pt idx="6">
                  <c:v>Controller n=2317</c:v>
                </c:pt>
              </c:strCache>
            </c:strRef>
          </c:cat>
          <c:val>
            <c:numRef>
              <c:f>'US Other positions 2018'!$B$15:$H$15</c:f>
              <c:numCache>
                <c:formatCode>0.00%</c:formatCode>
                <c:ptCount val="7"/>
                <c:pt idx="0">
                  <c:v>0.22977346278317201</c:v>
                </c:pt>
                <c:pt idx="1">
                  <c:v>7.9207920792079195E-2</c:v>
                </c:pt>
                <c:pt idx="2">
                  <c:v>0.119205298013245</c:v>
                </c:pt>
                <c:pt idx="3">
                  <c:v>0.106280193236715</c:v>
                </c:pt>
                <c:pt idx="4">
                  <c:v>0.10344827586206901</c:v>
                </c:pt>
                <c:pt idx="5">
                  <c:v>0.13636363636363599</c:v>
                </c:pt>
                <c:pt idx="6">
                  <c:v>0.31290461804057002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4308-7C47-BEFA-B72A98A3CDCD}"/>
            </c:ext>
          </c:extLst>
        </c:ser>
        <c:ser>
          <c:idx val="4"/>
          <c:order val="4"/>
          <c:tx>
            <c:strRef>
              <c:f>'US Other positions 2018'!$A$16</c:f>
              <c:strCache>
                <c:ptCount val="1"/>
                <c:pt idx="0">
                  <c:v>STEM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'US Other positions 2018'!$B$1:$H$1</c:f>
              <c:strCache>
                <c:ptCount val="7"/>
                <c:pt idx="0">
                  <c:v>CIO n=309</c:v>
                </c:pt>
                <c:pt idx="1">
                  <c:v>Ethics Officer n=101</c:v>
                </c:pt>
                <c:pt idx="2">
                  <c:v>IT n=151</c:v>
                </c:pt>
                <c:pt idx="3">
                  <c:v>HR n=207</c:v>
                </c:pt>
                <c:pt idx="4">
                  <c:v>Investor Relations n=29</c:v>
                </c:pt>
                <c:pt idx="5">
                  <c:v>Risk Manager n=22</c:v>
                </c:pt>
                <c:pt idx="6">
                  <c:v>Controller n=2317</c:v>
                </c:pt>
              </c:strCache>
            </c:strRef>
          </c:cat>
          <c:val>
            <c:numRef>
              <c:f>'US Other positions 2018'!$B$16:$H$16</c:f>
              <c:numCache>
                <c:formatCode>0.00%</c:formatCode>
                <c:ptCount val="7"/>
                <c:pt idx="0">
                  <c:v>0.158576051779935</c:v>
                </c:pt>
                <c:pt idx="1">
                  <c:v>0.13861386138613899</c:v>
                </c:pt>
                <c:pt idx="2">
                  <c:v>0.71523178807946997</c:v>
                </c:pt>
                <c:pt idx="3">
                  <c:v>0.65217391304347905</c:v>
                </c:pt>
                <c:pt idx="4">
                  <c:v>0.44827586206896602</c:v>
                </c:pt>
                <c:pt idx="5">
                  <c:v>0.27272727272727298</c:v>
                </c:pt>
                <c:pt idx="6">
                  <c:v>0.66896849374190803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9-4308-7C47-BEFA-B72A98A3CDCD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55"/>
        <c:overlap val="100"/>
        <c:axId val="117853184"/>
        <c:axId val="117863552"/>
      </c:barChart>
      <c:catAx>
        <c:axId val="117853184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Position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7863552"/>
        <c:crosses val="autoZero"/>
        <c:auto val="1"/>
        <c:lblAlgn val="ctr"/>
        <c:lblOffset val="100"/>
        <c:noMultiLvlLbl val="0"/>
      </c:catAx>
      <c:valAx>
        <c:axId val="117863552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%</a:t>
                </a:r>
                <a:r>
                  <a:rPr lang="en-US" baseline="0"/>
                  <a:t> of Total</a:t>
                </a:r>
                <a:endParaRPr lang="en-US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</c:title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78531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CEO</a:t>
            </a:r>
            <a:r>
              <a:rPr lang="en-US" baseline="0"/>
              <a:t> Accountant Education</a:t>
            </a:r>
            <a:endParaRPr lang="en-US"/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lineChart>
        <c:grouping val="standard"/>
        <c:varyColors val="0"/>
        <c:ser>
          <c:idx val="1"/>
          <c:order val="0"/>
          <c:tx>
            <c:strRef>
              <c:f>'FINAL GRAPHS'!$I$23</c:f>
              <c:strCache>
                <c:ptCount val="1"/>
                <c:pt idx="0">
                  <c:v>US</c:v>
                </c:pt>
              </c:strCache>
            </c:strRef>
          </c:tx>
          <c:spPr>
            <a:ln w="28575" cap="rnd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3.8783987103192398E-2"/>
                  <c:y val="5.68350316217585E-2"/>
                </c:manualLayout>
              </c:layout>
              <c:tx>
                <c:rich>
                  <a:bodyPr/>
                  <a:lstStyle/>
                  <a:p>
                    <a:fld id="{8127F937-F1A4-EF40-B850-AD0FF0DE4264}" type="VALUE">
                      <a:rPr lang="en-US" smtClean="0"/>
                      <a:pPr/>
                      <a:t>[VALUE]</a:t>
                    </a:fld>
                    <a:endParaRPr lang="en-US" dirty="0"/>
                  </a:p>
                  <a:p>
                    <a:r>
                      <a:rPr lang="en-US" dirty="0"/>
                      <a:t>N=98</a:t>
                    </a:r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9-424C-8242-AF03-4207A9BE4D0F}"/>
                </c:ext>
              </c:extLst>
            </c:dLbl>
            <c:dLbl>
              <c:idx val="1"/>
              <c:layout>
                <c:manualLayout>
                  <c:x val="-3.5304435428356797E-2"/>
                  <c:y val="3.7890021081172197E-2"/>
                </c:manualLayout>
              </c:layout>
              <c:tx>
                <c:rich>
                  <a:bodyPr/>
                  <a:lstStyle/>
                  <a:p>
                    <a:fld id="{92839ED5-8A69-9F45-BA91-EB4D278A29C0}" type="VALUE">
                      <a:rPr lang="en-US" smtClean="0"/>
                      <a:pPr/>
                      <a:t>[VALUE]</a:t>
                    </a:fld>
                    <a:endParaRPr lang="en-US" dirty="0"/>
                  </a:p>
                  <a:p>
                    <a:r>
                      <a:rPr lang="en-US" dirty="0"/>
                      <a:t>N=167</a:t>
                    </a:r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A-424C-8242-AF03-4207A9BE4D0F}"/>
                </c:ext>
              </c:extLst>
            </c:dLbl>
            <c:dLbl>
              <c:idx val="2"/>
              <c:layout>
                <c:manualLayout>
                  <c:x val="-4.7482866290281499E-2"/>
                  <c:y val="6.0624033729875799E-2"/>
                </c:manualLayout>
              </c:layout>
              <c:tx>
                <c:rich>
                  <a:bodyPr/>
                  <a:lstStyle/>
                  <a:p>
                    <a:fld id="{543434C0-3B8C-744B-AF96-97E3E5F6B2C0}" type="VALUE">
                      <a:rPr lang="en-US" smtClean="0"/>
                      <a:pPr/>
                      <a:t>[VALUE]</a:t>
                    </a:fld>
                    <a:endParaRPr lang="en-US" dirty="0"/>
                  </a:p>
                  <a:p>
                    <a:r>
                      <a:rPr lang="en-US" dirty="0"/>
                      <a:t>N=273</a:t>
                    </a:r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B-424C-8242-AF03-4207A9BE4D0F}"/>
                </c:ext>
              </c:extLst>
            </c:dLbl>
            <c:dLbl>
              <c:idx val="3"/>
              <c:layout>
                <c:manualLayout>
                  <c:x val="-3.8783987103192502E-2"/>
                  <c:y val="4.5468025297406699E-2"/>
                </c:manualLayout>
              </c:layout>
              <c:tx>
                <c:rich>
                  <a:bodyPr/>
                  <a:lstStyle/>
                  <a:p>
                    <a:fld id="{6ACC9004-A2EE-6148-815C-A8CD28E9CC9C}" type="VALUE">
                      <a:rPr lang="en-US" smtClean="0"/>
                      <a:pPr/>
                      <a:t>[VALUE]</a:t>
                    </a:fld>
                    <a:endParaRPr lang="en-US" dirty="0"/>
                  </a:p>
                  <a:p>
                    <a:r>
                      <a:rPr lang="en-US" dirty="0"/>
                      <a:t>N=497</a:t>
                    </a:r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C-424C-8242-AF03-4207A9BE4D0F}"/>
                </c:ext>
              </c:extLst>
            </c:dLbl>
            <c:dLbl>
              <c:idx val="4"/>
              <c:layout>
                <c:manualLayout>
                  <c:x val="-3.8783987103192398E-2"/>
                  <c:y val="7.1991040054227504E-2"/>
                </c:manualLayout>
              </c:layout>
              <c:tx>
                <c:rich>
                  <a:bodyPr/>
                  <a:lstStyle/>
                  <a:p>
                    <a:fld id="{D9F178C6-70DD-D44B-B403-4707027EF1F5}" type="VALUE">
                      <a:rPr lang="en-US" smtClean="0"/>
                      <a:pPr/>
                      <a:t>[VALUE]</a:t>
                    </a:fld>
                    <a:endParaRPr lang="en-US" dirty="0"/>
                  </a:p>
                  <a:p>
                    <a:r>
                      <a:rPr lang="en-US" dirty="0"/>
                      <a:t>N=823</a:t>
                    </a:r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D-424C-8242-AF03-4207A9BE4D0F}"/>
                </c:ext>
              </c:extLst>
            </c:dLbl>
            <c:dLbl>
              <c:idx val="5"/>
              <c:layout>
                <c:manualLayout>
                  <c:x val="-4.0523762940610199E-2"/>
                  <c:y val="5.68350316217585E-2"/>
                </c:manualLayout>
              </c:layout>
              <c:tx>
                <c:rich>
                  <a:bodyPr/>
                  <a:lstStyle/>
                  <a:p>
                    <a:fld id="{AE2E31F4-1338-F54B-8778-8AC7D07767A0}" type="VALUE">
                      <a:rPr lang="en-US" smtClean="0"/>
                      <a:pPr/>
                      <a:t>[VALUE]</a:t>
                    </a:fld>
                    <a:endParaRPr lang="en-US" dirty="0"/>
                  </a:p>
                  <a:p>
                    <a:r>
                      <a:rPr lang="en-US" dirty="0"/>
                      <a:t>N=1614</a:t>
                    </a:r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E-424C-8242-AF03-4207A9BE4D0F}"/>
                </c:ext>
              </c:extLst>
            </c:dLbl>
            <c:dLbl>
              <c:idx val="6"/>
              <c:layout>
                <c:manualLayout>
                  <c:x val="-3.8783987103192502E-2"/>
                  <c:y val="3.7890021081172398E-2"/>
                </c:manualLayout>
              </c:layout>
              <c:tx>
                <c:rich>
                  <a:bodyPr/>
                  <a:lstStyle/>
                  <a:p>
                    <a:fld id="{1311D7C8-D05F-9141-8B1C-078D1A3DD7DC}" type="VALUE">
                      <a:rPr lang="en-US" smtClean="0"/>
                      <a:pPr/>
                      <a:t>[VALUE]</a:t>
                    </a:fld>
                    <a:endParaRPr lang="en-US" dirty="0"/>
                  </a:p>
                  <a:p>
                    <a:r>
                      <a:rPr lang="en-US" dirty="0"/>
                      <a:t>N=3283</a:t>
                    </a:r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F-424C-8242-AF03-4207A9BE4D0F}"/>
                </c:ext>
              </c:extLst>
            </c:dLbl>
            <c:dLbl>
              <c:idx val="7"/>
              <c:layout>
                <c:manualLayout>
                  <c:x val="-3.3564659590939003E-2"/>
                  <c:y val="5.68350316217585E-2"/>
                </c:manualLayout>
              </c:layout>
              <c:tx>
                <c:rich>
                  <a:bodyPr/>
                  <a:lstStyle/>
                  <a:p>
                    <a:fld id="{046A3930-4960-E848-9138-936D99829761}" type="VALUE">
                      <a:rPr lang="en-US" smtClean="0"/>
                      <a:pPr/>
                      <a:t>[VALUE]</a:t>
                    </a:fld>
                    <a:endParaRPr lang="en-US" dirty="0"/>
                  </a:p>
                  <a:p>
                    <a:r>
                      <a:rPr lang="en-US" dirty="0"/>
                      <a:t>N=3981</a:t>
                    </a:r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0-424C-8242-AF03-4207A9BE4D0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'FINAL GRAPHS'!$J$22:$Q$22</c:f>
              <c:numCache>
                <c:formatCode>General</c:formatCode>
                <c:ptCount val="8"/>
                <c:pt idx="0">
                  <c:v>1985</c:v>
                </c:pt>
                <c:pt idx="1">
                  <c:v>1990</c:v>
                </c:pt>
                <c:pt idx="2">
                  <c:v>1995</c:v>
                </c:pt>
                <c:pt idx="3">
                  <c:v>2000</c:v>
                </c:pt>
                <c:pt idx="4">
                  <c:v>2005</c:v>
                </c:pt>
                <c:pt idx="5">
                  <c:v>2010</c:v>
                </c:pt>
                <c:pt idx="6">
                  <c:v>2015</c:v>
                </c:pt>
                <c:pt idx="7">
                  <c:v>2018</c:v>
                </c:pt>
              </c:numCache>
            </c:numRef>
          </c:cat>
          <c:val>
            <c:numRef>
              <c:f>'FINAL GRAPHS'!$J$23:$Q$23</c:f>
              <c:numCache>
                <c:formatCode>0.00%</c:formatCode>
                <c:ptCount val="8"/>
                <c:pt idx="0">
                  <c:v>0.14285714285714299</c:v>
                </c:pt>
                <c:pt idx="1">
                  <c:v>0.119760479041916</c:v>
                </c:pt>
                <c:pt idx="2">
                  <c:v>0.13186813186813201</c:v>
                </c:pt>
                <c:pt idx="3">
                  <c:v>0.14285714285714299</c:v>
                </c:pt>
                <c:pt idx="4">
                  <c:v>0.14945321992709601</c:v>
                </c:pt>
                <c:pt idx="5">
                  <c:v>0.13258983890954101</c:v>
                </c:pt>
                <c:pt idx="6">
                  <c:v>0.12275357904355801</c:v>
                </c:pt>
                <c:pt idx="7">
                  <c:v>0.12057272042200499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A446-0540-A87D-6336B09AF4A7}"/>
            </c:ext>
          </c:extLst>
        </c:ser>
        <c:ser>
          <c:idx val="2"/>
          <c:order val="1"/>
          <c:tx>
            <c:strRef>
              <c:f>'FINAL GRAPHS'!$I$24</c:f>
              <c:strCache>
                <c:ptCount val="1"/>
                <c:pt idx="0">
                  <c:v>UK</c:v>
                </c:pt>
              </c:strCache>
            </c:strRef>
          </c:tx>
          <c:spPr>
            <a:ln w="28575" cap="rnd">
              <a:solidFill>
                <a:schemeClr val="tx1">
                  <a:lumMod val="95000"/>
                  <a:lumOff val="5000"/>
                </a:schemeClr>
              </a:solidFill>
              <a:round/>
            </a:ln>
            <a:effectLst/>
          </c:spPr>
          <c:marker>
            <c:symbol val="none"/>
          </c:marker>
          <c:dLbls>
            <c:dLbl>
              <c:idx val="4"/>
              <c:layout>
                <c:manualLayout>
                  <c:x val="-3.8783987103192398E-2"/>
                  <c:y val="6.0624033729875799E-2"/>
                </c:manualLayout>
              </c:layout>
              <c:tx>
                <c:rich>
                  <a:bodyPr/>
                  <a:lstStyle/>
                  <a:p>
                    <a:fld id="{BF3BB460-E8AE-6244-AE96-C4FC2930CFBC}" type="VALUE">
                      <a:rPr lang="en-US" smtClean="0"/>
                      <a:pPr/>
                      <a:t>[VALUE]</a:t>
                    </a:fld>
                    <a:endParaRPr lang="en-US" dirty="0"/>
                  </a:p>
                  <a:p>
                    <a:r>
                      <a:rPr lang="en-US" dirty="0"/>
                      <a:t>N=58</a:t>
                    </a:r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424C-8242-AF03-4207A9BE4D0F}"/>
                </c:ext>
              </c:extLst>
            </c:dLbl>
            <c:dLbl>
              <c:idx val="5"/>
              <c:layout>
                <c:manualLayout>
                  <c:x val="-5.2702193802534901E-2"/>
                  <c:y val="4.54680252974069E-2"/>
                </c:manualLayout>
              </c:layout>
              <c:tx>
                <c:rich>
                  <a:bodyPr/>
                  <a:lstStyle/>
                  <a:p>
                    <a:fld id="{438FB82D-B0C4-A746-8336-13572D68432F}" type="VALUE">
                      <a:rPr lang="en-US" smtClean="0"/>
                      <a:pPr/>
                      <a:t>[VALUE]</a:t>
                    </a:fld>
                    <a:endParaRPr lang="en-US" dirty="0"/>
                  </a:p>
                  <a:p>
                    <a:r>
                      <a:rPr lang="en-US" dirty="0"/>
                      <a:t>N=132</a:t>
                    </a:r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424C-8242-AF03-4207A9BE4D0F}"/>
                </c:ext>
              </c:extLst>
            </c:dLbl>
            <c:dLbl>
              <c:idx val="6"/>
              <c:layout>
                <c:manualLayout>
                  <c:x val="-4.4003314615446001E-2"/>
                  <c:y val="5.68350316217585E-2"/>
                </c:manualLayout>
              </c:layout>
              <c:tx>
                <c:rich>
                  <a:bodyPr/>
                  <a:lstStyle/>
                  <a:p>
                    <a:fld id="{D94B80FD-C5A3-9D42-9D9B-A8D1220D6173}" type="VALUE">
                      <a:rPr lang="en-US" smtClean="0"/>
                      <a:pPr/>
                      <a:t>[VALUE]</a:t>
                    </a:fld>
                    <a:endParaRPr lang="en-US" dirty="0"/>
                  </a:p>
                  <a:p>
                    <a:r>
                      <a:rPr lang="en-US" dirty="0"/>
                      <a:t>N=325</a:t>
                    </a:r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2-424C-8242-AF03-4207A9BE4D0F}"/>
                </c:ext>
              </c:extLst>
            </c:dLbl>
            <c:dLbl>
              <c:idx val="7"/>
              <c:layout>
                <c:manualLayout>
                  <c:x val="-4.0523762940610199E-2"/>
                  <c:y val="-9.0936050594813703E-2"/>
                </c:manualLayout>
              </c:layout>
              <c:tx>
                <c:rich>
                  <a:bodyPr/>
                  <a:lstStyle/>
                  <a:p>
                    <a:fld id="{CDA8B588-3136-234A-8013-5BD62CBFD42F}" type="VALUE">
                      <a:rPr lang="en-US" smtClean="0"/>
                      <a:pPr/>
                      <a:t>[VALUE]</a:t>
                    </a:fld>
                    <a:endParaRPr lang="en-US" dirty="0"/>
                  </a:p>
                  <a:p>
                    <a:r>
                      <a:rPr lang="en-US" dirty="0"/>
                      <a:t>N=429</a:t>
                    </a:r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424C-8242-AF03-4207A9BE4D0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'FINAL GRAPHS'!$J$22:$Q$22</c:f>
              <c:numCache>
                <c:formatCode>General</c:formatCode>
                <c:ptCount val="8"/>
                <c:pt idx="0">
                  <c:v>1985</c:v>
                </c:pt>
                <c:pt idx="1">
                  <c:v>1990</c:v>
                </c:pt>
                <c:pt idx="2">
                  <c:v>1995</c:v>
                </c:pt>
                <c:pt idx="3">
                  <c:v>2000</c:v>
                </c:pt>
                <c:pt idx="4">
                  <c:v>2005</c:v>
                </c:pt>
                <c:pt idx="5">
                  <c:v>2010</c:v>
                </c:pt>
                <c:pt idx="6">
                  <c:v>2015</c:v>
                </c:pt>
                <c:pt idx="7">
                  <c:v>2018</c:v>
                </c:pt>
              </c:numCache>
            </c:numRef>
          </c:cat>
          <c:val>
            <c:numRef>
              <c:f>'FINAL GRAPHS'!$J$24:$Q$24</c:f>
              <c:numCache>
                <c:formatCode>General</c:formatCode>
                <c:ptCount val="8"/>
                <c:pt idx="4" formatCode="0.00%">
                  <c:v>0.29310344827586199</c:v>
                </c:pt>
                <c:pt idx="5" formatCode="0.00%">
                  <c:v>0.26515151515151503</c:v>
                </c:pt>
                <c:pt idx="6" formatCode="0.00%">
                  <c:v>0.27692307692307699</c:v>
                </c:pt>
                <c:pt idx="7" formatCode="0.00%">
                  <c:v>0.25407925407925402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A446-0540-A87D-6336B09AF4A7}"/>
            </c:ext>
          </c:extLst>
        </c:ser>
        <c:ser>
          <c:idx val="3"/>
          <c:order val="2"/>
          <c:tx>
            <c:strRef>
              <c:f>'FINAL GRAPHS'!$I$25</c:f>
              <c:strCache>
                <c:ptCount val="1"/>
                <c:pt idx="0">
                  <c:v>Canada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dLbl>
              <c:idx val="3"/>
              <c:layout>
                <c:manualLayout>
                  <c:x val="-7.1839728014130799E-2"/>
                  <c:y val="2.65230147568206E-2"/>
                </c:manualLayout>
              </c:layout>
              <c:tx>
                <c:rich>
                  <a:bodyPr/>
                  <a:lstStyle/>
                  <a:p>
                    <a:fld id="{AF53BA67-F8C1-AD46-A25E-2C5353DC4908}" type="VALUE">
                      <a:rPr lang="en-US" smtClean="0"/>
                      <a:pPr/>
                      <a:t>[VALUE]</a:t>
                    </a:fld>
                    <a:endParaRPr lang="en-US" dirty="0"/>
                  </a:p>
                  <a:p>
                    <a:r>
                      <a:rPr lang="en-US" dirty="0"/>
                      <a:t>N=43</a:t>
                    </a:r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424C-8242-AF03-4207A9BE4D0F}"/>
                </c:ext>
              </c:extLst>
            </c:dLbl>
            <c:dLbl>
              <c:idx val="4"/>
              <c:layout>
                <c:manualLayout>
                  <c:x val="-9.2717038063144505E-2"/>
                  <c:y val="1.8945010540586199E-2"/>
                </c:manualLayout>
              </c:layout>
              <c:tx>
                <c:rich>
                  <a:bodyPr/>
                  <a:lstStyle/>
                  <a:p>
                    <a:fld id="{5201E3AE-4603-144D-8C3B-BFFA4EBDF097}" type="VALUE">
                      <a:rPr lang="en-US" smtClean="0"/>
                      <a:pPr/>
                      <a:t>[VALUE]</a:t>
                    </a:fld>
                    <a:endParaRPr lang="en-US" dirty="0"/>
                  </a:p>
                  <a:p>
                    <a:r>
                      <a:rPr lang="en-US" dirty="0"/>
                      <a:t>N=82</a:t>
                    </a:r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4-424C-8242-AF03-4207A9BE4D0F}"/>
                </c:ext>
              </c:extLst>
            </c:dLbl>
            <c:dLbl>
              <c:idx val="5"/>
              <c:layout>
                <c:manualLayout>
                  <c:x val="-4.0523762940610199E-2"/>
                  <c:y val="4.9257027405524102E-2"/>
                </c:manualLayout>
              </c:layout>
              <c:tx>
                <c:rich>
                  <a:bodyPr/>
                  <a:lstStyle/>
                  <a:p>
                    <a:fld id="{FEE0F106-6152-314B-A014-DB1E3F69AD08}" type="VALUE">
                      <a:rPr lang="en-US" smtClean="0"/>
                      <a:pPr/>
                      <a:t>[VALUE]</a:t>
                    </a:fld>
                    <a:endParaRPr lang="en-US" dirty="0"/>
                  </a:p>
                  <a:p>
                    <a:r>
                      <a:rPr lang="en-US" dirty="0"/>
                      <a:t>N=140</a:t>
                    </a:r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6-424C-8242-AF03-4207A9BE4D0F}"/>
                </c:ext>
              </c:extLst>
            </c:dLbl>
            <c:dLbl>
              <c:idx val="6"/>
              <c:layout>
                <c:manualLayout>
                  <c:x val="-4.2263538778027999E-2"/>
                  <c:y val="6.0624033729875799E-2"/>
                </c:manualLayout>
              </c:layout>
              <c:tx>
                <c:rich>
                  <a:bodyPr/>
                  <a:lstStyle/>
                  <a:p>
                    <a:fld id="{0BC75941-99D4-1C45-91B7-8DBC6A15AC1A}" type="VALUE">
                      <a:rPr lang="en-US" smtClean="0"/>
                      <a:pPr/>
                      <a:t>[VALUE]</a:t>
                    </a:fld>
                    <a:endParaRPr lang="en-US" dirty="0"/>
                  </a:p>
                  <a:p>
                    <a:r>
                      <a:rPr lang="en-US" dirty="0"/>
                      <a:t>N=264</a:t>
                    </a:r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424C-8242-AF03-4207A9BE4D0F}"/>
                </c:ext>
              </c:extLst>
            </c:dLbl>
            <c:dLbl>
              <c:idx val="7"/>
              <c:layout>
                <c:manualLayout>
                  <c:x val="-4.0523762940610199E-2"/>
                  <c:y val="5.68350316217585E-2"/>
                </c:manualLayout>
              </c:layout>
              <c:tx>
                <c:rich>
                  <a:bodyPr/>
                  <a:lstStyle/>
                  <a:p>
                    <a:fld id="{83088BB4-F8FE-A14F-9E50-AB6E55C220ED}" type="VALUE">
                      <a:rPr lang="en-US" smtClean="0"/>
                      <a:pPr/>
                      <a:t>[VALUE]</a:t>
                    </a:fld>
                    <a:endParaRPr lang="en-US" dirty="0"/>
                  </a:p>
                  <a:p>
                    <a:r>
                      <a:rPr lang="en-US" dirty="0"/>
                      <a:t>N=338</a:t>
                    </a:r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8-424C-8242-AF03-4207A9BE4D0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'FINAL GRAPHS'!$J$22:$Q$22</c:f>
              <c:numCache>
                <c:formatCode>General</c:formatCode>
                <c:ptCount val="8"/>
                <c:pt idx="0">
                  <c:v>1985</c:v>
                </c:pt>
                <c:pt idx="1">
                  <c:v>1990</c:v>
                </c:pt>
                <c:pt idx="2">
                  <c:v>1995</c:v>
                </c:pt>
                <c:pt idx="3">
                  <c:v>2000</c:v>
                </c:pt>
                <c:pt idx="4">
                  <c:v>2005</c:v>
                </c:pt>
                <c:pt idx="5">
                  <c:v>2010</c:v>
                </c:pt>
                <c:pt idx="6">
                  <c:v>2015</c:v>
                </c:pt>
                <c:pt idx="7">
                  <c:v>2018</c:v>
                </c:pt>
              </c:numCache>
            </c:numRef>
          </c:cat>
          <c:val>
            <c:numRef>
              <c:f>'FINAL GRAPHS'!$J$25:$Q$25</c:f>
              <c:numCache>
                <c:formatCode>General</c:formatCode>
                <c:ptCount val="8"/>
                <c:pt idx="3" formatCode="0.00%">
                  <c:v>0.27906976744186002</c:v>
                </c:pt>
                <c:pt idx="4" formatCode="0.00%">
                  <c:v>0.207317073170732</c:v>
                </c:pt>
                <c:pt idx="5" formatCode="0.00%">
                  <c:v>0.214285714285714</c:v>
                </c:pt>
                <c:pt idx="6" formatCode="0.00%">
                  <c:v>0.21210000000000001</c:v>
                </c:pt>
                <c:pt idx="7" formatCode="0.00%">
                  <c:v>0.218934911242604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2-A446-0540-A87D-6336B09AF4A7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118527872"/>
        <c:axId val="118529408"/>
      </c:lineChart>
      <c:catAx>
        <c:axId val="1185278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8529408"/>
        <c:crosses val="autoZero"/>
        <c:auto val="0"/>
        <c:lblAlgn val="ctr"/>
        <c:lblOffset val="100"/>
        <c:noMultiLvlLbl val="0"/>
      </c:catAx>
      <c:valAx>
        <c:axId val="118529408"/>
        <c:scaling>
          <c:orientation val="minMax"/>
          <c:max val="0.3"/>
          <c:min val="0.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852787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Boards with at least 1 Accountant</a:t>
            </a: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1"/>
          <c:order val="0"/>
          <c:tx>
            <c:strRef>
              <c:f>'FINAL GRAPHS'!$A$42</c:f>
              <c:strCache>
                <c:ptCount val="1"/>
                <c:pt idx="0">
                  <c:v>US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2.9547554811877302E-3"/>
                  <c:y val="-3.1247447788022801E-2"/>
                </c:manualLayout>
              </c:layout>
              <c:tx>
                <c:rich>
                  <a:bodyPr/>
                  <a:lstStyle/>
                  <a:p>
                    <a:fld id="{223CF321-C51C-D440-92F9-F1512D5022D5}" type="VALUE">
                      <a:rPr lang="en-US" smtClean="0"/>
                      <a:pPr/>
                      <a:t>[VALUE]</a:t>
                    </a:fld>
                    <a:endParaRPr lang="en-US" dirty="0"/>
                  </a:p>
                  <a:p>
                    <a:r>
                      <a:rPr lang="en-US" dirty="0"/>
                      <a:t>N=602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70D9-394B-B02F-F5144A7B02FE}"/>
                </c:ext>
              </c:extLst>
            </c:dLbl>
            <c:dLbl>
              <c:idx val="1"/>
              <c:layout>
                <c:manualLayout>
                  <c:x val="-7.38688870296942E-3"/>
                  <c:y val="-5.0715752954382598E-3"/>
                </c:manualLayout>
              </c:layout>
              <c:tx>
                <c:rich>
                  <a:bodyPr/>
                  <a:lstStyle/>
                  <a:p>
                    <a:fld id="{F5FBEAB2-FB87-D942-9084-8242D5CEF2BB}" type="VALUE">
                      <a:rPr lang="en-US" smtClean="0"/>
                      <a:pPr/>
                      <a:t>[VALUE]</a:t>
                    </a:fld>
                    <a:endParaRPr lang="en-US" dirty="0"/>
                  </a:p>
                  <a:p>
                    <a:r>
                      <a:rPr lang="en-US" dirty="0"/>
                      <a:t>N=1553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4-70D9-394B-B02F-F5144A7B02FE}"/>
                </c:ext>
              </c:extLst>
            </c:dLbl>
            <c:dLbl>
              <c:idx val="2"/>
              <c:layout>
                <c:manualLayout>
                  <c:x val="-2.9547554811877501E-3"/>
                  <c:y val="-1.1615543418584401E-2"/>
                </c:manualLayout>
              </c:layout>
              <c:tx>
                <c:rich>
                  <a:bodyPr/>
                  <a:lstStyle/>
                  <a:p>
                    <a:fld id="{D6C68A38-EE65-6645-A0B3-D76EAD853099}" type="VALUE">
                      <a:rPr lang="en-US" smtClean="0"/>
                      <a:pPr/>
                      <a:t>[VALUE]</a:t>
                    </a:fld>
                    <a:endParaRPr lang="en-US" dirty="0"/>
                  </a:p>
                  <a:p>
                    <a:r>
                      <a:rPr lang="en-US" dirty="0"/>
                      <a:t>N=1919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70D9-394B-B02F-F5144A7B02F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'FINAL GRAPHS'!$B$41:$D$41</c:f>
              <c:numCache>
                <c:formatCode>General</c:formatCode>
                <c:ptCount val="3"/>
                <c:pt idx="0">
                  <c:v>2010</c:v>
                </c:pt>
                <c:pt idx="1">
                  <c:v>2015</c:v>
                </c:pt>
                <c:pt idx="2">
                  <c:v>2018</c:v>
                </c:pt>
              </c:numCache>
            </c:numRef>
          </c:cat>
          <c:val>
            <c:numRef>
              <c:f>'FINAL GRAPHS'!$B$42:$D$42</c:f>
              <c:numCache>
                <c:formatCode>0.00%</c:formatCode>
                <c:ptCount val="3"/>
                <c:pt idx="0">
                  <c:v>0.1013</c:v>
                </c:pt>
                <c:pt idx="1">
                  <c:v>0.1133</c:v>
                </c:pt>
                <c:pt idx="2">
                  <c:v>0.115164147993747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70D9-394B-B02F-F5144A7B02FE}"/>
            </c:ext>
          </c:extLst>
        </c:ser>
        <c:ser>
          <c:idx val="2"/>
          <c:order val="1"/>
          <c:tx>
            <c:strRef>
              <c:f>'FINAL GRAPHS'!$A$43</c:f>
              <c:strCache>
                <c:ptCount val="1"/>
                <c:pt idx="0">
                  <c:v>Canada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1.4773777405939E-3"/>
                  <c:y val="-1.1615543418584499E-2"/>
                </c:manualLayout>
              </c:layout>
              <c:tx>
                <c:rich>
                  <a:bodyPr/>
                  <a:lstStyle/>
                  <a:p>
                    <a:fld id="{4F007690-0A6A-0B4E-BCC6-CAD3DDE765A2}" type="VALUE">
                      <a:rPr lang="en-US" smtClean="0"/>
                      <a:pPr/>
                      <a:t>[VALUE]</a:t>
                    </a:fld>
                    <a:endParaRPr lang="en-US" dirty="0"/>
                  </a:p>
                  <a:p>
                    <a:r>
                      <a:rPr lang="en-US" dirty="0"/>
                      <a:t>N=47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6-70D9-394B-B02F-F5144A7B02FE}"/>
                </c:ext>
              </c:extLst>
            </c:dLbl>
            <c:dLbl>
              <c:idx val="1"/>
              <c:layout>
                <c:manualLayout>
                  <c:x val="1.4773777405938701E-3"/>
                  <c:y val="-5.0879352157461297E-2"/>
                </c:manualLayout>
              </c:layout>
              <c:tx>
                <c:rich>
                  <a:bodyPr/>
                  <a:lstStyle/>
                  <a:p>
                    <a:fld id="{850C9051-852B-9F4A-83E2-0F495BC0B3E5}" type="VALUE">
                      <a:rPr lang="en-US" smtClean="0"/>
                      <a:pPr/>
                      <a:t>[VALUE]</a:t>
                    </a:fld>
                    <a:endParaRPr lang="en-US" dirty="0"/>
                  </a:p>
                  <a:p>
                    <a:r>
                      <a:rPr lang="en-US" dirty="0"/>
                      <a:t>N=151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70D9-394B-B02F-F5144A7B02FE}"/>
                </c:ext>
              </c:extLst>
            </c:dLbl>
            <c:dLbl>
              <c:idx val="2"/>
              <c:layout>
                <c:manualLayout>
                  <c:x val="-2.9547554811878499E-3"/>
                  <c:y val="-3.1247447788022902E-2"/>
                </c:manualLayout>
              </c:layout>
              <c:tx>
                <c:rich>
                  <a:bodyPr/>
                  <a:lstStyle/>
                  <a:p>
                    <a:fld id="{8B333704-A9F2-0540-88EA-747450AEE05B}" type="VALUE">
                      <a:rPr lang="en-US" smtClean="0"/>
                      <a:pPr/>
                      <a:t>[VALUE]</a:t>
                    </a:fld>
                    <a:endParaRPr lang="en-US" dirty="0"/>
                  </a:p>
                  <a:p>
                    <a:r>
                      <a:rPr lang="en-US" dirty="0"/>
                      <a:t>N=340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8-70D9-394B-B02F-F5144A7B02F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'FINAL GRAPHS'!$B$41:$D$41</c:f>
              <c:numCache>
                <c:formatCode>General</c:formatCode>
                <c:ptCount val="3"/>
                <c:pt idx="0">
                  <c:v>2010</c:v>
                </c:pt>
                <c:pt idx="1">
                  <c:v>2015</c:v>
                </c:pt>
                <c:pt idx="2">
                  <c:v>2018</c:v>
                </c:pt>
              </c:numCache>
            </c:numRef>
          </c:cat>
          <c:val>
            <c:numRef>
              <c:f>'FINAL GRAPHS'!$B$43:$D$43</c:f>
              <c:numCache>
                <c:formatCode>0.00%</c:formatCode>
                <c:ptCount val="3"/>
                <c:pt idx="0">
                  <c:v>0.21279999999999999</c:v>
                </c:pt>
                <c:pt idx="1">
                  <c:v>0.17879999999999999</c:v>
                </c:pt>
                <c:pt idx="2">
                  <c:v>0.1794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70D9-394B-B02F-F5144A7B02FE}"/>
            </c:ext>
          </c:extLst>
        </c:ser>
        <c:ser>
          <c:idx val="3"/>
          <c:order val="2"/>
          <c:tx>
            <c:strRef>
              <c:f>'FINAL GRAPHS'!$A$44</c:f>
              <c:strCache>
                <c:ptCount val="1"/>
                <c:pt idx="0">
                  <c:v>UK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5.9095109623754898E-3"/>
                  <c:y val="-1.81595115417305E-2"/>
                </c:manualLayout>
              </c:layout>
              <c:tx>
                <c:rich>
                  <a:bodyPr/>
                  <a:lstStyle/>
                  <a:p>
                    <a:fld id="{2C21CBA3-0216-5249-9610-8D6A1D7820DE}" type="VALUE">
                      <a:rPr lang="en-US" smtClean="0"/>
                      <a:pPr/>
                      <a:t>[VALUE]</a:t>
                    </a:fld>
                    <a:endParaRPr lang="en-US" dirty="0"/>
                  </a:p>
                  <a:p>
                    <a:r>
                      <a:rPr lang="en-US" dirty="0"/>
                      <a:t>N=75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9-70D9-394B-B02F-F5144A7B02FE}"/>
                </c:ext>
              </c:extLst>
            </c:dLbl>
            <c:dLbl>
              <c:idx val="1"/>
              <c:layout>
                <c:manualLayout>
                  <c:x val="-7.3868887029693697E-3"/>
                  <c:y val="-2.7975463726449799E-2"/>
                </c:manualLayout>
              </c:layout>
              <c:tx>
                <c:rich>
                  <a:bodyPr/>
                  <a:lstStyle/>
                  <a:p>
                    <a:fld id="{FE587319-3265-7448-8091-9647D8471318}" type="VALUE">
                      <a:rPr lang="en-US" smtClean="0"/>
                      <a:pPr/>
                      <a:t>[VALUE]</a:t>
                    </a:fld>
                    <a:endParaRPr lang="en-US" dirty="0"/>
                  </a:p>
                  <a:p>
                    <a:r>
                      <a:rPr lang="en-US" dirty="0"/>
                      <a:t>N=203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A-70D9-394B-B02F-F5144A7B02FE}"/>
                </c:ext>
              </c:extLst>
            </c:dLbl>
            <c:dLbl>
              <c:idx val="2"/>
              <c:layout>
                <c:manualLayout>
                  <c:x val="1.4773777405938701E-3"/>
                  <c:y val="-2.14314956033036E-2"/>
                </c:manualLayout>
              </c:layout>
              <c:tx>
                <c:rich>
                  <a:bodyPr/>
                  <a:lstStyle/>
                  <a:p>
                    <a:fld id="{375AC483-4136-D442-8748-ABEBFDB633E4}" type="VALUE">
                      <a:rPr lang="en-US" smtClean="0"/>
                      <a:pPr/>
                      <a:t>[VALUE]</a:t>
                    </a:fld>
                    <a:endParaRPr lang="en-US" dirty="0"/>
                  </a:p>
                  <a:p>
                    <a:r>
                      <a:rPr lang="en-US" dirty="0"/>
                      <a:t>N=324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B-70D9-394B-B02F-F5144A7B02F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'FINAL GRAPHS'!$B$41:$D$41</c:f>
              <c:numCache>
                <c:formatCode>General</c:formatCode>
                <c:ptCount val="3"/>
                <c:pt idx="0">
                  <c:v>2010</c:v>
                </c:pt>
                <c:pt idx="1">
                  <c:v>2015</c:v>
                </c:pt>
                <c:pt idx="2">
                  <c:v>2018</c:v>
                </c:pt>
              </c:numCache>
            </c:numRef>
          </c:cat>
          <c:val>
            <c:numRef>
              <c:f>'FINAL GRAPHS'!$B$44:$D$44</c:f>
              <c:numCache>
                <c:formatCode>0.00%</c:formatCode>
                <c:ptCount val="3"/>
                <c:pt idx="0">
                  <c:v>0.29330000000000001</c:v>
                </c:pt>
                <c:pt idx="1">
                  <c:v>0.29559999999999997</c:v>
                </c:pt>
                <c:pt idx="2">
                  <c:v>0.39810000000000001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70D9-394B-B02F-F5144A7B02FE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19227520"/>
        <c:axId val="119229056"/>
      </c:barChart>
      <c:catAx>
        <c:axId val="1192275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9229056"/>
        <c:crosses val="autoZero"/>
        <c:auto val="1"/>
        <c:lblAlgn val="ctr"/>
        <c:lblOffset val="100"/>
        <c:noMultiLvlLbl val="0"/>
      </c:catAx>
      <c:valAx>
        <c:axId val="119229056"/>
        <c:scaling>
          <c:orientation val="minMax"/>
          <c:max val="0.4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922752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% </a:t>
            </a:r>
            <a:r>
              <a:rPr lang="en-US" dirty="0" smtClean="0"/>
              <a:t>Honor</a:t>
            </a:r>
            <a:r>
              <a:rPr lang="en-US" baseline="0" dirty="0" smtClean="0"/>
              <a:t> Roll Students</a:t>
            </a:r>
            <a:r>
              <a:rPr lang="en-US" dirty="0" smtClean="0"/>
              <a:t> </a:t>
            </a:r>
            <a:r>
              <a:rPr lang="en-US" dirty="0"/>
              <a:t>who switch </a:t>
            </a:r>
            <a:r>
              <a:rPr lang="en-US" dirty="0" smtClean="0"/>
              <a:t>employers</a:t>
            </a:r>
            <a:endParaRPr lang="en-US" dirty="0"/>
          </a:p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N=64</a:t>
            </a: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'working copy'!$D$68</c:f>
              <c:strCache>
                <c:ptCount val="1"/>
                <c:pt idx="0">
                  <c:v>% switch within 3 years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5.4169891379901E-17"/>
                  <c:y val="0.71002054136135595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BE80-6E4D-AE9B-763B67CD7F7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'working copy'!$D$68:$D$70</c:f>
              <c:strCache>
                <c:ptCount val="3"/>
                <c:pt idx="0">
                  <c:v>% switch within 3 years</c:v>
                </c:pt>
                <c:pt idx="1">
                  <c:v>% swtich within 6 years</c:v>
                </c:pt>
                <c:pt idx="2">
                  <c:v>% who stay in same company</c:v>
                </c:pt>
              </c:strCache>
            </c:strRef>
          </c:cat>
          <c:val>
            <c:numRef>
              <c:f>'working copy'!$G$68</c:f>
              <c:numCache>
                <c:formatCode>0.00%</c:formatCode>
                <c:ptCount val="1"/>
                <c:pt idx="0">
                  <c:v>0.609375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BE80-6E4D-AE9B-763B67CD7F73}"/>
            </c:ext>
          </c:extLst>
        </c:ser>
        <c:ser>
          <c:idx val="1"/>
          <c:order val="1"/>
          <c:tx>
            <c:strRef>
              <c:f>'working copy'!$D$69</c:f>
              <c:strCache>
                <c:ptCount val="1"/>
                <c:pt idx="0">
                  <c:v>% swtich within 6 years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5.9095109623755497E-3"/>
                  <c:y val="0.19631904369438399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BE80-6E4D-AE9B-763B67CD7F7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'working copy'!$D$68:$D$70</c:f>
              <c:strCache>
                <c:ptCount val="3"/>
                <c:pt idx="0">
                  <c:v>% switch within 3 years</c:v>
                </c:pt>
                <c:pt idx="1">
                  <c:v>% swtich within 6 years</c:v>
                </c:pt>
                <c:pt idx="2">
                  <c:v>% who stay in same company</c:v>
                </c:pt>
              </c:strCache>
            </c:strRef>
          </c:cat>
          <c:val>
            <c:numRef>
              <c:f>'working copy'!$G$69</c:f>
              <c:numCache>
                <c:formatCode>0.00%</c:formatCode>
                <c:ptCount val="1"/>
                <c:pt idx="0">
                  <c:v>0.1875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BE80-6E4D-AE9B-763B67CD7F73}"/>
            </c:ext>
          </c:extLst>
        </c:ser>
        <c:ser>
          <c:idx val="2"/>
          <c:order val="2"/>
          <c:tx>
            <c:strRef>
              <c:f>'working copy'!$D$70</c:f>
              <c:strCache>
                <c:ptCount val="1"/>
                <c:pt idx="0">
                  <c:v>% who stay in same company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1.4773777405938701E-3"/>
                  <c:y val="0.21595094806382301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BE80-6E4D-AE9B-763B67CD7F7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'working copy'!$D$68:$D$70</c:f>
              <c:strCache>
                <c:ptCount val="3"/>
                <c:pt idx="0">
                  <c:v>% switch within 3 years</c:v>
                </c:pt>
                <c:pt idx="1">
                  <c:v>% swtich within 6 years</c:v>
                </c:pt>
                <c:pt idx="2">
                  <c:v>% who stay in same company</c:v>
                </c:pt>
              </c:strCache>
            </c:strRef>
          </c:cat>
          <c:val>
            <c:numRef>
              <c:f>'working copy'!$G$70</c:f>
              <c:numCache>
                <c:formatCode>0.00%</c:formatCode>
                <c:ptCount val="1"/>
                <c:pt idx="0">
                  <c:v>0.203125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BE80-6E4D-AE9B-763B67CD7F73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19347072"/>
        <c:axId val="119348608"/>
      </c:barChart>
      <c:catAx>
        <c:axId val="119347072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119348608"/>
        <c:crosses val="autoZero"/>
        <c:auto val="1"/>
        <c:lblAlgn val="ctr"/>
        <c:lblOffset val="100"/>
        <c:noMultiLvlLbl val="0"/>
      </c:catAx>
      <c:valAx>
        <c:axId val="119348608"/>
        <c:scaling>
          <c:orientation val="minMax"/>
          <c:max val="0.65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% of Total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</c:title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934707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79276775901107299"/>
          <c:y val="0.36662349537040001"/>
          <c:w val="0.19984535228595701"/>
          <c:h val="0.4123887622032770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/>
      <c:lineChart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Canada</c:v>
                </c:pt>
              </c:strCache>
            </c:strRef>
          </c:tx>
          <c:spPr>
            <a:ln w="28575" cmpd="sng">
              <a:solidFill>
                <a:schemeClr val="accent2"/>
              </a:solidFill>
            </a:ln>
          </c:spPr>
          <c:marker>
            <c:symbol val="none"/>
          </c:marker>
          <c:cat>
            <c:numRef>
              <c:f>Sheet1!$A$2:$A$17</c:f>
              <c:numCache>
                <c:formatCode>General</c:formatCode>
                <c:ptCount val="16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  <c:pt idx="13">
                  <c:v>2015</c:v>
                </c:pt>
                <c:pt idx="14">
                  <c:v>2016</c:v>
                </c:pt>
                <c:pt idx="15">
                  <c:v>2017</c:v>
                </c:pt>
              </c:numCache>
            </c:numRef>
          </c:cat>
          <c:val>
            <c:numRef>
              <c:f>Sheet1!$B$2:$B$17</c:f>
              <c:numCache>
                <c:formatCode>General</c:formatCode>
                <c:ptCount val="16"/>
                <c:pt idx="2">
                  <c:v>1620</c:v>
                </c:pt>
                <c:pt idx="3">
                  <c:v>1127.844970703125</c:v>
                </c:pt>
                <c:pt idx="4">
                  <c:v>1823.864013671875</c:v>
                </c:pt>
                <c:pt idx="5">
                  <c:v>1403</c:v>
                </c:pt>
                <c:pt idx="6">
                  <c:v>1175.784423828125</c:v>
                </c:pt>
                <c:pt idx="7">
                  <c:v>1025.954956054687</c:v>
                </c:pt>
                <c:pt idx="8">
                  <c:v>974.17498779296841</c:v>
                </c:pt>
                <c:pt idx="9">
                  <c:v>906.02001953125</c:v>
                </c:pt>
                <c:pt idx="10">
                  <c:v>892.16003417968784</c:v>
                </c:pt>
                <c:pt idx="11">
                  <c:v>952.469970703125</c:v>
                </c:pt>
                <c:pt idx="12">
                  <c:v>1288</c:v>
                </c:pt>
                <c:pt idx="13">
                  <c:v>1155.339965820312</c:v>
                </c:pt>
                <c:pt idx="14">
                  <c:v>1325.4189453125</c:v>
                </c:pt>
                <c:pt idx="15">
                  <c:v>1515.515014648437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5EF2-4CFB-9303-3D44625BAFF4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UK</c:v>
                </c:pt>
              </c:strCache>
            </c:strRef>
          </c:tx>
          <c:spPr>
            <a:ln w="28575" cmpd="sng">
              <a:solidFill>
                <a:schemeClr val="tx1"/>
              </a:solidFill>
            </a:ln>
          </c:spPr>
          <c:marker>
            <c:symbol val="none"/>
          </c:marker>
          <c:cat>
            <c:numRef>
              <c:f>Sheet1!$A$2:$A$17</c:f>
              <c:numCache>
                <c:formatCode>General</c:formatCode>
                <c:ptCount val="16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  <c:pt idx="13">
                  <c:v>2015</c:v>
                </c:pt>
                <c:pt idx="14">
                  <c:v>2016</c:v>
                </c:pt>
                <c:pt idx="15">
                  <c:v>2017</c:v>
                </c:pt>
              </c:numCache>
            </c:numRef>
          </c:cat>
          <c:val>
            <c:numRef>
              <c:f>Sheet1!$C$2:$C$17</c:f>
              <c:numCache>
                <c:formatCode>General</c:formatCode>
                <c:ptCount val="16"/>
                <c:pt idx="0">
                  <c:v>800</c:v>
                </c:pt>
                <c:pt idx="1">
                  <c:v>1000</c:v>
                </c:pt>
                <c:pt idx="2">
                  <c:v>883.5</c:v>
                </c:pt>
                <c:pt idx="3">
                  <c:v>850</c:v>
                </c:pt>
                <c:pt idx="4">
                  <c:v>666</c:v>
                </c:pt>
                <c:pt idx="5">
                  <c:v>500</c:v>
                </c:pt>
                <c:pt idx="6">
                  <c:v>999</c:v>
                </c:pt>
                <c:pt idx="7">
                  <c:v>1100</c:v>
                </c:pt>
                <c:pt idx="8">
                  <c:v>1100</c:v>
                </c:pt>
                <c:pt idx="9">
                  <c:v>1100</c:v>
                </c:pt>
                <c:pt idx="10">
                  <c:v>950</c:v>
                </c:pt>
                <c:pt idx="11">
                  <c:v>928</c:v>
                </c:pt>
                <c:pt idx="12">
                  <c:v>944</c:v>
                </c:pt>
                <c:pt idx="13">
                  <c:v>993</c:v>
                </c:pt>
                <c:pt idx="14">
                  <c:v>1000</c:v>
                </c:pt>
                <c:pt idx="15">
                  <c:v>1189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5EF2-4CFB-9303-3D44625BAFF4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US</c:v>
                </c:pt>
              </c:strCache>
            </c:strRef>
          </c:tx>
          <c:spPr>
            <a:ln w="28575" cmpd="sng">
              <a:solidFill>
                <a:srgbClr val="FF0000"/>
              </a:solidFill>
            </a:ln>
          </c:spPr>
          <c:marker>
            <c:symbol val="none"/>
          </c:marker>
          <c:cat>
            <c:numRef>
              <c:f>Sheet1!$A$2:$A$17</c:f>
              <c:numCache>
                <c:formatCode>General</c:formatCode>
                <c:ptCount val="16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  <c:pt idx="13">
                  <c:v>2015</c:v>
                </c:pt>
                <c:pt idx="14">
                  <c:v>2016</c:v>
                </c:pt>
                <c:pt idx="15">
                  <c:v>2017</c:v>
                </c:pt>
              </c:numCache>
            </c:numRef>
          </c:cat>
          <c:val>
            <c:numRef>
              <c:f>Sheet1!$D$2:$D$17</c:f>
              <c:numCache>
                <c:formatCode>General</c:formatCode>
                <c:ptCount val="16"/>
                <c:pt idx="0">
                  <c:v>1097</c:v>
                </c:pt>
                <c:pt idx="1">
                  <c:v>1274.5</c:v>
                </c:pt>
                <c:pt idx="2">
                  <c:v>2147</c:v>
                </c:pt>
                <c:pt idx="3">
                  <c:v>2715</c:v>
                </c:pt>
                <c:pt idx="4">
                  <c:v>2683</c:v>
                </c:pt>
                <c:pt idx="5">
                  <c:v>2789</c:v>
                </c:pt>
                <c:pt idx="6">
                  <c:v>2623</c:v>
                </c:pt>
                <c:pt idx="7">
                  <c:v>2327</c:v>
                </c:pt>
                <c:pt idx="8">
                  <c:v>2285.02001953125</c:v>
                </c:pt>
                <c:pt idx="9">
                  <c:v>2373</c:v>
                </c:pt>
                <c:pt idx="10">
                  <c:v>2458</c:v>
                </c:pt>
                <c:pt idx="11">
                  <c:v>2586</c:v>
                </c:pt>
                <c:pt idx="12">
                  <c:v>2672.050048828125</c:v>
                </c:pt>
                <c:pt idx="13">
                  <c:v>2412.6298828125</c:v>
                </c:pt>
                <c:pt idx="14">
                  <c:v>2085.875</c:v>
                </c:pt>
                <c:pt idx="15">
                  <c:v>2267.239990234375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2-5EF2-4CFB-9303-3D44625BAFF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3741056"/>
        <c:axId val="33759616"/>
      </c:lineChart>
      <c:catAx>
        <c:axId val="3374105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600"/>
            </a:pPr>
            <a:endParaRPr lang="en-US"/>
          </a:p>
        </c:txPr>
        <c:crossAx val="33759616"/>
        <c:crosses val="autoZero"/>
        <c:auto val="1"/>
        <c:lblAlgn val="ctr"/>
        <c:lblOffset val="100"/>
        <c:noMultiLvlLbl val="0"/>
      </c:catAx>
      <c:valAx>
        <c:axId val="33759616"/>
        <c:scaling>
          <c:orientation val="minMax"/>
        </c:scaling>
        <c:delete val="0"/>
        <c:axPos val="l"/>
        <c:majorGridlines>
          <c:spPr>
            <a:ln>
              <a:solidFill>
                <a:schemeClr val="bg2"/>
              </a:solidFill>
            </a:ln>
          </c:spPr>
        </c:majorGridlines>
        <c:numFmt formatCode="General" sourceLinked="1"/>
        <c:majorTickMark val="out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400"/>
            </a:pPr>
            <a:endParaRPr lang="en-US"/>
          </a:p>
        </c:txPr>
        <c:crossAx val="33741056"/>
        <c:crosses val="autoZero"/>
        <c:crossBetween val="between"/>
      </c:valAx>
    </c:plotArea>
    <c:legend>
      <c:legendPos val="r"/>
      <c:layout/>
      <c:overlay val="0"/>
      <c:txPr>
        <a:bodyPr/>
        <a:lstStyle/>
        <a:p>
          <a:pPr>
            <a:defRPr sz="1600"/>
          </a:pPr>
          <a:endParaRPr lang="en-US"/>
        </a:p>
      </c:txPr>
    </c:legend>
    <c:plotVisOnly val="1"/>
    <c:dispBlanksAs val="zero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lineChart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Canada</c:v>
                </c:pt>
              </c:strCache>
            </c:strRef>
          </c:tx>
          <c:spPr>
            <a:ln w="38100" cmpd="sng">
              <a:solidFill>
                <a:srgbClr val="2E83C3">
                  <a:lumMod val="60000"/>
                  <a:lumOff val="40000"/>
                </a:srgbClr>
              </a:solidFill>
            </a:ln>
          </c:spPr>
          <c:marker>
            <c:symbol val="none"/>
          </c:marker>
          <c:cat>
            <c:numRef>
              <c:f>Sheet1!$A$2:$A$17</c:f>
              <c:numCache>
                <c:formatCode>General</c:formatCode>
                <c:ptCount val="16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  <c:pt idx="13">
                  <c:v>2015</c:v>
                </c:pt>
                <c:pt idx="14">
                  <c:v>2016</c:v>
                </c:pt>
                <c:pt idx="15">
                  <c:v>2017</c:v>
                </c:pt>
              </c:numCache>
            </c:numRef>
          </c:cat>
          <c:val>
            <c:numRef>
              <c:f>Sheet1!$B$2:$B$17</c:f>
              <c:numCache>
                <c:formatCode>General</c:formatCode>
                <c:ptCount val="16"/>
                <c:pt idx="0">
                  <c:v>509.21112060546869</c:v>
                </c:pt>
                <c:pt idx="1">
                  <c:v>744.017822265625</c:v>
                </c:pt>
                <c:pt idx="2">
                  <c:v>1652.077514648437</c:v>
                </c:pt>
                <c:pt idx="3">
                  <c:v>3252.5</c:v>
                </c:pt>
                <c:pt idx="4">
                  <c:v>3808.25537109375</c:v>
                </c:pt>
                <c:pt idx="5">
                  <c:v>3433.5</c:v>
                </c:pt>
                <c:pt idx="6">
                  <c:v>3744.8349609375</c:v>
                </c:pt>
                <c:pt idx="7">
                  <c:v>3591</c:v>
                </c:pt>
                <c:pt idx="8">
                  <c:v>3151</c:v>
                </c:pt>
                <c:pt idx="9">
                  <c:v>3244.5751953125</c:v>
                </c:pt>
                <c:pt idx="10">
                  <c:v>3330.300048828125</c:v>
                </c:pt>
                <c:pt idx="11">
                  <c:v>3328.780029296875</c:v>
                </c:pt>
                <c:pt idx="12">
                  <c:v>4039.97998046875</c:v>
                </c:pt>
                <c:pt idx="13">
                  <c:v>3695</c:v>
                </c:pt>
                <c:pt idx="14">
                  <c:v>3998</c:v>
                </c:pt>
                <c:pt idx="15">
                  <c:v>4750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21BE-4321-9F18-2217355F8FFA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UK</c:v>
                </c:pt>
              </c:strCache>
            </c:strRef>
          </c:tx>
          <c:spPr>
            <a:ln w="19050" cmpd="sng">
              <a:solidFill>
                <a:schemeClr val="tx1"/>
              </a:solidFill>
            </a:ln>
          </c:spPr>
          <c:marker>
            <c:symbol val="none"/>
          </c:marker>
          <c:cat>
            <c:numRef>
              <c:f>Sheet1!$A$2:$A$17</c:f>
              <c:numCache>
                <c:formatCode>General</c:formatCode>
                <c:ptCount val="16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  <c:pt idx="13">
                  <c:v>2015</c:v>
                </c:pt>
                <c:pt idx="14">
                  <c:v>2016</c:v>
                </c:pt>
                <c:pt idx="15">
                  <c:v>2017</c:v>
                </c:pt>
              </c:numCache>
            </c:numRef>
          </c:cat>
          <c:val>
            <c:numRef>
              <c:f>Sheet1!$C$2:$C$17</c:f>
              <c:numCache>
                <c:formatCode>General</c:formatCode>
                <c:ptCount val="16"/>
                <c:pt idx="0">
                  <c:v>509.21112060546869</c:v>
                </c:pt>
                <c:pt idx="1">
                  <c:v>4000</c:v>
                </c:pt>
                <c:pt idx="2">
                  <c:v>3466</c:v>
                </c:pt>
                <c:pt idx="3">
                  <c:v>4050</c:v>
                </c:pt>
                <c:pt idx="4">
                  <c:v>3550</c:v>
                </c:pt>
                <c:pt idx="5">
                  <c:v>4000</c:v>
                </c:pt>
                <c:pt idx="6">
                  <c:v>4000</c:v>
                </c:pt>
                <c:pt idx="7">
                  <c:v>5100</c:v>
                </c:pt>
                <c:pt idx="8">
                  <c:v>5200</c:v>
                </c:pt>
                <c:pt idx="9">
                  <c:v>5350</c:v>
                </c:pt>
                <c:pt idx="10">
                  <c:v>5300</c:v>
                </c:pt>
                <c:pt idx="11">
                  <c:v>5600</c:v>
                </c:pt>
                <c:pt idx="12">
                  <c:v>5540.78662109375</c:v>
                </c:pt>
                <c:pt idx="13">
                  <c:v>5200</c:v>
                </c:pt>
                <c:pt idx="14">
                  <c:v>5700</c:v>
                </c:pt>
                <c:pt idx="15">
                  <c:v>5400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21BE-4321-9F18-2217355F8FFA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US</c:v>
                </c:pt>
              </c:strCache>
            </c:strRef>
          </c:tx>
          <c:spPr>
            <a:ln w="28575" cmpd="sng">
              <a:solidFill>
                <a:srgbClr val="FF0000"/>
              </a:solidFill>
            </a:ln>
          </c:spPr>
          <c:marker>
            <c:symbol val="none"/>
          </c:marker>
          <c:cat>
            <c:numRef>
              <c:f>Sheet1!$A$2:$A$17</c:f>
              <c:numCache>
                <c:formatCode>General</c:formatCode>
                <c:ptCount val="16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  <c:pt idx="13">
                  <c:v>2015</c:v>
                </c:pt>
                <c:pt idx="14">
                  <c:v>2016</c:v>
                </c:pt>
                <c:pt idx="15">
                  <c:v>2017</c:v>
                </c:pt>
              </c:numCache>
            </c:numRef>
          </c:cat>
          <c:val>
            <c:numRef>
              <c:f>Sheet1!$D$2:$D$17</c:f>
              <c:numCache>
                <c:formatCode>General</c:formatCode>
                <c:ptCount val="16"/>
                <c:pt idx="0">
                  <c:v>4414.5</c:v>
                </c:pt>
                <c:pt idx="1">
                  <c:v>5000</c:v>
                </c:pt>
                <c:pt idx="2">
                  <c:v>7462</c:v>
                </c:pt>
                <c:pt idx="3">
                  <c:v>6817</c:v>
                </c:pt>
                <c:pt idx="4">
                  <c:v>7060</c:v>
                </c:pt>
                <c:pt idx="5">
                  <c:v>7000</c:v>
                </c:pt>
                <c:pt idx="6">
                  <c:v>6400</c:v>
                </c:pt>
                <c:pt idx="7">
                  <c:v>5979.7197265625</c:v>
                </c:pt>
                <c:pt idx="8">
                  <c:v>5800.85986328125</c:v>
                </c:pt>
                <c:pt idx="9">
                  <c:v>6130</c:v>
                </c:pt>
                <c:pt idx="10">
                  <c:v>6160.5546875</c:v>
                </c:pt>
                <c:pt idx="11">
                  <c:v>6420.5</c:v>
                </c:pt>
                <c:pt idx="12">
                  <c:v>6653</c:v>
                </c:pt>
                <c:pt idx="13">
                  <c:v>6275.64990234375</c:v>
                </c:pt>
                <c:pt idx="14">
                  <c:v>6250</c:v>
                </c:pt>
                <c:pt idx="15">
                  <c:v>5029.35009765625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2-21BE-4321-9F18-2217355F8FF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6244096"/>
        <c:axId val="36295040"/>
      </c:lineChart>
      <c:catAx>
        <c:axId val="3624409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600"/>
            </a:pPr>
            <a:endParaRPr lang="en-US"/>
          </a:p>
        </c:txPr>
        <c:crossAx val="36295040"/>
        <c:crosses val="autoZero"/>
        <c:auto val="1"/>
        <c:lblAlgn val="ctr"/>
        <c:lblOffset val="100"/>
        <c:noMultiLvlLbl val="0"/>
      </c:catAx>
      <c:valAx>
        <c:axId val="36295040"/>
        <c:scaling>
          <c:orientation val="minMax"/>
        </c:scaling>
        <c:delete val="0"/>
        <c:axPos val="l"/>
        <c:majorGridlines>
          <c:spPr>
            <a:ln>
              <a:solidFill>
                <a:schemeClr val="bg2"/>
              </a:solidFill>
            </a:ln>
          </c:spPr>
        </c:majorGridlines>
        <c:numFmt formatCode="General" sourceLinked="1"/>
        <c:majorTickMark val="out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400"/>
            </a:pPr>
            <a:endParaRPr lang="en-US"/>
          </a:p>
        </c:txPr>
        <c:crossAx val="36244096"/>
        <c:crosses val="autoZero"/>
        <c:crossBetween val="between"/>
      </c:valAx>
    </c:plotArea>
    <c:legend>
      <c:legendPos val="r"/>
      <c:layout/>
      <c:overlay val="0"/>
      <c:txPr>
        <a:bodyPr/>
        <a:lstStyle/>
        <a:p>
          <a:pPr>
            <a:defRPr sz="1600"/>
          </a:pPr>
          <a:endParaRPr lang="en-US"/>
        </a:p>
      </c:txPr>
    </c:legend>
    <c:plotVisOnly val="1"/>
    <c:dispBlanksAs val="zero"/>
    <c:showDLblsOverMax val="0"/>
  </c:chart>
  <c:txPr>
    <a:bodyPr/>
    <a:lstStyle/>
    <a:p>
      <a:pPr>
        <a:defRPr sz="1800"/>
      </a:pPr>
      <a:endParaRPr lang="en-US"/>
    </a:p>
  </c:txPr>
  <c:externalData r:id="rId2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CA4CE-DB5C-E84A-B11F-C6EC59E1F51D}" type="datetimeFigureOut">
              <a:rPr lang="en-US" smtClean="0"/>
              <a:t>9/8/2018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F0823-763A-4D40-A88E-E895569F37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39950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CA4CE-DB5C-E84A-B11F-C6EC59E1F51D}" type="datetimeFigureOut">
              <a:rPr lang="en-US" smtClean="0"/>
              <a:t>9/8/2018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F0823-763A-4D40-A88E-E895569F37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68280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CA4CE-DB5C-E84A-B11F-C6EC59E1F51D}" type="datetimeFigureOut">
              <a:rPr lang="en-US" smtClean="0"/>
              <a:t>9/8/2018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F0823-763A-4D40-A88E-E895569F37DA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2846086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CA4CE-DB5C-E84A-B11F-C6EC59E1F51D}" type="datetimeFigureOut">
              <a:rPr lang="en-US" smtClean="0"/>
              <a:t>9/8/2018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F0823-763A-4D40-A88E-E895569F37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37245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CA4CE-DB5C-E84A-B11F-C6EC59E1F51D}" type="datetimeFigureOut">
              <a:rPr lang="en-US" smtClean="0"/>
              <a:t>9/8/2018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F0823-763A-4D40-A88E-E895569F37DA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949209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CA4CE-DB5C-E84A-B11F-C6EC59E1F51D}" type="datetimeFigureOut">
              <a:rPr lang="en-US" smtClean="0"/>
              <a:t>9/8/2018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F0823-763A-4D40-A88E-E895569F37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869088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CA4CE-DB5C-E84A-B11F-C6EC59E1F51D}" type="datetimeFigureOut">
              <a:rPr lang="en-US" smtClean="0"/>
              <a:t>9/8/2018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F0823-763A-4D40-A88E-E895569F37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469970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CA4CE-DB5C-E84A-B11F-C6EC59E1F51D}" type="datetimeFigureOut">
              <a:rPr lang="en-US" smtClean="0"/>
              <a:t>9/8/2018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F0823-763A-4D40-A88E-E895569F37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32513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CA4CE-DB5C-E84A-B11F-C6EC59E1F51D}" type="datetimeFigureOut">
              <a:rPr lang="en-US" smtClean="0"/>
              <a:t>9/8/2018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F0823-763A-4D40-A88E-E895569F37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32210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CA4CE-DB5C-E84A-B11F-C6EC59E1F51D}" type="datetimeFigureOut">
              <a:rPr lang="en-US" smtClean="0"/>
              <a:t>9/8/2018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F0823-763A-4D40-A88E-E895569F37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84338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CA4CE-DB5C-E84A-B11F-C6EC59E1F51D}" type="datetimeFigureOut">
              <a:rPr lang="en-US" smtClean="0"/>
              <a:t>9/8/2018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F0823-763A-4D40-A88E-E895569F37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57812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CA4CE-DB5C-E84A-B11F-C6EC59E1F51D}" type="datetimeFigureOut">
              <a:rPr lang="en-US" smtClean="0"/>
              <a:t>9/8/2018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F0823-763A-4D40-A88E-E895569F37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9040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CA4CE-DB5C-E84A-B11F-C6EC59E1F51D}" type="datetimeFigureOut">
              <a:rPr lang="en-US" smtClean="0"/>
              <a:t>9/8/2018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F0823-763A-4D40-A88E-E895569F37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94135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CA4CE-DB5C-E84A-B11F-C6EC59E1F51D}" type="datetimeFigureOut">
              <a:rPr lang="en-US" smtClean="0"/>
              <a:t>9/8/2018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F0823-763A-4D40-A88E-E895569F37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01645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CA4CE-DB5C-E84A-B11F-C6EC59E1F51D}" type="datetimeFigureOut">
              <a:rPr lang="en-US" smtClean="0"/>
              <a:t>9/8/2018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F0823-763A-4D40-A88E-E895569F37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37419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F0823-763A-4D40-A88E-E895569F37DA}" type="slidenum">
              <a:rPr lang="en-US" smtClean="0"/>
              <a:t>‹#›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CA4CE-DB5C-E84A-B11F-C6EC59E1F51D}" type="datetimeFigureOut">
              <a:rPr lang="en-US" smtClean="0"/>
              <a:t>9/8/2018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4038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9CA4CE-DB5C-E84A-B11F-C6EC59E1F51D}" type="datetimeFigureOut">
              <a:rPr lang="en-US" smtClean="0"/>
              <a:t>9/8/2018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F64F0823-763A-4D40-A88E-E895569F37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8953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93DB667-F996-EE4F-800F-B11058B4136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974337" y="1265314"/>
            <a:ext cx="4299666" cy="3249131"/>
          </a:xfrm>
        </p:spPr>
        <p:txBody>
          <a:bodyPr>
            <a:normAutofit/>
          </a:bodyPr>
          <a:lstStyle/>
          <a:p>
            <a:pPr algn="l"/>
            <a:r>
              <a:rPr lang="en-US" sz="5000"/>
              <a:t>A Perspective on the CPA (AB) Strategic Plan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C57AAC25-AA8C-3242-93CF-D5B685280C1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974336" y="4514446"/>
            <a:ext cx="4299666" cy="871042"/>
          </a:xfrm>
        </p:spPr>
        <p:txBody>
          <a:bodyPr>
            <a:normAutofit/>
          </a:bodyPr>
          <a:lstStyle/>
          <a:p>
            <a:pPr algn="l"/>
            <a:r>
              <a:rPr lang="en-US" dirty="0"/>
              <a:t>Karim Jamal, Erin Marshall, Jesse Iles</a:t>
            </a:r>
            <a:endParaRPr lang="en-US"/>
          </a:p>
          <a:p>
            <a:pPr algn="l"/>
            <a:endParaRPr lang="en-US"/>
          </a:p>
        </p:txBody>
      </p:sp>
      <p:sp>
        <p:nvSpPr>
          <p:cNvPr id="10" name="Isosceles Triangle 9">
            <a:extLst>
              <a:ext uri="{FF2B5EF4-FFF2-40B4-BE49-F238E27FC236}">
                <a16:creationId xmlns:a16="http://schemas.microsoft.com/office/drawing/2014/main" xmlns="" id="{DC99427B-A97E-40A3-B1FD-4557346C6A9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10800000">
            <a:off x="3174" y="12700"/>
            <a:ext cx="842596" cy="5666154"/>
          </a:xfrm>
          <a:prstGeom prst="triangle">
            <a:avLst>
              <a:gd name="adj" fmla="val 10000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7" name="Graphic 6" descr="Head with Gears">
            <a:extLst>
              <a:ext uri="{FF2B5EF4-FFF2-40B4-BE49-F238E27FC236}">
                <a16:creationId xmlns:a16="http://schemas.microsoft.com/office/drawing/2014/main" xmlns="" id="{EFBF839A-2A49-494C-A56F-051B594FFBF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88604" y="1550139"/>
            <a:ext cx="3765692" cy="37656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27987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2D94F95D-89EF-455B-9F54-0F4231363A8B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4572001"/>
            <a:ext cx="12192000" cy="2285999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xmlns="" id="{612B9F8D-6DD1-481E-8CCE-81A7EEB15F5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7425267" y="-8467"/>
            <a:ext cx="4766733" cy="6866467"/>
            <a:chOff x="7425267" y="-8467"/>
            <a:chExt cx="4766733" cy="6866467"/>
          </a:xfrm>
        </p:grpSpPr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xmlns="" id="{BD531F65-BE00-4220-96DD-64DD545E03CF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CxnSpPr>
          <p:spPr>
            <a:xfrm>
              <a:off x="10196547" y="4572001"/>
              <a:ext cx="393665" cy="2285999"/>
            </a:xfrm>
            <a:prstGeom prst="line">
              <a:avLst/>
            </a:prstGeom>
            <a:ln w="9525">
              <a:solidFill>
                <a:srgbClr val="BFBFBF">
                  <a:alpha val="70000"/>
                </a:srgb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xmlns="" id="{95BD48B8-B8E0-4EC6-889B-B9D5035859FC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CxnSpPr>
          <p:spPr>
            <a:xfrm flipH="1">
              <a:off x="7425267" y="4572001"/>
              <a:ext cx="3383073" cy="2285999"/>
            </a:xfrm>
            <a:prstGeom prst="line">
              <a:avLst/>
            </a:prstGeom>
            <a:ln w="9525">
              <a:solidFill>
                <a:srgbClr val="BFBFBF">
                  <a:alpha val="69804"/>
                </a:srgb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Rectangle 23">
              <a:extLst>
                <a:ext uri="{FF2B5EF4-FFF2-40B4-BE49-F238E27FC236}">
                  <a16:creationId xmlns:a16="http://schemas.microsoft.com/office/drawing/2014/main" xmlns="" id="{4CB88335-CEFC-4E93-A849-B293A59F00FA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5">
              <a:extLst>
                <a:ext uri="{FF2B5EF4-FFF2-40B4-BE49-F238E27FC236}">
                  <a16:creationId xmlns:a16="http://schemas.microsoft.com/office/drawing/2014/main" xmlns="" id="{A68404B5-9CA3-4B1B-A75D-54F36B1B39B1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Isosceles Triangle 15">
              <a:extLst>
                <a:ext uri="{FF2B5EF4-FFF2-40B4-BE49-F238E27FC236}">
                  <a16:creationId xmlns:a16="http://schemas.microsoft.com/office/drawing/2014/main" xmlns="" id="{7260DE41-7357-49EC-A4FF-41B6666961F6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7">
              <a:extLst>
                <a:ext uri="{FF2B5EF4-FFF2-40B4-BE49-F238E27FC236}">
                  <a16:creationId xmlns:a16="http://schemas.microsoft.com/office/drawing/2014/main" xmlns="" id="{1D9D87BA-A306-430B-8BCF-468FF820D587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Rectangle 28">
              <a:extLst>
                <a:ext uri="{FF2B5EF4-FFF2-40B4-BE49-F238E27FC236}">
                  <a16:creationId xmlns:a16="http://schemas.microsoft.com/office/drawing/2014/main" xmlns="" id="{39F522E6-2DF0-48FC-873D-74BF21019333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29">
              <a:extLst>
                <a:ext uri="{FF2B5EF4-FFF2-40B4-BE49-F238E27FC236}">
                  <a16:creationId xmlns:a16="http://schemas.microsoft.com/office/drawing/2014/main" xmlns="" id="{1015C585-0283-4901-9837-57DD565CE86F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Isosceles Triangle 19">
              <a:extLst>
                <a:ext uri="{FF2B5EF4-FFF2-40B4-BE49-F238E27FC236}">
                  <a16:creationId xmlns:a16="http://schemas.microsoft.com/office/drawing/2014/main" xmlns="" id="{CB6D253E-04B9-4649-B17B-DE58968B2703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0A78741B-99BB-6148-868B-2AE9EBE71D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4765972"/>
            <a:ext cx="8596668" cy="1320800"/>
          </a:xfrm>
        </p:spPr>
        <p:txBody>
          <a:bodyPr anchor="ctr">
            <a:normAutofit/>
          </a:bodyPr>
          <a:lstStyle/>
          <a:p>
            <a:r>
              <a:rPr lang="en-US" sz="4400">
                <a:solidFill>
                  <a:schemeClr val="bg1"/>
                </a:solidFill>
              </a:rPr>
              <a:t>Board Composition</a:t>
            </a:r>
          </a:p>
        </p:txBody>
      </p:sp>
      <p:sp useBgFill="1">
        <p:nvSpPr>
          <p:cNvPr id="22" name="Rectangle 21">
            <a:extLst>
              <a:ext uri="{FF2B5EF4-FFF2-40B4-BE49-F238E27FC236}">
                <a16:creationId xmlns:a16="http://schemas.microsoft.com/office/drawing/2014/main" xmlns="" id="{A1AE21A0-AA96-4557-AB48-66255CF0AD7F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1"/>
            <a:ext cx="12192000" cy="4572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1" name="Content Placeholder 20">
            <a:extLst>
              <a:ext uri="{FF2B5EF4-FFF2-40B4-BE49-F238E27FC236}">
                <a16:creationId xmlns:a16="http://schemas.microsoft.com/office/drawing/2014/main" xmlns="" id="{63223E70-4F6B-124D-B90A-CEB2EAC9197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96840840"/>
              </p:ext>
            </p:extLst>
          </p:nvPr>
        </p:nvGraphicFramePr>
        <p:xfrm>
          <a:off x="1797844" y="496593"/>
          <a:ext cx="8596312" cy="38814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65490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Students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Prior to ENRON, Accounting Enrollments were in decline and there was a concern re : Do the Best and Brightest students major in Accounting?</a:t>
            </a:r>
          </a:p>
          <a:p>
            <a:r>
              <a:rPr lang="en-CA" dirty="0" smtClean="0"/>
              <a:t>Student numbers rose after SOX/Enron in Undergraduate Programs and kept rising until very recently, now a small decline</a:t>
            </a:r>
          </a:p>
          <a:p>
            <a:r>
              <a:rPr lang="en-CA" dirty="0" smtClean="0"/>
              <a:t>Since 2000, Accounting majors consistently have a higher average incoming (High School) GPA than Business students, who in turn have a higher GPA than the average student entering a Canadian University(also higher marks in first year of University)</a:t>
            </a:r>
          </a:p>
          <a:p>
            <a:r>
              <a:rPr lang="en-CA" dirty="0" smtClean="0"/>
              <a:t>More MBA Accounting Electives after Enron, now a trend towards reducing accounting in the Core program (1 course or drop Management Accounting out of the core)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35357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Fast Track to CPA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Young Lawyers not interested</a:t>
            </a:r>
          </a:p>
          <a:p>
            <a:r>
              <a:rPr lang="en-CA" dirty="0" smtClean="0"/>
              <a:t>Young Engineers interested</a:t>
            </a:r>
          </a:p>
          <a:p>
            <a:r>
              <a:rPr lang="en-CA" dirty="0" smtClean="0"/>
              <a:t>Accounting Academics are interested (though large number had become CGAs through a special fast track so are now CPAs)</a:t>
            </a:r>
          </a:p>
          <a:p>
            <a:r>
              <a:rPr lang="en-CA" dirty="0" smtClean="0"/>
              <a:t>CMAs had historically attracted some MBAs by offering a Fast Track </a:t>
            </a:r>
          </a:p>
          <a:p>
            <a:r>
              <a:rPr lang="en-CA" dirty="0" smtClean="0"/>
              <a:t>Lot of scientists are doing MBA – would they do CPA?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204886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2D94F95D-89EF-455B-9F54-0F4231363A8B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4572001"/>
            <a:ext cx="12192000" cy="2285999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xmlns="" id="{612B9F8D-6DD1-481E-8CCE-81A7EEB15F5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7425267" y="-8467"/>
            <a:ext cx="4766733" cy="6866467"/>
            <a:chOff x="7425267" y="-8467"/>
            <a:chExt cx="4766733" cy="6866467"/>
          </a:xfrm>
        </p:grpSpPr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xmlns="" id="{BD531F65-BE00-4220-96DD-64DD545E03CF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CxnSpPr>
          <p:spPr>
            <a:xfrm>
              <a:off x="10196547" y="4572001"/>
              <a:ext cx="393665" cy="2285999"/>
            </a:xfrm>
            <a:prstGeom prst="line">
              <a:avLst/>
            </a:prstGeom>
            <a:ln w="9525">
              <a:solidFill>
                <a:srgbClr val="BFBFBF">
                  <a:alpha val="70000"/>
                </a:srgb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xmlns="" id="{95BD48B8-B8E0-4EC6-889B-B9D5035859FC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CxnSpPr>
          <p:spPr>
            <a:xfrm flipH="1">
              <a:off x="7425267" y="4572001"/>
              <a:ext cx="3383073" cy="2285999"/>
            </a:xfrm>
            <a:prstGeom prst="line">
              <a:avLst/>
            </a:prstGeom>
            <a:ln w="9525">
              <a:solidFill>
                <a:srgbClr val="BFBFBF">
                  <a:alpha val="69804"/>
                </a:srgb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Rectangle 23">
              <a:extLst>
                <a:ext uri="{FF2B5EF4-FFF2-40B4-BE49-F238E27FC236}">
                  <a16:creationId xmlns:a16="http://schemas.microsoft.com/office/drawing/2014/main" xmlns="" id="{4CB88335-CEFC-4E93-A849-B293A59F00FA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5">
              <a:extLst>
                <a:ext uri="{FF2B5EF4-FFF2-40B4-BE49-F238E27FC236}">
                  <a16:creationId xmlns:a16="http://schemas.microsoft.com/office/drawing/2014/main" xmlns="" id="{A68404B5-9CA3-4B1B-A75D-54F36B1B39B1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Isosceles Triangle 15">
              <a:extLst>
                <a:ext uri="{FF2B5EF4-FFF2-40B4-BE49-F238E27FC236}">
                  <a16:creationId xmlns:a16="http://schemas.microsoft.com/office/drawing/2014/main" xmlns="" id="{7260DE41-7357-49EC-A4FF-41B6666961F6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7">
              <a:extLst>
                <a:ext uri="{FF2B5EF4-FFF2-40B4-BE49-F238E27FC236}">
                  <a16:creationId xmlns:a16="http://schemas.microsoft.com/office/drawing/2014/main" xmlns="" id="{1D9D87BA-A306-430B-8BCF-468FF820D587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Rectangle 28">
              <a:extLst>
                <a:ext uri="{FF2B5EF4-FFF2-40B4-BE49-F238E27FC236}">
                  <a16:creationId xmlns:a16="http://schemas.microsoft.com/office/drawing/2014/main" xmlns="" id="{39F522E6-2DF0-48FC-873D-74BF21019333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29">
              <a:extLst>
                <a:ext uri="{FF2B5EF4-FFF2-40B4-BE49-F238E27FC236}">
                  <a16:creationId xmlns:a16="http://schemas.microsoft.com/office/drawing/2014/main" xmlns="" id="{1015C585-0283-4901-9837-57DD565CE86F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Isosceles Triangle 19">
              <a:extLst>
                <a:ext uri="{FF2B5EF4-FFF2-40B4-BE49-F238E27FC236}">
                  <a16:creationId xmlns:a16="http://schemas.microsoft.com/office/drawing/2014/main" xmlns="" id="{CB6D253E-04B9-4649-B17B-DE58968B2703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0A78741B-99BB-6148-868B-2AE9EBE71D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4765972"/>
            <a:ext cx="8596668" cy="1320800"/>
          </a:xfrm>
        </p:spPr>
        <p:txBody>
          <a:bodyPr anchor="ctr">
            <a:normAutofit fontScale="90000"/>
          </a:bodyPr>
          <a:lstStyle/>
          <a:p>
            <a:r>
              <a:rPr lang="en-US" sz="4400" dirty="0" smtClean="0">
                <a:solidFill>
                  <a:schemeClr val="bg1"/>
                </a:solidFill>
              </a:rPr>
              <a:t>Do UFE Honor Roll Students Stay in Public Accounting?</a:t>
            </a:r>
            <a:endParaRPr lang="en-US" sz="4400" dirty="0">
              <a:solidFill>
                <a:schemeClr val="bg1"/>
              </a:solidFill>
            </a:endParaRPr>
          </a:p>
        </p:txBody>
      </p:sp>
      <p:sp useBgFill="1">
        <p:nvSpPr>
          <p:cNvPr id="22" name="Rectangle 21">
            <a:extLst>
              <a:ext uri="{FF2B5EF4-FFF2-40B4-BE49-F238E27FC236}">
                <a16:creationId xmlns:a16="http://schemas.microsoft.com/office/drawing/2014/main" xmlns="" id="{A1AE21A0-AA96-4557-AB48-66255CF0AD7F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1"/>
            <a:ext cx="12192000" cy="4572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3" name="Content Placeholder 22">
            <a:extLst>
              <a:ext uri="{FF2B5EF4-FFF2-40B4-BE49-F238E27FC236}">
                <a16:creationId xmlns:a16="http://schemas.microsoft.com/office/drawing/2014/main" xmlns="" id="{411C542F-4377-2C4B-ACCD-5875AB9381A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47004350"/>
              </p:ext>
            </p:extLst>
          </p:nvPr>
        </p:nvGraphicFramePr>
        <p:xfrm>
          <a:off x="1797844" y="496593"/>
          <a:ext cx="8596312" cy="38814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94885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2D94F95D-89EF-455B-9F54-0F4231363A8B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4572001"/>
            <a:ext cx="12192000" cy="2285999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xmlns="" id="{612B9F8D-6DD1-481E-8CCE-81A7EEB15F5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7425267" y="-8467"/>
            <a:ext cx="4766733" cy="6866467"/>
            <a:chOff x="7425267" y="-8467"/>
            <a:chExt cx="4766733" cy="6866467"/>
          </a:xfrm>
        </p:grpSpPr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xmlns="" id="{BD531F65-BE00-4220-96DD-64DD545E03CF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CxnSpPr>
          <p:spPr>
            <a:xfrm>
              <a:off x="10196547" y="4572001"/>
              <a:ext cx="393665" cy="2285999"/>
            </a:xfrm>
            <a:prstGeom prst="line">
              <a:avLst/>
            </a:prstGeom>
            <a:ln w="9525">
              <a:solidFill>
                <a:srgbClr val="BFBFBF">
                  <a:alpha val="70000"/>
                </a:srgb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xmlns="" id="{95BD48B8-B8E0-4EC6-889B-B9D5035859FC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CxnSpPr>
          <p:spPr>
            <a:xfrm flipH="1">
              <a:off x="7425267" y="4572001"/>
              <a:ext cx="3383073" cy="2285999"/>
            </a:xfrm>
            <a:prstGeom prst="line">
              <a:avLst/>
            </a:prstGeom>
            <a:ln w="9525">
              <a:solidFill>
                <a:srgbClr val="BFBFBF">
                  <a:alpha val="69804"/>
                </a:srgb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Rectangle 23">
              <a:extLst>
                <a:ext uri="{FF2B5EF4-FFF2-40B4-BE49-F238E27FC236}">
                  <a16:creationId xmlns:a16="http://schemas.microsoft.com/office/drawing/2014/main" xmlns="" id="{4CB88335-CEFC-4E93-A849-B293A59F00FA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5">
              <a:extLst>
                <a:ext uri="{FF2B5EF4-FFF2-40B4-BE49-F238E27FC236}">
                  <a16:creationId xmlns:a16="http://schemas.microsoft.com/office/drawing/2014/main" xmlns="" id="{A68404B5-9CA3-4B1B-A75D-54F36B1B39B1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Isosceles Triangle 15">
              <a:extLst>
                <a:ext uri="{FF2B5EF4-FFF2-40B4-BE49-F238E27FC236}">
                  <a16:creationId xmlns:a16="http://schemas.microsoft.com/office/drawing/2014/main" xmlns="" id="{7260DE41-7357-49EC-A4FF-41B6666961F6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7">
              <a:extLst>
                <a:ext uri="{FF2B5EF4-FFF2-40B4-BE49-F238E27FC236}">
                  <a16:creationId xmlns:a16="http://schemas.microsoft.com/office/drawing/2014/main" xmlns="" id="{1D9D87BA-A306-430B-8BCF-468FF820D587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Rectangle 28">
              <a:extLst>
                <a:ext uri="{FF2B5EF4-FFF2-40B4-BE49-F238E27FC236}">
                  <a16:creationId xmlns:a16="http://schemas.microsoft.com/office/drawing/2014/main" xmlns="" id="{39F522E6-2DF0-48FC-873D-74BF21019333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29">
              <a:extLst>
                <a:ext uri="{FF2B5EF4-FFF2-40B4-BE49-F238E27FC236}">
                  <a16:creationId xmlns:a16="http://schemas.microsoft.com/office/drawing/2014/main" xmlns="" id="{1015C585-0283-4901-9837-57DD565CE86F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Isosceles Triangle 19">
              <a:extLst>
                <a:ext uri="{FF2B5EF4-FFF2-40B4-BE49-F238E27FC236}">
                  <a16:creationId xmlns:a16="http://schemas.microsoft.com/office/drawing/2014/main" xmlns="" id="{CB6D253E-04B9-4649-B17B-DE58968B2703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0A78741B-99BB-6148-868B-2AE9EBE71D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4960024"/>
            <a:ext cx="8596668" cy="1320800"/>
          </a:xfrm>
        </p:spPr>
        <p:txBody>
          <a:bodyPr anchor="ctr">
            <a:normAutofit fontScale="90000"/>
          </a:bodyPr>
          <a:lstStyle/>
          <a:p>
            <a:r>
              <a:rPr lang="en-US" sz="4400" dirty="0">
                <a:solidFill>
                  <a:schemeClr val="bg1"/>
                </a:solidFill>
              </a:rPr>
              <a:t>A Comparison of Audit Fees in the </a:t>
            </a:r>
            <a:r>
              <a:rPr lang="en-US" sz="4400" dirty="0" smtClean="0">
                <a:solidFill>
                  <a:schemeClr val="bg1"/>
                </a:solidFill>
              </a:rPr>
              <a:t>US, UK and Canada</a:t>
            </a:r>
            <a:endParaRPr lang="en-US" sz="4400" dirty="0">
              <a:solidFill>
                <a:schemeClr val="bg1"/>
              </a:solidFill>
            </a:endParaRPr>
          </a:p>
        </p:txBody>
      </p:sp>
      <p:sp useBgFill="1">
        <p:nvSpPr>
          <p:cNvPr id="22" name="Rectangle 21">
            <a:extLst>
              <a:ext uri="{FF2B5EF4-FFF2-40B4-BE49-F238E27FC236}">
                <a16:creationId xmlns:a16="http://schemas.microsoft.com/office/drawing/2014/main" xmlns="" id="{A1AE21A0-AA96-4557-AB48-66255CF0AD7F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1"/>
            <a:ext cx="12192000" cy="4572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2314905" y="370464"/>
            <a:ext cx="746491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Average audit fees (in 000s) in median-size firms (U$ 2000- 6000 million)</a:t>
            </a:r>
            <a:endParaRPr lang="en-US" sz="1600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75322020"/>
              </p:ext>
            </p:extLst>
          </p:nvPr>
        </p:nvGraphicFramePr>
        <p:xfrm>
          <a:off x="2019294" y="988203"/>
          <a:ext cx="8177254" cy="32150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84516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2D94F95D-89EF-455B-9F54-0F4231363A8B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4572001"/>
            <a:ext cx="12192000" cy="2285999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xmlns="" id="{612B9F8D-6DD1-481E-8CCE-81A7EEB15F5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7425267" y="-8467"/>
            <a:ext cx="4766733" cy="6866467"/>
            <a:chOff x="7425267" y="-8467"/>
            <a:chExt cx="4766733" cy="6866467"/>
          </a:xfrm>
        </p:grpSpPr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xmlns="" id="{BD531F65-BE00-4220-96DD-64DD545E03CF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CxnSpPr>
          <p:spPr>
            <a:xfrm>
              <a:off x="10196547" y="4572001"/>
              <a:ext cx="393665" cy="2285999"/>
            </a:xfrm>
            <a:prstGeom prst="line">
              <a:avLst/>
            </a:prstGeom>
            <a:ln w="9525">
              <a:solidFill>
                <a:srgbClr val="BFBFBF">
                  <a:alpha val="70000"/>
                </a:srgb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xmlns="" id="{95BD48B8-B8E0-4EC6-889B-B9D5035859FC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CxnSpPr>
          <p:spPr>
            <a:xfrm flipH="1">
              <a:off x="7425267" y="4572001"/>
              <a:ext cx="3383073" cy="2285999"/>
            </a:xfrm>
            <a:prstGeom prst="line">
              <a:avLst/>
            </a:prstGeom>
            <a:ln w="9525">
              <a:solidFill>
                <a:srgbClr val="BFBFBF">
                  <a:alpha val="69804"/>
                </a:srgb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Rectangle 23">
              <a:extLst>
                <a:ext uri="{FF2B5EF4-FFF2-40B4-BE49-F238E27FC236}">
                  <a16:creationId xmlns:a16="http://schemas.microsoft.com/office/drawing/2014/main" xmlns="" id="{4CB88335-CEFC-4E93-A849-B293A59F00FA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5">
              <a:extLst>
                <a:ext uri="{FF2B5EF4-FFF2-40B4-BE49-F238E27FC236}">
                  <a16:creationId xmlns:a16="http://schemas.microsoft.com/office/drawing/2014/main" xmlns="" id="{A68404B5-9CA3-4B1B-A75D-54F36B1B39B1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Isosceles Triangle 15">
              <a:extLst>
                <a:ext uri="{FF2B5EF4-FFF2-40B4-BE49-F238E27FC236}">
                  <a16:creationId xmlns:a16="http://schemas.microsoft.com/office/drawing/2014/main" xmlns="" id="{7260DE41-7357-49EC-A4FF-41B6666961F6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7">
              <a:extLst>
                <a:ext uri="{FF2B5EF4-FFF2-40B4-BE49-F238E27FC236}">
                  <a16:creationId xmlns:a16="http://schemas.microsoft.com/office/drawing/2014/main" xmlns="" id="{1D9D87BA-A306-430B-8BCF-468FF820D587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Rectangle 28">
              <a:extLst>
                <a:ext uri="{FF2B5EF4-FFF2-40B4-BE49-F238E27FC236}">
                  <a16:creationId xmlns:a16="http://schemas.microsoft.com/office/drawing/2014/main" xmlns="" id="{39F522E6-2DF0-48FC-873D-74BF21019333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29">
              <a:extLst>
                <a:ext uri="{FF2B5EF4-FFF2-40B4-BE49-F238E27FC236}">
                  <a16:creationId xmlns:a16="http://schemas.microsoft.com/office/drawing/2014/main" xmlns="" id="{1015C585-0283-4901-9837-57DD565CE86F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Isosceles Triangle 19">
              <a:extLst>
                <a:ext uri="{FF2B5EF4-FFF2-40B4-BE49-F238E27FC236}">
                  <a16:creationId xmlns:a16="http://schemas.microsoft.com/office/drawing/2014/main" xmlns="" id="{CB6D253E-04B9-4649-B17B-DE58968B2703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0A78741B-99BB-6148-868B-2AE9EBE71D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4765972"/>
            <a:ext cx="8596668" cy="1320800"/>
          </a:xfrm>
        </p:spPr>
        <p:txBody>
          <a:bodyPr anchor="ctr">
            <a:normAutofit fontScale="90000"/>
          </a:bodyPr>
          <a:lstStyle/>
          <a:p>
            <a:r>
              <a:rPr lang="en-US" sz="4400" dirty="0">
                <a:solidFill>
                  <a:schemeClr val="bg1"/>
                </a:solidFill>
              </a:rPr>
              <a:t>A Comparison of Audit Fees in the US, UK and Canada</a:t>
            </a:r>
          </a:p>
        </p:txBody>
      </p:sp>
      <p:sp useBgFill="1">
        <p:nvSpPr>
          <p:cNvPr id="22" name="Rectangle 21">
            <a:extLst>
              <a:ext uri="{FF2B5EF4-FFF2-40B4-BE49-F238E27FC236}">
                <a16:creationId xmlns:a16="http://schemas.microsoft.com/office/drawing/2014/main" xmlns="" id="{A1AE21A0-AA96-4557-AB48-66255CF0AD7F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1"/>
            <a:ext cx="12192000" cy="4572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28783819"/>
              </p:ext>
            </p:extLst>
          </p:nvPr>
        </p:nvGraphicFramePr>
        <p:xfrm>
          <a:off x="1700845" y="905199"/>
          <a:ext cx="8140943" cy="33816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2376875" y="352823"/>
            <a:ext cx="746491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Average audit fees (in 000s) in large-size firms ( &gt;U$ 10billion)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776043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2D94F95D-89EF-455B-9F54-0F4231363A8B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4572001"/>
            <a:ext cx="12192000" cy="2285999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xmlns="" id="{612B9F8D-6DD1-481E-8CCE-81A7EEB15F5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7425267" y="-8467"/>
            <a:ext cx="4766733" cy="6866467"/>
            <a:chOff x="7425267" y="-8467"/>
            <a:chExt cx="4766733" cy="6866467"/>
          </a:xfrm>
        </p:grpSpPr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xmlns="" id="{BD531F65-BE00-4220-96DD-64DD545E03CF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CxnSpPr>
          <p:spPr>
            <a:xfrm>
              <a:off x="10196547" y="4572001"/>
              <a:ext cx="393665" cy="2285999"/>
            </a:xfrm>
            <a:prstGeom prst="line">
              <a:avLst/>
            </a:prstGeom>
            <a:ln w="9525">
              <a:solidFill>
                <a:srgbClr val="BFBFBF">
                  <a:alpha val="70000"/>
                </a:srgb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xmlns="" id="{95BD48B8-B8E0-4EC6-889B-B9D5035859FC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CxnSpPr>
          <p:spPr>
            <a:xfrm flipH="1">
              <a:off x="7425267" y="4572001"/>
              <a:ext cx="3383073" cy="2285999"/>
            </a:xfrm>
            <a:prstGeom prst="line">
              <a:avLst/>
            </a:prstGeom>
            <a:ln w="9525">
              <a:solidFill>
                <a:srgbClr val="BFBFBF">
                  <a:alpha val="69804"/>
                </a:srgb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Rectangle 23">
              <a:extLst>
                <a:ext uri="{FF2B5EF4-FFF2-40B4-BE49-F238E27FC236}">
                  <a16:creationId xmlns:a16="http://schemas.microsoft.com/office/drawing/2014/main" xmlns="" id="{4CB88335-CEFC-4E93-A849-B293A59F00FA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5">
              <a:extLst>
                <a:ext uri="{FF2B5EF4-FFF2-40B4-BE49-F238E27FC236}">
                  <a16:creationId xmlns:a16="http://schemas.microsoft.com/office/drawing/2014/main" xmlns="" id="{A68404B5-9CA3-4B1B-A75D-54F36B1B39B1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Isosceles Triangle 15">
              <a:extLst>
                <a:ext uri="{FF2B5EF4-FFF2-40B4-BE49-F238E27FC236}">
                  <a16:creationId xmlns:a16="http://schemas.microsoft.com/office/drawing/2014/main" xmlns="" id="{7260DE41-7357-49EC-A4FF-41B6666961F6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7">
              <a:extLst>
                <a:ext uri="{FF2B5EF4-FFF2-40B4-BE49-F238E27FC236}">
                  <a16:creationId xmlns:a16="http://schemas.microsoft.com/office/drawing/2014/main" xmlns="" id="{1D9D87BA-A306-430B-8BCF-468FF820D587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Rectangle 28">
              <a:extLst>
                <a:ext uri="{FF2B5EF4-FFF2-40B4-BE49-F238E27FC236}">
                  <a16:creationId xmlns:a16="http://schemas.microsoft.com/office/drawing/2014/main" xmlns="" id="{39F522E6-2DF0-48FC-873D-74BF21019333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29">
              <a:extLst>
                <a:ext uri="{FF2B5EF4-FFF2-40B4-BE49-F238E27FC236}">
                  <a16:creationId xmlns:a16="http://schemas.microsoft.com/office/drawing/2014/main" xmlns="" id="{1015C585-0283-4901-9837-57DD565CE86F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Isosceles Triangle 19">
              <a:extLst>
                <a:ext uri="{FF2B5EF4-FFF2-40B4-BE49-F238E27FC236}">
                  <a16:creationId xmlns:a16="http://schemas.microsoft.com/office/drawing/2014/main" xmlns="" id="{CB6D253E-04B9-4649-B17B-DE58968B2703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0A78741B-99BB-6148-868B-2AE9EBE71D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4765972"/>
            <a:ext cx="8596668" cy="1320800"/>
          </a:xfrm>
        </p:spPr>
        <p:txBody>
          <a:bodyPr anchor="ctr">
            <a:normAutofit fontScale="90000"/>
          </a:bodyPr>
          <a:lstStyle/>
          <a:p>
            <a:r>
              <a:rPr lang="en-US" sz="4400" dirty="0">
                <a:solidFill>
                  <a:schemeClr val="bg1"/>
                </a:solidFill>
              </a:rPr>
              <a:t>A Comparison of Audit Fees in the US, UK and Canada</a:t>
            </a:r>
          </a:p>
        </p:txBody>
      </p:sp>
      <p:sp useBgFill="1">
        <p:nvSpPr>
          <p:cNvPr id="22" name="Rectangle 21">
            <a:extLst>
              <a:ext uri="{FF2B5EF4-FFF2-40B4-BE49-F238E27FC236}">
                <a16:creationId xmlns:a16="http://schemas.microsoft.com/office/drawing/2014/main" xmlns="" id="{A1AE21A0-AA96-4557-AB48-66255CF0AD7F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1"/>
            <a:ext cx="12192000" cy="4572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2731634" y="352823"/>
            <a:ext cx="746491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Average audit fees (in 000s) in top 1% firms</a:t>
            </a:r>
            <a:endParaRPr lang="en-US" sz="16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73720201"/>
              </p:ext>
            </p:extLst>
          </p:nvPr>
        </p:nvGraphicFramePr>
        <p:xfrm>
          <a:off x="1838580" y="884535"/>
          <a:ext cx="8357967" cy="31376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687261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CA" dirty="0" smtClean="0"/>
              <a:t>Why is CPA doing so poorly in US? </a:t>
            </a:r>
          </a:p>
          <a:p>
            <a:r>
              <a:rPr lang="en-CA" dirty="0" smtClean="0"/>
              <a:t>Why are audit fees so low in Canada?</a:t>
            </a:r>
          </a:p>
          <a:p>
            <a:r>
              <a:rPr lang="en-CA" dirty="0" smtClean="0"/>
              <a:t>Should CPA create a </a:t>
            </a:r>
            <a:r>
              <a:rPr lang="en-CA" dirty="0"/>
              <a:t>F</a:t>
            </a:r>
            <a:r>
              <a:rPr lang="en-CA" dirty="0" smtClean="0"/>
              <a:t>ast Track?</a:t>
            </a:r>
          </a:p>
          <a:p>
            <a:r>
              <a:rPr lang="en-CA" dirty="0" smtClean="0"/>
              <a:t>What skills does the CPA of the future need?</a:t>
            </a:r>
          </a:p>
          <a:p>
            <a:pPr lvl="1"/>
            <a:r>
              <a:rPr lang="en-CA" dirty="0" smtClean="0"/>
              <a:t>People skills (Negotiation Course – Persuasion?/ Business Acumen) </a:t>
            </a:r>
          </a:p>
          <a:p>
            <a:pPr lvl="1"/>
            <a:r>
              <a:rPr lang="en-CA" dirty="0" smtClean="0"/>
              <a:t>Be Trusted Business Advisors/Leaders </a:t>
            </a:r>
            <a:endParaRPr lang="en-CA" dirty="0"/>
          </a:p>
          <a:p>
            <a:pPr lvl="1"/>
            <a:r>
              <a:rPr lang="en-CA" dirty="0" smtClean="0"/>
              <a:t>Technology ??????</a:t>
            </a:r>
          </a:p>
        </p:txBody>
      </p:sp>
    </p:spTree>
    <p:extLst>
      <p:ext uri="{BB962C8B-B14F-4D97-AF65-F5344CB8AC3E}">
        <p14:creationId xmlns:p14="http://schemas.microsoft.com/office/powerpoint/2010/main" val="33825508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Strategic 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1. What skills/competencies will employers want from CPAs in the next 10-20 Years? </a:t>
            </a:r>
            <a:endParaRPr lang="en-CA" dirty="0"/>
          </a:p>
          <a:p>
            <a:r>
              <a:rPr lang="en-CA" dirty="0" smtClean="0"/>
              <a:t>2. What is the risk that employers will choose other types of professionals such as MBAs, CFAs etc. for positions once held by CPAs?</a:t>
            </a:r>
          </a:p>
          <a:p>
            <a:r>
              <a:rPr lang="en-CA" dirty="0" smtClean="0"/>
              <a:t>3. How will technology change the profession?</a:t>
            </a:r>
          </a:p>
          <a:p>
            <a:r>
              <a:rPr lang="en-CA" dirty="0" smtClean="0"/>
              <a:t>4. What are students looking for when they choose a career?</a:t>
            </a:r>
          </a:p>
          <a:p>
            <a:r>
              <a:rPr lang="en-CA" dirty="0" smtClean="0"/>
              <a:t>5. Is there an interest among other professionals (Lawyers, Engineers, Scientists) to obtain a CPA Designation?</a:t>
            </a:r>
          </a:p>
          <a:p>
            <a:r>
              <a:rPr lang="en-CA" dirty="0" smtClean="0"/>
              <a:t>6 other questions for a total of 11 questions (Specialization, Post Secondary Institutions, Demographics, Demand for CPAs, AB specific issues)</a:t>
            </a:r>
          </a:p>
          <a:p>
            <a:r>
              <a:rPr lang="en-CA" dirty="0" smtClean="0"/>
              <a:t>IOSCO- Consultation on Audit Committee’s – Not functioning effectively?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62008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E609102-B6CF-6642-B191-B4E96A5690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Topics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4604E81-A50F-554A-B1AA-C1063D2B5E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Labor </a:t>
            </a:r>
            <a:r>
              <a:rPr lang="en-US" dirty="0"/>
              <a:t>Market Outcomes (Retrieved from </a:t>
            </a:r>
            <a:r>
              <a:rPr lang="en-US" dirty="0" err="1"/>
              <a:t>BoardEx</a:t>
            </a:r>
            <a:r>
              <a:rPr lang="en-US" dirty="0"/>
              <a:t> Database July 2018)</a:t>
            </a:r>
          </a:p>
          <a:p>
            <a:pPr marL="457200" lvl="1" indent="0">
              <a:buNone/>
            </a:pPr>
            <a:r>
              <a:rPr lang="en-US" dirty="0"/>
              <a:t>At </a:t>
            </a:r>
            <a:r>
              <a:rPr lang="en-US" dirty="0" smtClean="0"/>
              <a:t>Present (and Historically) </a:t>
            </a:r>
            <a:r>
              <a:rPr lang="en-US" dirty="0"/>
              <a:t>in US, UK and Canada</a:t>
            </a:r>
          </a:p>
          <a:p>
            <a:pPr marL="914400" lvl="2" indent="0">
              <a:buNone/>
            </a:pPr>
            <a:r>
              <a:rPr lang="en-US" dirty="0" smtClean="0"/>
              <a:t>CFO and Positions that Report to the CFO</a:t>
            </a:r>
            <a:endParaRPr lang="en-US" dirty="0"/>
          </a:p>
          <a:p>
            <a:pPr marL="914400" lvl="2" indent="0">
              <a:buNone/>
            </a:pPr>
            <a:r>
              <a:rPr lang="en-US" dirty="0"/>
              <a:t>CEO</a:t>
            </a:r>
          </a:p>
          <a:p>
            <a:pPr marL="914400" lvl="2" indent="0">
              <a:buNone/>
            </a:pPr>
            <a:r>
              <a:rPr lang="en-US" dirty="0"/>
              <a:t>Board </a:t>
            </a:r>
            <a:r>
              <a:rPr lang="en-US" dirty="0" smtClean="0"/>
              <a:t>Member</a:t>
            </a:r>
          </a:p>
          <a:p>
            <a:pPr marL="914400" lvl="2" indent="0">
              <a:buNone/>
            </a:pPr>
            <a:r>
              <a:rPr lang="en-CA" dirty="0" smtClean="0"/>
              <a:t>Audit Fees (from Thomson Reuters ESG)</a:t>
            </a:r>
            <a:endParaRPr lang="en-US" dirty="0"/>
          </a:p>
          <a:p>
            <a:pPr marL="1428750" lvl="2" indent="-514350">
              <a:buFont typeface="+mj-lt"/>
              <a:buAutoNum type="arabicPeriod"/>
            </a:pPr>
            <a:endParaRPr lang="en-US" dirty="0" smtClean="0"/>
          </a:p>
          <a:p>
            <a:pPr marL="1428750" lvl="2" indent="-514350">
              <a:buFont typeface="+mj-lt"/>
              <a:buAutoNum type="arabicPeriod"/>
            </a:pP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39021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Key Findings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CPA in steady decline in US (but not in Canada or UK)</a:t>
            </a:r>
          </a:p>
          <a:p>
            <a:r>
              <a:rPr lang="en-CA" dirty="0" smtClean="0"/>
              <a:t>Audit fees are low in Canada (on a comparative basis)</a:t>
            </a:r>
          </a:p>
          <a:p>
            <a:r>
              <a:rPr lang="en-CA" dirty="0" smtClean="0"/>
              <a:t>For the largest companies, audit fees are declining in the US and UK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28690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xmlns="" id="{2D94F95D-89EF-455B-9F54-0F4231363A8B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4572001"/>
            <a:ext cx="12192000" cy="2285999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xmlns="" id="{612B9F8D-6DD1-481E-8CCE-81A7EEB15F5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7425267" y="-8467"/>
            <a:ext cx="4766733" cy="6866467"/>
            <a:chOff x="7425267" y="-8467"/>
            <a:chExt cx="4766733" cy="6866467"/>
          </a:xfrm>
        </p:grpSpPr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xmlns="" id="{BD531F65-BE00-4220-96DD-64DD545E03CF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CxnSpPr>
          <p:spPr>
            <a:xfrm>
              <a:off x="10196547" y="4572001"/>
              <a:ext cx="393665" cy="2285999"/>
            </a:xfrm>
            <a:prstGeom prst="line">
              <a:avLst/>
            </a:prstGeom>
            <a:ln w="9525">
              <a:solidFill>
                <a:srgbClr val="BFBFBF">
                  <a:alpha val="70000"/>
                </a:srgb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xmlns="" id="{95BD48B8-B8E0-4EC6-889B-B9D5035859FC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CxnSpPr>
          <p:spPr>
            <a:xfrm flipH="1">
              <a:off x="7425267" y="4572001"/>
              <a:ext cx="3383073" cy="2285999"/>
            </a:xfrm>
            <a:prstGeom prst="line">
              <a:avLst/>
            </a:prstGeom>
            <a:ln w="9525">
              <a:solidFill>
                <a:srgbClr val="BFBFBF">
                  <a:alpha val="69804"/>
                </a:srgb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Rectangle 23">
              <a:extLst>
                <a:ext uri="{FF2B5EF4-FFF2-40B4-BE49-F238E27FC236}">
                  <a16:creationId xmlns:a16="http://schemas.microsoft.com/office/drawing/2014/main" xmlns="" id="{4CB88335-CEFC-4E93-A849-B293A59F00FA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Rectangle 25">
              <a:extLst>
                <a:ext uri="{FF2B5EF4-FFF2-40B4-BE49-F238E27FC236}">
                  <a16:creationId xmlns:a16="http://schemas.microsoft.com/office/drawing/2014/main" xmlns="" id="{A68404B5-9CA3-4B1B-A75D-54F36B1B39B1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xmlns="" id="{7260DE41-7357-49EC-A4FF-41B6666961F6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Rectangle 27">
              <a:extLst>
                <a:ext uri="{FF2B5EF4-FFF2-40B4-BE49-F238E27FC236}">
                  <a16:creationId xmlns:a16="http://schemas.microsoft.com/office/drawing/2014/main" xmlns="" id="{1D9D87BA-A306-430B-8BCF-468FF820D587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Rectangle 28">
              <a:extLst>
                <a:ext uri="{FF2B5EF4-FFF2-40B4-BE49-F238E27FC236}">
                  <a16:creationId xmlns:a16="http://schemas.microsoft.com/office/drawing/2014/main" xmlns="" id="{39F522E6-2DF0-48FC-873D-74BF21019333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9">
              <a:extLst>
                <a:ext uri="{FF2B5EF4-FFF2-40B4-BE49-F238E27FC236}">
                  <a16:creationId xmlns:a16="http://schemas.microsoft.com/office/drawing/2014/main" xmlns="" id="{1015C585-0283-4901-9837-57DD565CE86F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>
              <a:extLst>
                <a:ext uri="{FF2B5EF4-FFF2-40B4-BE49-F238E27FC236}">
                  <a16:creationId xmlns:a16="http://schemas.microsoft.com/office/drawing/2014/main" xmlns="" id="{CB6D253E-04B9-4649-B17B-DE58968B2703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0C88C2DE-9946-D149-8AA5-2AA9701CD6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4765972"/>
            <a:ext cx="8596668" cy="1320800"/>
          </a:xfrm>
        </p:spPr>
        <p:txBody>
          <a:bodyPr anchor="ctr">
            <a:normAutofit/>
          </a:bodyPr>
          <a:lstStyle/>
          <a:p>
            <a:r>
              <a:rPr lang="en-US" sz="4400">
                <a:solidFill>
                  <a:schemeClr val="bg1"/>
                </a:solidFill>
              </a:rPr>
              <a:t>CFOs in the US</a:t>
            </a:r>
          </a:p>
        </p:txBody>
      </p:sp>
      <p:sp useBgFill="1">
        <p:nvSpPr>
          <p:cNvPr id="25" name="Rectangle 24">
            <a:extLst>
              <a:ext uri="{FF2B5EF4-FFF2-40B4-BE49-F238E27FC236}">
                <a16:creationId xmlns:a16="http://schemas.microsoft.com/office/drawing/2014/main" xmlns="" id="{A1AE21A0-AA96-4557-AB48-66255CF0AD7F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1"/>
            <a:ext cx="12192000" cy="4572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4" name="Content Placeholder 23">
            <a:extLst>
              <a:ext uri="{FF2B5EF4-FFF2-40B4-BE49-F238E27FC236}">
                <a16:creationId xmlns:a16="http://schemas.microsoft.com/office/drawing/2014/main" xmlns="" id="{29B0D0F9-9688-E643-8EDD-C1A0CFDE627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80782825"/>
              </p:ext>
            </p:extLst>
          </p:nvPr>
        </p:nvGraphicFramePr>
        <p:xfrm>
          <a:off x="2193201" y="496593"/>
          <a:ext cx="7805598" cy="38814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259D7540-D7A0-9446-B783-365656B485B3}"/>
              </a:ext>
            </a:extLst>
          </p:cNvPr>
          <p:cNvSpPr txBox="1"/>
          <p:nvPr/>
        </p:nvSpPr>
        <p:spPr>
          <a:xfrm>
            <a:off x="3074902" y="3957824"/>
            <a:ext cx="6525366" cy="2549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N=51	        N=99	              N=205	                     N=484	     N=1203	         N=1821</a:t>
            </a:r>
          </a:p>
        </p:txBody>
      </p:sp>
    </p:spTree>
    <p:extLst>
      <p:ext uri="{BB962C8B-B14F-4D97-AF65-F5344CB8AC3E}">
        <p14:creationId xmlns:p14="http://schemas.microsoft.com/office/powerpoint/2010/main" val="32270888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2D94F95D-89EF-455B-9F54-0F4231363A8B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4572001"/>
            <a:ext cx="12192000" cy="2285999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xmlns="" id="{612B9F8D-6DD1-481E-8CCE-81A7EEB15F5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7425267" y="-8467"/>
            <a:ext cx="4766733" cy="6866467"/>
            <a:chOff x="7425267" y="-8467"/>
            <a:chExt cx="4766733" cy="6866467"/>
          </a:xfrm>
        </p:grpSpPr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xmlns="" id="{BD531F65-BE00-4220-96DD-64DD545E03CF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CxnSpPr>
          <p:spPr>
            <a:xfrm>
              <a:off x="10196547" y="4572001"/>
              <a:ext cx="393665" cy="2285999"/>
            </a:xfrm>
            <a:prstGeom prst="line">
              <a:avLst/>
            </a:prstGeom>
            <a:ln w="9525">
              <a:solidFill>
                <a:srgbClr val="BFBFBF">
                  <a:alpha val="70000"/>
                </a:srgb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xmlns="" id="{95BD48B8-B8E0-4EC6-889B-B9D5035859FC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CxnSpPr>
          <p:spPr>
            <a:xfrm flipH="1">
              <a:off x="7425267" y="4572001"/>
              <a:ext cx="3383073" cy="2285999"/>
            </a:xfrm>
            <a:prstGeom prst="line">
              <a:avLst/>
            </a:prstGeom>
            <a:ln w="9525">
              <a:solidFill>
                <a:srgbClr val="BFBFBF">
                  <a:alpha val="69804"/>
                </a:srgb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Rectangle 23">
              <a:extLst>
                <a:ext uri="{FF2B5EF4-FFF2-40B4-BE49-F238E27FC236}">
                  <a16:creationId xmlns:a16="http://schemas.microsoft.com/office/drawing/2014/main" xmlns="" id="{4CB88335-CEFC-4E93-A849-B293A59F00FA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5">
              <a:extLst>
                <a:ext uri="{FF2B5EF4-FFF2-40B4-BE49-F238E27FC236}">
                  <a16:creationId xmlns:a16="http://schemas.microsoft.com/office/drawing/2014/main" xmlns="" id="{A68404B5-9CA3-4B1B-A75D-54F36B1B39B1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Isosceles Triangle 15">
              <a:extLst>
                <a:ext uri="{FF2B5EF4-FFF2-40B4-BE49-F238E27FC236}">
                  <a16:creationId xmlns:a16="http://schemas.microsoft.com/office/drawing/2014/main" xmlns="" id="{7260DE41-7357-49EC-A4FF-41B6666961F6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7">
              <a:extLst>
                <a:ext uri="{FF2B5EF4-FFF2-40B4-BE49-F238E27FC236}">
                  <a16:creationId xmlns:a16="http://schemas.microsoft.com/office/drawing/2014/main" xmlns="" id="{1D9D87BA-A306-430B-8BCF-468FF820D587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Rectangle 28">
              <a:extLst>
                <a:ext uri="{FF2B5EF4-FFF2-40B4-BE49-F238E27FC236}">
                  <a16:creationId xmlns:a16="http://schemas.microsoft.com/office/drawing/2014/main" xmlns="" id="{39F522E6-2DF0-48FC-873D-74BF21019333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29">
              <a:extLst>
                <a:ext uri="{FF2B5EF4-FFF2-40B4-BE49-F238E27FC236}">
                  <a16:creationId xmlns:a16="http://schemas.microsoft.com/office/drawing/2014/main" xmlns="" id="{1015C585-0283-4901-9837-57DD565CE86F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Isosceles Triangle 19">
              <a:extLst>
                <a:ext uri="{FF2B5EF4-FFF2-40B4-BE49-F238E27FC236}">
                  <a16:creationId xmlns:a16="http://schemas.microsoft.com/office/drawing/2014/main" xmlns="" id="{CB6D253E-04B9-4649-B17B-DE58968B2703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FF658994-1A20-6248-BBB6-FEF5567EEB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4765972"/>
            <a:ext cx="8596668" cy="1320800"/>
          </a:xfrm>
        </p:spPr>
        <p:txBody>
          <a:bodyPr anchor="ctr">
            <a:normAutofit/>
          </a:bodyPr>
          <a:lstStyle/>
          <a:p>
            <a:r>
              <a:rPr lang="en-US" sz="4400">
                <a:solidFill>
                  <a:schemeClr val="bg1"/>
                </a:solidFill>
              </a:rPr>
              <a:t>CFOs in Canada and UK</a:t>
            </a:r>
          </a:p>
        </p:txBody>
      </p:sp>
      <p:sp useBgFill="1">
        <p:nvSpPr>
          <p:cNvPr id="22" name="Rectangle 21">
            <a:extLst>
              <a:ext uri="{FF2B5EF4-FFF2-40B4-BE49-F238E27FC236}">
                <a16:creationId xmlns:a16="http://schemas.microsoft.com/office/drawing/2014/main" xmlns="" id="{A1AE21A0-AA96-4557-AB48-66255CF0AD7F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1"/>
            <a:ext cx="12192000" cy="4572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1" name="Content Placeholder 20">
            <a:extLst>
              <a:ext uri="{FF2B5EF4-FFF2-40B4-BE49-F238E27FC236}">
                <a16:creationId xmlns:a16="http://schemas.microsoft.com/office/drawing/2014/main" xmlns="" id="{EDE039C3-0AB5-BD43-BDBD-D589AE5AFED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06499508"/>
              </p:ext>
            </p:extLst>
          </p:nvPr>
        </p:nvGraphicFramePr>
        <p:xfrm>
          <a:off x="1797067" y="496593"/>
          <a:ext cx="8596312" cy="38814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0796BE3C-E314-394F-B609-C68A49034729}"/>
              </a:ext>
            </a:extLst>
          </p:cNvPr>
          <p:cNvSpPr txBox="1"/>
          <p:nvPr/>
        </p:nvSpPr>
        <p:spPr>
          <a:xfrm>
            <a:off x="10570800" y="1698647"/>
            <a:ext cx="132964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Canada</a:t>
            </a:r>
          </a:p>
          <a:p>
            <a:r>
              <a:rPr lang="en-US" sz="1000" dirty="0"/>
              <a:t>N2018=359</a:t>
            </a:r>
          </a:p>
          <a:p>
            <a:r>
              <a:rPr lang="en-US" sz="1000" dirty="0"/>
              <a:t>N2015=222</a:t>
            </a:r>
          </a:p>
          <a:p>
            <a:r>
              <a:rPr lang="en-US" sz="1000" dirty="0"/>
              <a:t>N2010=77</a:t>
            </a:r>
          </a:p>
          <a:p>
            <a:endParaRPr lang="en-US" sz="1000" dirty="0"/>
          </a:p>
          <a:p>
            <a:r>
              <a:rPr lang="en-US" sz="1000" dirty="0"/>
              <a:t>UK</a:t>
            </a:r>
          </a:p>
          <a:p>
            <a:r>
              <a:rPr lang="en-US" sz="1000" dirty="0"/>
              <a:t>N2018=273</a:t>
            </a:r>
          </a:p>
          <a:p>
            <a:r>
              <a:rPr lang="en-US" sz="1000" dirty="0"/>
              <a:t>N2015=145</a:t>
            </a:r>
          </a:p>
          <a:p>
            <a:r>
              <a:rPr lang="en-US" sz="1000" dirty="0"/>
              <a:t>N2010=32</a:t>
            </a:r>
          </a:p>
        </p:txBody>
      </p:sp>
    </p:spTree>
    <p:extLst>
      <p:ext uri="{BB962C8B-B14F-4D97-AF65-F5344CB8AC3E}">
        <p14:creationId xmlns:p14="http://schemas.microsoft.com/office/powerpoint/2010/main" val="22233809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2D94F95D-89EF-455B-9F54-0F4231363A8B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4572001"/>
            <a:ext cx="12192000" cy="2285999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xmlns="" id="{612B9F8D-6DD1-481E-8CCE-81A7EEB15F5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7425267" y="-8467"/>
            <a:ext cx="4766733" cy="6866467"/>
            <a:chOff x="7425267" y="-8467"/>
            <a:chExt cx="4766733" cy="6866467"/>
          </a:xfrm>
        </p:grpSpPr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xmlns="" id="{BD531F65-BE00-4220-96DD-64DD545E03CF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CxnSpPr>
          <p:spPr>
            <a:xfrm>
              <a:off x="10196547" y="4572001"/>
              <a:ext cx="393665" cy="2285999"/>
            </a:xfrm>
            <a:prstGeom prst="line">
              <a:avLst/>
            </a:prstGeom>
            <a:ln w="9525">
              <a:solidFill>
                <a:srgbClr val="BFBFBF">
                  <a:alpha val="70000"/>
                </a:srgb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xmlns="" id="{95BD48B8-B8E0-4EC6-889B-B9D5035859FC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CxnSpPr>
          <p:spPr>
            <a:xfrm flipH="1">
              <a:off x="7425267" y="4572001"/>
              <a:ext cx="3383073" cy="2285999"/>
            </a:xfrm>
            <a:prstGeom prst="line">
              <a:avLst/>
            </a:prstGeom>
            <a:ln w="9525">
              <a:solidFill>
                <a:srgbClr val="BFBFBF">
                  <a:alpha val="69804"/>
                </a:srgb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Rectangle 23">
              <a:extLst>
                <a:ext uri="{FF2B5EF4-FFF2-40B4-BE49-F238E27FC236}">
                  <a16:creationId xmlns:a16="http://schemas.microsoft.com/office/drawing/2014/main" xmlns="" id="{4CB88335-CEFC-4E93-A849-B293A59F00FA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5">
              <a:extLst>
                <a:ext uri="{FF2B5EF4-FFF2-40B4-BE49-F238E27FC236}">
                  <a16:creationId xmlns:a16="http://schemas.microsoft.com/office/drawing/2014/main" xmlns="" id="{A68404B5-9CA3-4B1B-A75D-54F36B1B39B1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Isosceles Triangle 15">
              <a:extLst>
                <a:ext uri="{FF2B5EF4-FFF2-40B4-BE49-F238E27FC236}">
                  <a16:creationId xmlns:a16="http://schemas.microsoft.com/office/drawing/2014/main" xmlns="" id="{7260DE41-7357-49EC-A4FF-41B6666961F6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7">
              <a:extLst>
                <a:ext uri="{FF2B5EF4-FFF2-40B4-BE49-F238E27FC236}">
                  <a16:creationId xmlns:a16="http://schemas.microsoft.com/office/drawing/2014/main" xmlns="" id="{1D9D87BA-A306-430B-8BCF-468FF820D587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Rectangle 28">
              <a:extLst>
                <a:ext uri="{FF2B5EF4-FFF2-40B4-BE49-F238E27FC236}">
                  <a16:creationId xmlns:a16="http://schemas.microsoft.com/office/drawing/2014/main" xmlns="" id="{39F522E6-2DF0-48FC-873D-74BF21019333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29">
              <a:extLst>
                <a:ext uri="{FF2B5EF4-FFF2-40B4-BE49-F238E27FC236}">
                  <a16:creationId xmlns:a16="http://schemas.microsoft.com/office/drawing/2014/main" xmlns="" id="{1015C585-0283-4901-9837-57DD565CE86F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Isosceles Triangle 19">
              <a:extLst>
                <a:ext uri="{FF2B5EF4-FFF2-40B4-BE49-F238E27FC236}">
                  <a16:creationId xmlns:a16="http://schemas.microsoft.com/office/drawing/2014/main" xmlns="" id="{CB6D253E-04B9-4649-B17B-DE58968B2703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CDACF60B-C8BA-3B4F-999F-CAC1765796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4765972"/>
            <a:ext cx="8596668" cy="1320800"/>
          </a:xfrm>
        </p:spPr>
        <p:txBody>
          <a:bodyPr anchor="ctr">
            <a:normAutofit/>
          </a:bodyPr>
          <a:lstStyle/>
          <a:p>
            <a:r>
              <a:rPr lang="en-US" sz="4400" dirty="0">
                <a:solidFill>
                  <a:schemeClr val="bg1"/>
                </a:solidFill>
              </a:rPr>
              <a:t>CFO STEM (US, UK and Canada)</a:t>
            </a:r>
          </a:p>
        </p:txBody>
      </p:sp>
      <p:sp useBgFill="1">
        <p:nvSpPr>
          <p:cNvPr id="22" name="Rectangle 21">
            <a:extLst>
              <a:ext uri="{FF2B5EF4-FFF2-40B4-BE49-F238E27FC236}">
                <a16:creationId xmlns:a16="http://schemas.microsoft.com/office/drawing/2014/main" xmlns="" id="{A1AE21A0-AA96-4557-AB48-66255CF0AD7F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1"/>
            <a:ext cx="12192000" cy="4572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xmlns="" id="{AF2E0600-06C5-944B-86E2-F604FE034C0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70012170"/>
              </p:ext>
            </p:extLst>
          </p:nvPr>
        </p:nvGraphicFramePr>
        <p:xfrm>
          <a:off x="2203668" y="687292"/>
          <a:ext cx="7783886" cy="33518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263215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2D94F95D-89EF-455B-9F54-0F4231363A8B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4572001"/>
            <a:ext cx="12192000" cy="2285999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xmlns="" id="{612B9F8D-6DD1-481E-8CCE-81A7EEB15F5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7425267" y="-8467"/>
            <a:ext cx="4766733" cy="6866467"/>
            <a:chOff x="7425267" y="-8467"/>
            <a:chExt cx="4766733" cy="6866467"/>
          </a:xfrm>
        </p:grpSpPr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xmlns="" id="{BD531F65-BE00-4220-96DD-64DD545E03CF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CxnSpPr>
          <p:spPr>
            <a:xfrm>
              <a:off x="10196547" y="4572001"/>
              <a:ext cx="393665" cy="2285999"/>
            </a:xfrm>
            <a:prstGeom prst="line">
              <a:avLst/>
            </a:prstGeom>
            <a:ln w="9525">
              <a:solidFill>
                <a:srgbClr val="BFBFBF">
                  <a:alpha val="70000"/>
                </a:srgb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xmlns="" id="{95BD48B8-B8E0-4EC6-889B-B9D5035859FC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CxnSpPr>
          <p:spPr>
            <a:xfrm flipH="1">
              <a:off x="7425267" y="4572001"/>
              <a:ext cx="3383073" cy="2285999"/>
            </a:xfrm>
            <a:prstGeom prst="line">
              <a:avLst/>
            </a:prstGeom>
            <a:ln w="9525">
              <a:solidFill>
                <a:srgbClr val="BFBFBF">
                  <a:alpha val="69804"/>
                </a:srgb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Rectangle 23">
              <a:extLst>
                <a:ext uri="{FF2B5EF4-FFF2-40B4-BE49-F238E27FC236}">
                  <a16:creationId xmlns:a16="http://schemas.microsoft.com/office/drawing/2014/main" xmlns="" id="{4CB88335-CEFC-4E93-A849-B293A59F00FA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5">
              <a:extLst>
                <a:ext uri="{FF2B5EF4-FFF2-40B4-BE49-F238E27FC236}">
                  <a16:creationId xmlns:a16="http://schemas.microsoft.com/office/drawing/2014/main" xmlns="" id="{A68404B5-9CA3-4B1B-A75D-54F36B1B39B1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Isosceles Triangle 15">
              <a:extLst>
                <a:ext uri="{FF2B5EF4-FFF2-40B4-BE49-F238E27FC236}">
                  <a16:creationId xmlns:a16="http://schemas.microsoft.com/office/drawing/2014/main" xmlns="" id="{7260DE41-7357-49EC-A4FF-41B6666961F6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7">
              <a:extLst>
                <a:ext uri="{FF2B5EF4-FFF2-40B4-BE49-F238E27FC236}">
                  <a16:creationId xmlns:a16="http://schemas.microsoft.com/office/drawing/2014/main" xmlns="" id="{1D9D87BA-A306-430B-8BCF-468FF820D587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Rectangle 28">
              <a:extLst>
                <a:ext uri="{FF2B5EF4-FFF2-40B4-BE49-F238E27FC236}">
                  <a16:creationId xmlns:a16="http://schemas.microsoft.com/office/drawing/2014/main" xmlns="" id="{39F522E6-2DF0-48FC-873D-74BF21019333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29">
              <a:extLst>
                <a:ext uri="{FF2B5EF4-FFF2-40B4-BE49-F238E27FC236}">
                  <a16:creationId xmlns:a16="http://schemas.microsoft.com/office/drawing/2014/main" xmlns="" id="{1015C585-0283-4901-9837-57DD565CE86F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Isosceles Triangle 19">
              <a:extLst>
                <a:ext uri="{FF2B5EF4-FFF2-40B4-BE49-F238E27FC236}">
                  <a16:creationId xmlns:a16="http://schemas.microsoft.com/office/drawing/2014/main" xmlns="" id="{CB6D253E-04B9-4649-B17B-DE58968B2703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543D2ED5-8A01-3B42-B767-928BE51B00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4765972"/>
            <a:ext cx="8596668" cy="1320800"/>
          </a:xfrm>
        </p:spPr>
        <p:txBody>
          <a:bodyPr anchor="ctr">
            <a:normAutofit/>
          </a:bodyPr>
          <a:lstStyle/>
          <a:p>
            <a:r>
              <a:rPr lang="en-US" sz="4400" dirty="0">
                <a:solidFill>
                  <a:schemeClr val="bg1"/>
                </a:solidFill>
              </a:rPr>
              <a:t>Positions that Report to CFO</a:t>
            </a:r>
          </a:p>
        </p:txBody>
      </p:sp>
      <p:sp useBgFill="1">
        <p:nvSpPr>
          <p:cNvPr id="22" name="Rectangle 21">
            <a:extLst>
              <a:ext uri="{FF2B5EF4-FFF2-40B4-BE49-F238E27FC236}">
                <a16:creationId xmlns:a16="http://schemas.microsoft.com/office/drawing/2014/main" xmlns="" id="{A1AE21A0-AA96-4557-AB48-66255CF0AD7F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1"/>
            <a:ext cx="12192000" cy="4572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1" name="Content Placeholder 20">
            <a:extLst>
              <a:ext uri="{FF2B5EF4-FFF2-40B4-BE49-F238E27FC236}">
                <a16:creationId xmlns:a16="http://schemas.microsoft.com/office/drawing/2014/main" xmlns="" id="{F3C9AFB3-AE6D-9B49-9B6D-E237E8D0875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01160483"/>
              </p:ext>
            </p:extLst>
          </p:nvPr>
        </p:nvGraphicFramePr>
        <p:xfrm>
          <a:off x="1699427" y="423264"/>
          <a:ext cx="8793145" cy="40327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195019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2D94F95D-89EF-455B-9F54-0F4231363A8B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4572001"/>
            <a:ext cx="12192000" cy="2285999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xmlns="" id="{612B9F8D-6DD1-481E-8CCE-81A7EEB15F5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7425267" y="-8467"/>
            <a:ext cx="4766733" cy="6866467"/>
            <a:chOff x="7425267" y="-8467"/>
            <a:chExt cx="4766733" cy="6866467"/>
          </a:xfrm>
        </p:grpSpPr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xmlns="" id="{BD531F65-BE00-4220-96DD-64DD545E03CF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CxnSpPr>
          <p:spPr>
            <a:xfrm>
              <a:off x="10196547" y="4572001"/>
              <a:ext cx="393665" cy="2285999"/>
            </a:xfrm>
            <a:prstGeom prst="line">
              <a:avLst/>
            </a:prstGeom>
            <a:ln w="9525">
              <a:solidFill>
                <a:srgbClr val="BFBFBF">
                  <a:alpha val="70000"/>
                </a:srgb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xmlns="" id="{95BD48B8-B8E0-4EC6-889B-B9D5035859FC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CxnSpPr>
          <p:spPr>
            <a:xfrm flipH="1">
              <a:off x="7425267" y="4572001"/>
              <a:ext cx="3383073" cy="2285999"/>
            </a:xfrm>
            <a:prstGeom prst="line">
              <a:avLst/>
            </a:prstGeom>
            <a:ln w="9525">
              <a:solidFill>
                <a:srgbClr val="BFBFBF">
                  <a:alpha val="69804"/>
                </a:srgb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Rectangle 23">
              <a:extLst>
                <a:ext uri="{FF2B5EF4-FFF2-40B4-BE49-F238E27FC236}">
                  <a16:creationId xmlns:a16="http://schemas.microsoft.com/office/drawing/2014/main" xmlns="" id="{4CB88335-CEFC-4E93-A849-B293A59F00FA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5">
              <a:extLst>
                <a:ext uri="{FF2B5EF4-FFF2-40B4-BE49-F238E27FC236}">
                  <a16:creationId xmlns:a16="http://schemas.microsoft.com/office/drawing/2014/main" xmlns="" id="{A68404B5-9CA3-4B1B-A75D-54F36B1B39B1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Isosceles Triangle 15">
              <a:extLst>
                <a:ext uri="{FF2B5EF4-FFF2-40B4-BE49-F238E27FC236}">
                  <a16:creationId xmlns:a16="http://schemas.microsoft.com/office/drawing/2014/main" xmlns="" id="{7260DE41-7357-49EC-A4FF-41B6666961F6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7">
              <a:extLst>
                <a:ext uri="{FF2B5EF4-FFF2-40B4-BE49-F238E27FC236}">
                  <a16:creationId xmlns:a16="http://schemas.microsoft.com/office/drawing/2014/main" xmlns="" id="{1D9D87BA-A306-430B-8BCF-468FF820D587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Rectangle 28">
              <a:extLst>
                <a:ext uri="{FF2B5EF4-FFF2-40B4-BE49-F238E27FC236}">
                  <a16:creationId xmlns:a16="http://schemas.microsoft.com/office/drawing/2014/main" xmlns="" id="{39F522E6-2DF0-48FC-873D-74BF21019333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29">
              <a:extLst>
                <a:ext uri="{FF2B5EF4-FFF2-40B4-BE49-F238E27FC236}">
                  <a16:creationId xmlns:a16="http://schemas.microsoft.com/office/drawing/2014/main" xmlns="" id="{1015C585-0283-4901-9837-57DD565CE86F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Isosceles Triangle 19">
              <a:extLst>
                <a:ext uri="{FF2B5EF4-FFF2-40B4-BE49-F238E27FC236}">
                  <a16:creationId xmlns:a16="http://schemas.microsoft.com/office/drawing/2014/main" xmlns="" id="{CB6D253E-04B9-4649-B17B-DE58968B2703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F7AC709F-4EC6-8A48-BEB6-715EB83EB2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4765972"/>
            <a:ext cx="8596668" cy="1320800"/>
          </a:xfrm>
        </p:spPr>
        <p:txBody>
          <a:bodyPr anchor="ctr">
            <a:normAutofit/>
          </a:bodyPr>
          <a:lstStyle/>
          <a:p>
            <a:r>
              <a:rPr lang="en-US" sz="4400">
                <a:solidFill>
                  <a:schemeClr val="bg1"/>
                </a:solidFill>
              </a:rPr>
              <a:t>CEOs (US, UK and Canada)</a:t>
            </a:r>
          </a:p>
        </p:txBody>
      </p:sp>
      <p:sp useBgFill="1">
        <p:nvSpPr>
          <p:cNvPr id="22" name="Rectangle 21">
            <a:extLst>
              <a:ext uri="{FF2B5EF4-FFF2-40B4-BE49-F238E27FC236}">
                <a16:creationId xmlns:a16="http://schemas.microsoft.com/office/drawing/2014/main" xmlns="" id="{A1AE21A0-AA96-4557-AB48-66255CF0AD7F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1"/>
            <a:ext cx="12192000" cy="4572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xmlns="" id="{5D4CA527-8E62-314B-929A-148F6C6E6D6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37632086"/>
              </p:ext>
            </p:extLst>
          </p:nvPr>
        </p:nvGraphicFramePr>
        <p:xfrm>
          <a:off x="2446104" y="687292"/>
          <a:ext cx="7299791" cy="33518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53415528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0B5AB586-D108-4FC1-8368-649FE654B894}"/>
    </a:ext>
  </a:extLst>
</a:theme>
</file>

<file path=ppt/theme/themeOverride1.xml><?xml version="1.0" encoding="utf-8"?>
<a:themeOverride xmlns:a="http://schemas.openxmlformats.org/drawingml/2006/main">
  <a:clrScheme name="Facet">
    <a:dk1>
      <a:sysClr val="windowText" lastClr="000000"/>
    </a:dk1>
    <a:lt1>
      <a:sysClr val="window" lastClr="FFFFFF"/>
    </a:lt1>
    <a:dk2>
      <a:srgbClr val="2C3C43"/>
    </a:dk2>
    <a:lt2>
      <a:srgbClr val="EBEBEB"/>
    </a:lt2>
    <a:accent1>
      <a:srgbClr val="5FCBEF"/>
    </a:accent1>
    <a:accent2>
      <a:srgbClr val="2E83C3"/>
    </a:accent2>
    <a:accent3>
      <a:srgbClr val="42D0A2"/>
    </a:accent3>
    <a:accent4>
      <a:srgbClr val="2E946B"/>
    </a:accent4>
    <a:accent5>
      <a:srgbClr val="42B051"/>
    </a:accent5>
    <a:accent6>
      <a:srgbClr val="96D141"/>
    </a:accent6>
    <a:hlink>
      <a:srgbClr val="3FCDE7"/>
    </a:hlink>
    <a:folHlink>
      <a:srgbClr val="A9D3E1"/>
    </a:folHlink>
  </a:clrScheme>
  <a:fontScheme name="Facet">
    <a:majorFont>
      <a:latin typeface="Trebuchet MS"/>
      <a:ea typeface=""/>
      <a:cs typeface=""/>
      <a:font script="Jpan" typeface="メイリオ"/>
      <a:font script="Hang" typeface="맑은 고딕"/>
      <a:font script="Hans" typeface="方正姚体"/>
      <a:font script="Hant" typeface="微軟正黑體"/>
      <a:font script="Arab" typeface="Tahoma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  <a:font script="Geor" typeface="Sylfaen"/>
    </a:majorFont>
    <a:minorFont>
      <a:latin typeface="Trebuchet MS"/>
      <a:ea typeface=""/>
      <a:cs typeface=""/>
      <a:font script="Jpan" typeface="メイリオ"/>
      <a:font script="Hang" typeface="HY그래픽M"/>
      <a:font script="Hans" typeface="华文新魏"/>
      <a:font script="Hant" typeface="微軟正黑體"/>
      <a:font script="Arab" typeface="Tahoma"/>
      <a:font script="Hebr" typeface="Gisha"/>
      <a:font script="Thai" typeface="Iris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Facet">
    <a:fillStyleLst>
      <a:solidFill>
        <a:schemeClr val="phClr"/>
      </a:solidFill>
      <a:gradFill rotWithShape="1">
        <a:gsLst>
          <a:gs pos="0">
            <a:schemeClr val="phClr">
              <a:tint val="65000"/>
              <a:lumMod val="110000"/>
            </a:schemeClr>
          </a:gs>
          <a:gs pos="88000">
            <a:schemeClr val="phClr">
              <a:tint val="90000"/>
            </a:schemeClr>
          </a:gs>
        </a:gsLst>
        <a:lin ang="5400000" scaled="0"/>
      </a:gradFill>
      <a:gradFill rotWithShape="1">
        <a:gsLst>
          <a:gs pos="0">
            <a:schemeClr val="phClr">
              <a:tint val="96000"/>
              <a:lumMod val="100000"/>
            </a:schemeClr>
          </a:gs>
          <a:gs pos="78000">
            <a:schemeClr val="phClr">
              <a:shade val="94000"/>
              <a:lumMod val="94000"/>
            </a:schemeClr>
          </a:gs>
        </a:gsLst>
        <a:lin ang="5400000" scaled="0"/>
      </a:gradFill>
    </a:fillStyleLst>
    <a:lnStyleLst>
      <a:ln w="12700" cap="rnd" cmpd="sng" algn="ctr">
        <a:solidFill>
          <a:schemeClr val="phClr"/>
        </a:solidFill>
        <a:prstDash val="solid"/>
      </a:ln>
      <a:ln w="19050" cap="rnd" cmpd="sng" algn="ctr">
        <a:solidFill>
          <a:schemeClr val="phClr"/>
        </a:solidFill>
        <a:prstDash val="solid"/>
      </a:ln>
      <a:ln w="25400" cap="rnd" cmpd="sng" algn="ctr">
        <a:solidFill>
          <a:schemeClr val="phClr"/>
        </a:solidFill>
        <a:prstDash val="solid"/>
      </a:ln>
    </a:lnStyleLst>
    <a:effectStyleLst>
      <a:effectStyle>
        <a:effectLst/>
      </a:effectStyle>
      <a:effectStyle>
        <a:effectLst>
          <a:outerShdw blurRad="38100" dist="254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90000"/>
              <a:lumMod val="104000"/>
            </a:schemeClr>
          </a:gs>
          <a:gs pos="94000">
            <a:schemeClr val="phClr">
              <a:shade val="96000"/>
              <a:lumMod val="82000"/>
            </a:schemeClr>
          </a:gs>
        </a:gsLst>
        <a:lin ang="5400000" scaled="0"/>
      </a:gradFill>
      <a:gradFill rotWithShape="1">
        <a:gsLst>
          <a:gs pos="0">
            <a:schemeClr val="phClr">
              <a:tint val="90000"/>
              <a:lumMod val="110000"/>
            </a:schemeClr>
          </a:gs>
          <a:gs pos="100000">
            <a:schemeClr val="phClr">
              <a:shade val="94000"/>
              <a:lumMod val="96000"/>
            </a:schemeClr>
          </a:gs>
        </a:gsLst>
        <a:path path="circle">
          <a:fillToRect l="50000" t="50000" r="100000" b="10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{BC25F024-D671-3944-8574-D4FD900BB613}tf10001060</Template>
  <TotalTime>2260</TotalTime>
  <Words>740</Words>
  <Application>Microsoft Office PowerPoint</Application>
  <PresentationFormat>Custom</PresentationFormat>
  <Paragraphs>186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Facet</vt:lpstr>
      <vt:lpstr>A Perspective on the CPA (AB) Strategic Plan</vt:lpstr>
      <vt:lpstr>Strategic Questions</vt:lpstr>
      <vt:lpstr>Topics</vt:lpstr>
      <vt:lpstr>Key Findings</vt:lpstr>
      <vt:lpstr>CFOs in the US</vt:lpstr>
      <vt:lpstr>CFOs in Canada and UK</vt:lpstr>
      <vt:lpstr>CFO STEM (US, UK and Canada)</vt:lpstr>
      <vt:lpstr>Positions that Report to CFO</vt:lpstr>
      <vt:lpstr>CEOs (US, UK and Canada)</vt:lpstr>
      <vt:lpstr>Board Composition</vt:lpstr>
      <vt:lpstr>Students</vt:lpstr>
      <vt:lpstr>Fast Track to CPA</vt:lpstr>
      <vt:lpstr>Do UFE Honor Roll Students Stay in Public Accounting?</vt:lpstr>
      <vt:lpstr>A Comparison of Audit Fees in the US, UK and Canada</vt:lpstr>
      <vt:lpstr>A Comparison of Audit Fees in the US, UK and Canada</vt:lpstr>
      <vt:lpstr>A Comparison of Audit Fees in the US, UK and Canada</vt:lpstr>
      <vt:lpstr>Conclusion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Perspective on the CPA (AB) Strategic Plan</dc:title>
  <dc:creator>Jessica Iles</dc:creator>
  <cp:lastModifiedBy>Windows User</cp:lastModifiedBy>
  <cp:revision>60</cp:revision>
  <dcterms:created xsi:type="dcterms:W3CDTF">2018-07-30T20:54:49Z</dcterms:created>
  <dcterms:modified xsi:type="dcterms:W3CDTF">2018-09-09T05:02:04Z</dcterms:modified>
</cp:coreProperties>
</file>