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82" r:id="rId3"/>
    <p:sldId id="268" r:id="rId4"/>
    <p:sldId id="286" r:id="rId5"/>
    <p:sldId id="269" r:id="rId6"/>
    <p:sldId id="270" r:id="rId7"/>
    <p:sldId id="283" r:id="rId8"/>
    <p:sldId id="271" r:id="rId9"/>
    <p:sldId id="272" r:id="rId10"/>
    <p:sldId id="273" r:id="rId11"/>
    <p:sldId id="274" r:id="rId12"/>
    <p:sldId id="287" r:id="rId13"/>
    <p:sldId id="276" r:id="rId14"/>
    <p:sldId id="277" r:id="rId15"/>
    <p:sldId id="278" r:id="rId16"/>
    <p:sldId id="279" r:id="rId17"/>
    <p:sldId id="280" r:id="rId18"/>
    <p:sldId id="275" r:id="rId19"/>
    <p:sldId id="281" r:id="rId20"/>
    <p:sldId id="28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F4141"/>
    <a:srgbClr val="CC0033"/>
    <a:srgbClr val="8A2432"/>
    <a:srgbClr val="FFC72A"/>
    <a:srgbClr val="AE8400"/>
    <a:srgbClr val="37B0C9"/>
    <a:srgbClr val="00577D"/>
    <a:srgbClr val="00AB53"/>
    <a:srgbClr val="2861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autoAdjust="0"/>
  </p:normalViewPr>
  <p:slideViewPr>
    <p:cSldViewPr snapToGrid="0">
      <p:cViewPr varScale="1">
        <p:scale>
          <a:sx n="77" d="100"/>
          <a:sy n="77" d="100"/>
        </p:scale>
        <p:origin x="1368"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1FD8F-7F97-4A4D-8FCA-17A94A646DBB}" type="datetimeFigureOut">
              <a:rPr lang="en-US" smtClean="0"/>
              <a:t>8/16/2017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1A02534-4955-439D-8A92-3E05E4C3BD1E}" type="slidenum">
              <a:rPr lang="en-US" smtClean="0"/>
              <a:t>‹#›</a:t>
            </a:fld>
            <a:endParaRPr lang="en-US"/>
          </a:p>
        </p:txBody>
      </p:sp>
    </p:spTree>
    <p:extLst>
      <p:ext uri="{BB962C8B-B14F-4D97-AF65-F5344CB8AC3E}">
        <p14:creationId xmlns:p14="http://schemas.microsoft.com/office/powerpoint/2010/main" val="1324874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7A885D-40B4-4CB1-BC72-7A2C983A72B6}" type="slidenum">
              <a:rPr lang="en-GB" smtClean="0"/>
              <a:pPr eaLnBrk="1" hangingPunct="1"/>
              <a:t>3</a:t>
            </a:fld>
            <a:endParaRPr lang="en-GB" dirty="0" smtClean="0"/>
          </a:p>
        </p:txBody>
      </p:sp>
    </p:spTree>
    <p:extLst>
      <p:ext uri="{BB962C8B-B14F-4D97-AF65-F5344CB8AC3E}">
        <p14:creationId xmlns:p14="http://schemas.microsoft.com/office/powerpoint/2010/main" val="140030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7A974B-1D6E-425A-992C-3AAE56CCEE5D}"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DB848-6931-4132-8648-BC696E24214B}" type="slidenum">
              <a:rPr lang="en-US" smtClean="0"/>
              <a:t>‹#›</a:t>
            </a:fld>
            <a:endParaRPr lang="en-US" dirty="0"/>
          </a:p>
        </p:txBody>
      </p:sp>
    </p:spTree>
    <p:extLst>
      <p:ext uri="{BB962C8B-B14F-4D97-AF65-F5344CB8AC3E}">
        <p14:creationId xmlns:p14="http://schemas.microsoft.com/office/powerpoint/2010/main" val="9096119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7718E3-58F2-4B01-82B2-4E5D21B59FD0}"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12480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7B1E82-9DC8-43D7-818E-A0035F7EFF24}" type="datetime1">
              <a:rPr lang="en-US" smtClean="0"/>
              <a:t>8/16/2017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423820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EF4142"/>
              </a:buClr>
              <a:buFont typeface="Wingdings" charset="2"/>
              <a:buChar char="§"/>
              <a:defRPr>
                <a:solidFill>
                  <a:schemeClr val="tx1"/>
                </a:solidFill>
                <a:latin typeface="Arial" pitchFamily="34" charset="0"/>
                <a:cs typeface="Arial" pitchFamily="34" charset="0"/>
              </a:defRPr>
            </a:lvl1pPr>
            <a:lvl2pPr>
              <a:buClr>
                <a:srgbClr val="EF4142"/>
              </a:buClr>
              <a:defRPr>
                <a:solidFill>
                  <a:srgbClr val="595959"/>
                </a:solidFill>
                <a:latin typeface="Arial" pitchFamily="34" charset="0"/>
                <a:cs typeface="Arial" pitchFamily="34" charset="0"/>
              </a:defRPr>
            </a:lvl2pPr>
            <a:lvl3pPr marL="860425" indent="-285750">
              <a:buClr>
                <a:srgbClr val="EF4142"/>
              </a:buClr>
              <a:buFont typeface="Arial" pitchFamily="34" charset="0"/>
              <a:buChar char="•"/>
              <a:defRPr sz="2000">
                <a:solidFill>
                  <a:srgbClr val="595959"/>
                </a:solidFill>
                <a:latin typeface="Arial" pitchFamily="34" charset="0"/>
                <a:cs typeface="Arial" pitchFamily="34" charset="0"/>
              </a:defRPr>
            </a:lvl3pPr>
            <a:lvl4pPr marL="1200150" indent="-287338">
              <a:buClr>
                <a:srgbClr val="EF4142"/>
              </a:buClr>
              <a:buSzPct val="93000"/>
              <a:buFont typeface="Courier New" pitchFamily="49" charset="0"/>
              <a:buChar char="o"/>
              <a:defRPr sz="1800">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bwMode="auto">
          <a:xfrm>
            <a:off x="236078" y="537324"/>
            <a:ext cx="8907921" cy="897252"/>
          </a:xfrm>
          <a:prstGeom prst="rect">
            <a:avLst/>
          </a:prstGeom>
          <a:noFill/>
          <a:ln w="9525">
            <a:noFill/>
            <a:miter lim="800000"/>
            <a:headEnd/>
            <a:tailEnd/>
          </a:ln>
        </p:spPr>
        <p:txBody>
          <a:bodyPr/>
          <a:lstStyle/>
          <a:p>
            <a:pPr lvl="0"/>
            <a:r>
              <a:rPr lang="en-US" smtClean="0"/>
              <a:t>Click to edit Master title style</a:t>
            </a:r>
            <a:endParaRPr lang="en-US" dirty="0" smtClean="0"/>
          </a:p>
        </p:txBody>
      </p:sp>
      <p:sp>
        <p:nvSpPr>
          <p:cNvPr id="5" name="Slide Number Placeholder 5"/>
          <p:cNvSpPr>
            <a:spLocks noGrp="1"/>
          </p:cNvSpPr>
          <p:nvPr>
            <p:ph type="sldNum" sz="quarter" idx="11"/>
          </p:nvPr>
        </p:nvSpPr>
        <p:spPr/>
        <p:txBody>
          <a:bodyPr/>
          <a:lstStyle>
            <a:lvl1pPr>
              <a:defRPr/>
            </a:lvl1pPr>
          </a:lstStyle>
          <a:p>
            <a:pPr>
              <a:defRPr/>
            </a:pPr>
            <a:fld id="{E62A3572-4079-43A9-BCE0-477ECCB5662A}" type="slidenum">
              <a:rPr lang="en-US"/>
              <a:pPr>
                <a:defRPr/>
              </a:pPr>
              <a:t>‹#›</a:t>
            </a:fld>
            <a:endParaRPr lang="en-US" dirty="0"/>
          </a:p>
        </p:txBody>
      </p:sp>
    </p:spTree>
    <p:extLst>
      <p:ext uri="{BB962C8B-B14F-4D97-AF65-F5344CB8AC3E}">
        <p14:creationId xmlns:p14="http://schemas.microsoft.com/office/powerpoint/2010/main" val="202517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C06EC-4C4C-444E-8688-C45D2E03F601}"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25132149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709871-DC92-4364-9C9B-1CA0274B4DCE}" type="datetime1">
              <a:rPr lang="en-US" smtClean="0"/>
              <a:t>8/16/2017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3235108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972A82-7B12-4DB2-B255-624A6D57D8ED}" type="datetime1">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232916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5273FE-F0AE-4C67-ACEF-3BC375813335}" type="datetime1">
              <a:rPr lang="en-US" smtClean="0"/>
              <a:t>8/16/2017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140649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827E2C-FA97-4FEC-A03C-3C0AFAF2BDDE}" type="datetime1">
              <a:rPr lang="en-US" smtClean="0"/>
              <a:t>8/16/2017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271821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043A2-7FC6-4D6D-9313-8EFE4B6664D8}" type="datetime1">
              <a:rPr lang="en-US" smtClean="0"/>
              <a:t>8/16/2017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48060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ACA455-7415-4B3C-AC3D-2D9CF31D34C3}" type="datetime1">
              <a:rPr lang="en-US" smtClean="0"/>
              <a:t>8/16/2017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138630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0E89EFC-1A1E-4480-8D91-23E20F2779AA}" type="datetime1">
              <a:rPr lang="en-US" smtClean="0"/>
              <a:t>8/16/2017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DB848-6931-4132-8648-BC696E24214B}" type="slidenum">
              <a:rPr lang="en-US" smtClean="0"/>
              <a:t>‹#›</a:t>
            </a:fld>
            <a:endParaRPr lang="en-US"/>
          </a:p>
        </p:txBody>
      </p:sp>
    </p:spTree>
    <p:extLst>
      <p:ext uri="{BB962C8B-B14F-4D97-AF65-F5344CB8AC3E}">
        <p14:creationId xmlns:p14="http://schemas.microsoft.com/office/powerpoint/2010/main" val="382830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pic>
        <p:nvPicPr>
          <p:cNvPr id="8" name="Picture 7" descr="5424_DO_PPT_GENBUS_red.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A29893A7-6ED4-452F-899C-C50309348997}" type="datetime1">
              <a:rPr lang="en-US" smtClean="0"/>
              <a:t>8/16/2017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b"/>
          <a:lstStyle>
            <a:lvl1pPr algn="r">
              <a:defRPr sz="9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422DB848-6931-4132-8648-BC696E24214B}" type="slidenum">
              <a:rPr lang="en-US" smtClean="0"/>
              <a:pPr/>
              <a:t>‹#›</a:t>
            </a:fld>
            <a:endParaRPr lang="en-US"/>
          </a:p>
        </p:txBody>
      </p:sp>
    </p:spTree>
    <p:extLst>
      <p:ext uri="{BB962C8B-B14F-4D97-AF65-F5344CB8AC3E}">
        <p14:creationId xmlns:p14="http://schemas.microsoft.com/office/powerpoint/2010/main" val="1159547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622_DO_PPt_WSB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556000" y="1230285"/>
            <a:ext cx="5299364" cy="1995054"/>
          </a:xfrm>
          <a:noFill/>
        </p:spPr>
        <p:txBody>
          <a:bodyPr>
            <a:noAutofit/>
          </a:bodyPr>
          <a:lstStyle/>
          <a:p>
            <a:r>
              <a:rPr lang="en-GB" sz="3600" dirty="0" smtClean="0"/>
              <a:t>The Future of Financial Accounting: </a:t>
            </a:r>
            <a:br>
              <a:rPr lang="en-GB" sz="3600" dirty="0" smtClean="0"/>
            </a:br>
            <a:r>
              <a:rPr lang="en-GB" sz="3600" dirty="0" smtClean="0"/>
              <a:t>Performance </a:t>
            </a:r>
            <a:r>
              <a:rPr lang="en-GB" sz="3600" dirty="0"/>
              <a:t>R</a:t>
            </a:r>
            <a:r>
              <a:rPr lang="en-GB" sz="3600" dirty="0" smtClean="0"/>
              <a:t>eporting and Measurement</a:t>
            </a:r>
            <a:endParaRPr lang="en-US" sz="3600" b="1" dirty="0">
              <a:solidFill>
                <a:srgbClr val="000000"/>
              </a:solidFill>
            </a:endParaRPr>
          </a:p>
        </p:txBody>
      </p:sp>
      <p:sp>
        <p:nvSpPr>
          <p:cNvPr id="3" name="Subtitle 2"/>
          <p:cNvSpPr>
            <a:spLocks noGrp="1"/>
          </p:cNvSpPr>
          <p:nvPr>
            <p:ph type="subTitle" idx="1"/>
          </p:nvPr>
        </p:nvSpPr>
        <p:spPr>
          <a:xfrm>
            <a:off x="2759972" y="3550533"/>
            <a:ext cx="6858000" cy="1655762"/>
          </a:xfrm>
        </p:spPr>
        <p:txBody>
          <a:bodyPr/>
          <a:lstStyle/>
          <a:p>
            <a:r>
              <a:rPr lang="en-US" dirty="0" smtClean="0">
                <a:solidFill>
                  <a:srgbClr val="595959"/>
                </a:solidFill>
                <a:latin typeface="Tahoma" panose="020B0604030504040204" pitchFamily="34" charset="0"/>
                <a:ea typeface="Tahoma" panose="020B0604030504040204" pitchFamily="34" charset="0"/>
                <a:cs typeface="Tahoma" panose="020B0604030504040204" pitchFamily="34" charset="0"/>
              </a:rPr>
              <a:t>Thomas J. </a:t>
            </a:r>
            <a:r>
              <a:rPr lang="en-US" dirty="0" smtClean="0">
                <a:solidFill>
                  <a:srgbClr val="595959"/>
                </a:solidFill>
              </a:rPr>
              <a:t>L</a:t>
            </a:r>
            <a:r>
              <a:rPr lang="en-US" dirty="0" smtClean="0">
                <a:solidFill>
                  <a:srgbClr val="595959"/>
                </a:solidFill>
                <a:latin typeface="Tahoma" panose="020B0604030504040204" pitchFamily="34" charset="0"/>
                <a:ea typeface="Tahoma" panose="020B0604030504040204" pitchFamily="34" charset="0"/>
                <a:cs typeface="Tahoma" panose="020B0604030504040204" pitchFamily="34" charset="0"/>
              </a:rPr>
              <a:t>insmeier</a:t>
            </a:r>
          </a:p>
          <a:p>
            <a:r>
              <a:rPr lang="en-US" sz="2300" dirty="0" smtClean="0">
                <a:solidFill>
                  <a:srgbClr val="595959"/>
                </a:solidFill>
                <a:latin typeface="Tahoma" panose="020B0604030504040204" pitchFamily="34" charset="0"/>
                <a:ea typeface="Tahoma" panose="020B0604030504040204" pitchFamily="34" charset="0"/>
                <a:cs typeface="Tahoma" panose="020B0604030504040204" pitchFamily="34" charset="0"/>
              </a:rPr>
              <a:t>Professional Accounting Centre Conference</a:t>
            </a:r>
          </a:p>
          <a:p>
            <a:r>
              <a:rPr lang="en-US" dirty="0" smtClean="0">
                <a:solidFill>
                  <a:srgbClr val="595959"/>
                </a:solidFill>
                <a:latin typeface="Tahoma" panose="020B0604030504040204" pitchFamily="34" charset="0"/>
                <a:ea typeface="Tahoma" panose="020B0604030504040204" pitchFamily="34" charset="0"/>
                <a:cs typeface="Tahoma" panose="020B0604030504040204" pitchFamily="34" charset="0"/>
              </a:rPr>
              <a:t>September 2017</a:t>
            </a:r>
            <a:endParaRPr lang="en-US" dirty="0">
              <a:solidFill>
                <a:srgbClr val="595959"/>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1474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277656"/>
            <a:ext cx="8670175" cy="4999262"/>
          </a:xfrm>
        </p:spPr>
        <p:txBody>
          <a:bodyPr/>
          <a:lstStyle/>
          <a:p>
            <a:r>
              <a:rPr lang="en-US" sz="2000" dirty="0" smtClean="0"/>
              <a:t>How to differentiate between operating and nonoperating</a:t>
            </a:r>
          </a:p>
          <a:p>
            <a:pPr lvl="1"/>
            <a:r>
              <a:rPr lang="en-US" sz="1800" dirty="0" smtClean="0"/>
              <a:t>Approach 1: </a:t>
            </a:r>
            <a:r>
              <a:rPr lang="en-US" sz="2000" dirty="0" smtClean="0"/>
              <a:t>Define operating activities directly; categorize all other activities as nonoperating</a:t>
            </a:r>
          </a:p>
          <a:p>
            <a:pPr lvl="3"/>
            <a:r>
              <a:rPr lang="en-US" sz="1600" dirty="0" smtClean="0"/>
              <a:t>Likely not feasible because nature of operations varies immensely across entities</a:t>
            </a:r>
          </a:p>
          <a:p>
            <a:pPr lvl="1"/>
            <a:r>
              <a:rPr lang="en-US" sz="2000" dirty="0" smtClean="0"/>
              <a:t>Approach 2: Define all </a:t>
            </a:r>
            <a:r>
              <a:rPr lang="en-US" sz="2000" dirty="0" err="1" smtClean="0"/>
              <a:t>nonoperating</a:t>
            </a:r>
            <a:r>
              <a:rPr lang="en-US" sz="2000" dirty="0" smtClean="0"/>
              <a:t> activities directly (investing, financing and tax); categorize all other activities as operating </a:t>
            </a:r>
          </a:p>
          <a:p>
            <a:pPr lvl="3"/>
            <a:r>
              <a:rPr lang="en-US" sz="1600" dirty="0" smtClean="0"/>
              <a:t>This is the approach generally taken in Topic 230, </a:t>
            </a:r>
            <a:r>
              <a:rPr lang="en-US" sz="1600" i="1" dirty="0" smtClean="0"/>
              <a:t>Statement of Cash Flows; it </a:t>
            </a:r>
            <a:r>
              <a:rPr lang="en-US" sz="1600" dirty="0" smtClean="0"/>
              <a:t>has not worked well</a:t>
            </a:r>
          </a:p>
          <a:p>
            <a:pPr lvl="1"/>
            <a:r>
              <a:rPr lang="en-US" sz="2000" b="1" i="1" dirty="0" smtClean="0"/>
              <a:t>Approach 3</a:t>
            </a:r>
            <a:r>
              <a:rPr lang="en-US" sz="2000" dirty="0" smtClean="0"/>
              <a:t>: Provide a description not a definition of each activity; make categorization an accounting policy choice</a:t>
            </a:r>
          </a:p>
          <a:p>
            <a:pPr lvl="3"/>
            <a:r>
              <a:rPr lang="en-US" sz="1600" dirty="0" smtClean="0"/>
              <a:t>Consider need for operating/finance category  </a:t>
            </a:r>
          </a:p>
          <a:p>
            <a:pPr lvl="3"/>
            <a:r>
              <a:rPr lang="en-US" sz="1600" dirty="0"/>
              <a:t>C</a:t>
            </a:r>
            <a:r>
              <a:rPr lang="en-US" sz="1600" dirty="0" smtClean="0"/>
              <a:t>onsider using the definition </a:t>
            </a:r>
            <a:r>
              <a:rPr lang="en-US" sz="1600" dirty="0"/>
              <a:t>of productive activities </a:t>
            </a:r>
            <a:r>
              <a:rPr lang="en-US" sz="1600" dirty="0" smtClean="0"/>
              <a:t>in footnote 38 of Concepts Statement No. 6 as potential basis for describing operating activities </a:t>
            </a:r>
          </a:p>
          <a:p>
            <a:pPr lvl="3"/>
            <a:r>
              <a:rPr lang="en-US" sz="1600" dirty="0" smtClean="0"/>
              <a:t>Require retroactive restatement and a preferability conclusion before a change can be made </a:t>
            </a:r>
            <a:endParaRPr lang="en-US" sz="1600" dirty="0"/>
          </a:p>
        </p:txBody>
      </p:sp>
      <p:sp>
        <p:nvSpPr>
          <p:cNvPr id="3" name="Title 2"/>
          <p:cNvSpPr>
            <a:spLocks noGrp="1"/>
          </p:cNvSpPr>
          <p:nvPr>
            <p:ph type="title"/>
          </p:nvPr>
        </p:nvSpPr>
        <p:spPr>
          <a:xfrm>
            <a:off x="236078" y="338203"/>
            <a:ext cx="8907921" cy="739035"/>
          </a:xfrm>
        </p:spPr>
        <p:txBody>
          <a:bodyPr>
            <a:noAutofit/>
          </a:bodyPr>
          <a:lstStyle/>
          <a:p>
            <a:r>
              <a:rPr lang="en-US" sz="3600" dirty="0"/>
              <a:t>M</a:t>
            </a:r>
            <a:r>
              <a:rPr lang="en-US" sz="3600" dirty="0" smtClean="0"/>
              <a:t>aking the Proposed Performance </a:t>
            </a:r>
            <a:r>
              <a:rPr lang="en-US" sz="3600" dirty="0"/>
              <a:t>Reporting </a:t>
            </a:r>
            <a:r>
              <a:rPr lang="en-US" sz="3600" dirty="0" smtClean="0"/>
              <a:t>Model Operational</a:t>
            </a:r>
            <a:endParaRPr lang="en-US" sz="3600" dirty="0"/>
          </a:p>
        </p:txBody>
      </p:sp>
      <p:sp>
        <p:nvSpPr>
          <p:cNvPr id="4" name="Slide Number Placeholder 3"/>
          <p:cNvSpPr>
            <a:spLocks noGrp="1"/>
          </p:cNvSpPr>
          <p:nvPr>
            <p:ph type="sldNum" sz="quarter" idx="11"/>
          </p:nvPr>
        </p:nvSpPr>
        <p:spPr/>
        <p:txBody>
          <a:bodyPr/>
          <a:lstStyle/>
          <a:p>
            <a:pPr>
              <a:defRPr/>
            </a:pPr>
            <a:fld id="{6405160F-D18C-4594-83F7-6204C5D7E44B}" type="slidenum">
              <a:rPr lang="en-US" smtClean="0"/>
              <a:pPr>
                <a:defRPr/>
              </a:pPr>
              <a:t>10</a:t>
            </a:fld>
            <a:endParaRPr lang="en-US" dirty="0"/>
          </a:p>
        </p:txBody>
      </p:sp>
    </p:spTree>
    <p:extLst>
      <p:ext uri="{BB962C8B-B14F-4D97-AF65-F5344CB8AC3E}">
        <p14:creationId xmlns:p14="http://schemas.microsoft.com/office/powerpoint/2010/main" val="4082039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71" y="1189974"/>
            <a:ext cx="8693554" cy="5086944"/>
          </a:xfrm>
        </p:spPr>
        <p:txBody>
          <a:bodyPr/>
          <a:lstStyle/>
          <a:p>
            <a:r>
              <a:rPr lang="en-US" sz="2000" dirty="0" smtClean="0"/>
              <a:t>How to define one-time, non-recurring amounts</a:t>
            </a:r>
          </a:p>
          <a:p>
            <a:pPr lvl="1"/>
            <a:r>
              <a:rPr lang="en-US" sz="1800" dirty="0"/>
              <a:t>F</a:t>
            </a:r>
            <a:r>
              <a:rPr lang="en-US" sz="1800" dirty="0" smtClean="0"/>
              <a:t>ocus is on the predictive value of the amounts not the frequency of occurrence </a:t>
            </a:r>
          </a:p>
          <a:p>
            <a:pPr lvl="1"/>
            <a:r>
              <a:rPr lang="en-US" sz="1800" dirty="0" smtClean="0"/>
              <a:t>Predictive value of amounts not easily defined as an accounting construct </a:t>
            </a:r>
          </a:p>
          <a:p>
            <a:pPr lvl="1">
              <a:spcBef>
                <a:spcPts val="600"/>
              </a:spcBef>
            </a:pPr>
            <a:r>
              <a:rPr lang="en-US" sz="1800" dirty="0"/>
              <a:t>J</a:t>
            </a:r>
            <a:r>
              <a:rPr lang="en-US" sz="1800" dirty="0" smtClean="0"/>
              <a:t>oint project on financial statement presentation proposed the separate presentation of remeasurements, which is one method of describing in accounting terms items that are one-time, nonrecurring amounts</a:t>
            </a:r>
          </a:p>
          <a:p>
            <a:pPr>
              <a:spcBef>
                <a:spcPts val="600"/>
              </a:spcBef>
            </a:pPr>
            <a:r>
              <a:rPr lang="en-US" sz="2000" dirty="0" smtClean="0"/>
              <a:t>Based on that project, a </a:t>
            </a:r>
            <a:r>
              <a:rPr lang="en-US" sz="2000" dirty="0"/>
              <a:t>remeasurement </a:t>
            </a:r>
            <a:r>
              <a:rPr lang="en-US" sz="2000" dirty="0" smtClean="0"/>
              <a:t>could be defined as a revenue, expense, gain or loss that </a:t>
            </a:r>
            <a:r>
              <a:rPr lang="en-US" sz="2000" dirty="0"/>
              <a:t>is the result of:</a:t>
            </a:r>
          </a:p>
          <a:p>
            <a:pPr lvl="1">
              <a:spcBef>
                <a:spcPts val="600"/>
              </a:spcBef>
            </a:pPr>
            <a:r>
              <a:rPr lang="en-US" sz="1800" dirty="0"/>
              <a:t>A </a:t>
            </a:r>
            <a:r>
              <a:rPr lang="en-US" sz="1800" dirty="0" smtClean="0"/>
              <a:t>transaction-based change </a:t>
            </a:r>
            <a:r>
              <a:rPr lang="en-US" sz="1800" dirty="0"/>
              <a:t>in </a:t>
            </a:r>
            <a:r>
              <a:rPr lang="en-US" sz="1800" dirty="0" smtClean="0"/>
              <a:t>a </a:t>
            </a:r>
            <a:r>
              <a:rPr lang="en-US" sz="1800" dirty="0"/>
              <a:t>current price or value (e.g., fair value change in a security, loss on sale of receivable) </a:t>
            </a:r>
          </a:p>
          <a:p>
            <a:pPr lvl="1">
              <a:spcBef>
                <a:spcPts val="600"/>
              </a:spcBef>
            </a:pPr>
            <a:r>
              <a:rPr lang="en-US" sz="1800" dirty="0"/>
              <a:t>A change in an estimate of a current price or value (e.g., impairment of goodwill)</a:t>
            </a:r>
          </a:p>
          <a:p>
            <a:pPr lvl="1">
              <a:spcBef>
                <a:spcPts val="600"/>
              </a:spcBef>
            </a:pPr>
            <a:r>
              <a:rPr lang="en-US" sz="1800" dirty="0"/>
              <a:t>A change in </a:t>
            </a:r>
            <a:r>
              <a:rPr lang="en-US" sz="1800" dirty="0" smtClean="0"/>
              <a:t>economic events or circumstances during a period affecting the </a:t>
            </a:r>
            <a:r>
              <a:rPr lang="en-US" sz="1800" dirty="0"/>
              <a:t>carrying amount of an asset or liability </a:t>
            </a:r>
            <a:r>
              <a:rPr lang="en-US" sz="1800" dirty="0" smtClean="0"/>
              <a:t>that is fully reflected in earnings of the period (e.g</a:t>
            </a:r>
            <a:r>
              <a:rPr lang="en-US" sz="1800" dirty="0"/>
              <a:t>., change in litigation accrual)</a:t>
            </a:r>
          </a:p>
          <a:p>
            <a:pPr lvl="1"/>
            <a:endParaRPr lang="en-US" sz="2000" dirty="0"/>
          </a:p>
        </p:txBody>
      </p:sp>
      <p:sp>
        <p:nvSpPr>
          <p:cNvPr id="3" name="Title 2"/>
          <p:cNvSpPr>
            <a:spLocks noGrp="1"/>
          </p:cNvSpPr>
          <p:nvPr>
            <p:ph type="title"/>
          </p:nvPr>
        </p:nvSpPr>
        <p:spPr>
          <a:xfrm>
            <a:off x="236079" y="413441"/>
            <a:ext cx="8907921" cy="613693"/>
          </a:xfrm>
        </p:spPr>
        <p:txBody>
          <a:bodyPr>
            <a:noAutofit/>
          </a:bodyPr>
          <a:lstStyle/>
          <a:p>
            <a:r>
              <a:rPr lang="en-US" sz="3600" dirty="0"/>
              <a:t>Making the </a:t>
            </a:r>
            <a:r>
              <a:rPr lang="en-US" sz="3600" dirty="0" smtClean="0"/>
              <a:t>Proposed Performance </a:t>
            </a:r>
            <a:r>
              <a:rPr lang="en-US" sz="3600" dirty="0"/>
              <a:t>Reporting Model Operational</a:t>
            </a:r>
          </a:p>
        </p:txBody>
      </p:sp>
      <p:sp>
        <p:nvSpPr>
          <p:cNvPr id="4" name="Slide Number Placeholder 3"/>
          <p:cNvSpPr>
            <a:spLocks noGrp="1"/>
          </p:cNvSpPr>
          <p:nvPr>
            <p:ph type="sldNum" sz="quarter" idx="11"/>
          </p:nvPr>
        </p:nvSpPr>
        <p:spPr/>
        <p:txBody>
          <a:bodyPr/>
          <a:lstStyle/>
          <a:p>
            <a:pPr>
              <a:defRPr/>
            </a:pPr>
            <a:fld id="{6405160F-D18C-4594-83F7-6204C5D7E44B}" type="slidenum">
              <a:rPr lang="en-US" smtClean="0"/>
              <a:pPr>
                <a:defRPr/>
              </a:pPr>
              <a:t>11</a:t>
            </a:fld>
            <a:endParaRPr lang="en-US" dirty="0"/>
          </a:p>
        </p:txBody>
      </p:sp>
    </p:spTree>
    <p:extLst>
      <p:ext uri="{BB962C8B-B14F-4D97-AF65-F5344CB8AC3E}">
        <p14:creationId xmlns:p14="http://schemas.microsoft.com/office/powerpoint/2010/main" val="601588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8006545" cy="1684814"/>
          </a:xfrm>
        </p:spPr>
        <p:txBody>
          <a:bodyPr/>
          <a:lstStyle/>
          <a:p>
            <a:pPr algn="ctr"/>
            <a:r>
              <a:rPr lang="en-US" dirty="0" smtClean="0"/>
              <a:t>Measurement</a:t>
            </a:r>
            <a:endParaRPr lang="en-US" dirty="0"/>
          </a:p>
        </p:txBody>
      </p:sp>
      <p:sp>
        <p:nvSpPr>
          <p:cNvPr id="4" name="Slide Number Placeholder 3"/>
          <p:cNvSpPr>
            <a:spLocks noGrp="1"/>
          </p:cNvSpPr>
          <p:nvPr>
            <p:ph type="sldNum" sz="quarter" idx="12"/>
          </p:nvPr>
        </p:nvSpPr>
        <p:spPr/>
        <p:txBody>
          <a:bodyPr/>
          <a:lstStyle/>
          <a:p>
            <a:fld id="{422DB848-6931-4132-8648-BC696E24214B}" type="slidenum">
              <a:rPr lang="en-US" smtClean="0"/>
              <a:t>12</a:t>
            </a:fld>
            <a:endParaRPr lang="en-US"/>
          </a:p>
        </p:txBody>
      </p:sp>
    </p:spTree>
    <p:extLst>
      <p:ext uri="{BB962C8B-B14F-4D97-AF65-F5344CB8AC3E}">
        <p14:creationId xmlns:p14="http://schemas.microsoft.com/office/powerpoint/2010/main" val="208155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25885" y="365126"/>
            <a:ext cx="8089465" cy="1325563"/>
          </a:xfrm>
        </p:spPr>
        <p:txBody>
          <a:bodyPr>
            <a:normAutofit/>
          </a:bodyPr>
          <a:lstStyle/>
          <a:p>
            <a:r>
              <a:rPr lang="en-US" sz="3600" dirty="0" smtClean="0"/>
              <a:t>Selection Between HC and FV Measurement</a:t>
            </a:r>
          </a:p>
        </p:txBody>
      </p:sp>
      <p:sp>
        <p:nvSpPr>
          <p:cNvPr id="6147" name="Content Placeholder 2"/>
          <p:cNvSpPr>
            <a:spLocks noGrp="1"/>
          </p:cNvSpPr>
          <p:nvPr>
            <p:ph idx="1"/>
          </p:nvPr>
        </p:nvSpPr>
        <p:spPr>
          <a:xfrm>
            <a:off x="425885" y="1690689"/>
            <a:ext cx="8089465" cy="4486274"/>
          </a:xfrm>
        </p:spPr>
        <p:txBody>
          <a:bodyPr/>
          <a:lstStyle/>
          <a:p>
            <a:pPr>
              <a:buClr>
                <a:srgbClr val="C00000"/>
              </a:buClr>
              <a:buFont typeface="Wingdings" panose="05000000000000000000" pitchFamily="2" charset="2"/>
              <a:buChar char="§"/>
            </a:pPr>
            <a:r>
              <a:rPr lang="en-US" sz="2000" dirty="0" smtClean="0"/>
              <a:t>Based on the objective of financial reporting, resource providers in determining the cash flows they expect from their investments desire information on</a:t>
            </a:r>
          </a:p>
          <a:p>
            <a:pPr lvl="1">
              <a:buClr>
                <a:srgbClr val="EF4142"/>
              </a:buClr>
            </a:pPr>
            <a:r>
              <a:rPr lang="en-US" sz="2000" dirty="0" smtClean="0">
                <a:solidFill>
                  <a:srgbClr val="595959"/>
                </a:solidFill>
              </a:rPr>
              <a:t>Amount, timing and uncertainty of net cash inflows to the entity</a:t>
            </a:r>
          </a:p>
          <a:p>
            <a:pPr lvl="1">
              <a:buClr>
                <a:srgbClr val="EF4142"/>
              </a:buClr>
            </a:pPr>
            <a:r>
              <a:rPr lang="en-US" sz="2000" dirty="0" smtClean="0">
                <a:solidFill>
                  <a:srgbClr val="595959"/>
                </a:solidFill>
              </a:rPr>
              <a:t>How efficient and effective management has discharged its responsibility to use the entity’s resources</a:t>
            </a:r>
          </a:p>
          <a:p>
            <a:pPr>
              <a:buClr>
                <a:srgbClr val="EF4141"/>
              </a:buClr>
              <a:buFont typeface="Wingdings" panose="05000000000000000000" pitchFamily="2" charset="2"/>
              <a:buChar char="§"/>
            </a:pPr>
            <a:r>
              <a:rPr lang="en-US" sz="2000" dirty="0" smtClean="0"/>
              <a:t>Leads to focus on</a:t>
            </a:r>
          </a:p>
          <a:p>
            <a:pPr lvl="1">
              <a:buClr>
                <a:srgbClr val="EF4142"/>
              </a:buClr>
            </a:pPr>
            <a:r>
              <a:rPr lang="en-US" sz="2000" dirty="0" err="1" smtClean="0">
                <a:solidFill>
                  <a:srgbClr val="595959"/>
                </a:solidFill>
              </a:rPr>
              <a:t>Remeasurement</a:t>
            </a:r>
            <a:r>
              <a:rPr lang="en-US" sz="2000" dirty="0" smtClean="0">
                <a:solidFill>
                  <a:srgbClr val="595959"/>
                </a:solidFill>
              </a:rPr>
              <a:t> in statement(s) of financial performance rather than measurement at initial recognition</a:t>
            </a:r>
          </a:p>
          <a:p>
            <a:pPr lvl="1">
              <a:buClr>
                <a:srgbClr val="EF4142"/>
              </a:buClr>
            </a:pPr>
            <a:r>
              <a:rPr lang="en-US" sz="2000" dirty="0" smtClean="0">
                <a:solidFill>
                  <a:srgbClr val="595959"/>
                </a:solidFill>
              </a:rPr>
              <a:t>Evaluating potential relevance of recognizing unrealized gains and losses (UGLs) in comprehensive income</a:t>
            </a:r>
          </a:p>
          <a:p>
            <a:pPr lvl="1"/>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13</a:t>
            </a:fld>
            <a:endParaRPr lang="en-US"/>
          </a:p>
        </p:txBody>
      </p:sp>
    </p:spTree>
    <p:extLst>
      <p:ext uri="{BB962C8B-B14F-4D97-AF65-F5344CB8AC3E}">
        <p14:creationId xmlns:p14="http://schemas.microsoft.com/office/powerpoint/2010/main" val="194223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887" y="1496291"/>
            <a:ext cx="8359111" cy="4545097"/>
          </a:xfrm>
        </p:spPr>
        <p:txBody>
          <a:bodyPr>
            <a:normAutofit/>
          </a:bodyPr>
          <a:lstStyle/>
          <a:p>
            <a:pPr>
              <a:lnSpc>
                <a:spcPct val="100000"/>
              </a:lnSpc>
              <a:spcBef>
                <a:spcPts val="600"/>
              </a:spcBef>
            </a:pPr>
            <a:r>
              <a:rPr lang="en-US" sz="2000" dirty="0" smtClean="0"/>
              <a:t>HC:</a:t>
            </a:r>
          </a:p>
          <a:p>
            <a:pPr lvl="1">
              <a:lnSpc>
                <a:spcPct val="100000"/>
              </a:lnSpc>
              <a:spcBef>
                <a:spcPts val="600"/>
              </a:spcBef>
            </a:pPr>
            <a:r>
              <a:rPr lang="en-US" sz="2000" dirty="0" smtClean="0"/>
              <a:t>Recurring income or expense</a:t>
            </a:r>
          </a:p>
          <a:p>
            <a:pPr lvl="1">
              <a:lnSpc>
                <a:spcPct val="100000"/>
              </a:lnSpc>
              <a:spcBef>
                <a:spcPts val="600"/>
              </a:spcBef>
            </a:pPr>
            <a:r>
              <a:rPr lang="en-US" sz="2000" dirty="0" smtClean="0"/>
              <a:t>Impairment losses on assets</a:t>
            </a:r>
          </a:p>
          <a:p>
            <a:pPr lvl="1">
              <a:lnSpc>
                <a:spcPct val="100000"/>
              </a:lnSpc>
              <a:spcBef>
                <a:spcPts val="600"/>
              </a:spcBef>
            </a:pPr>
            <a:r>
              <a:rPr lang="en-US" sz="2000" dirty="0" smtClean="0"/>
              <a:t>Realized gains/losses on sales/settlements</a:t>
            </a:r>
            <a:endParaRPr lang="en-US" dirty="0" smtClean="0"/>
          </a:p>
          <a:p>
            <a:pPr>
              <a:lnSpc>
                <a:spcPct val="100000"/>
              </a:lnSpc>
              <a:spcBef>
                <a:spcPts val="600"/>
              </a:spcBef>
            </a:pPr>
            <a:r>
              <a:rPr lang="en-US" sz="2000" dirty="0" smtClean="0"/>
              <a:t>FV:</a:t>
            </a:r>
          </a:p>
          <a:p>
            <a:pPr lvl="1">
              <a:lnSpc>
                <a:spcPct val="100000"/>
              </a:lnSpc>
              <a:spcBef>
                <a:spcPts val="600"/>
              </a:spcBef>
            </a:pPr>
            <a:r>
              <a:rPr lang="en-US" sz="2000" dirty="0" smtClean="0"/>
              <a:t>All of the above, if reported separately (but this is not always done)</a:t>
            </a:r>
          </a:p>
          <a:p>
            <a:pPr lvl="1">
              <a:lnSpc>
                <a:spcPct val="100000"/>
              </a:lnSpc>
              <a:spcBef>
                <a:spcPts val="600"/>
              </a:spcBef>
            </a:pPr>
            <a:r>
              <a:rPr lang="en-US" sz="2000" dirty="0" smtClean="0"/>
              <a:t>Incremental unrealized gains/losses</a:t>
            </a:r>
          </a:p>
        </p:txBody>
      </p:sp>
      <p:sp>
        <p:nvSpPr>
          <p:cNvPr id="3" name="Title 2"/>
          <p:cNvSpPr>
            <a:spLocks noGrp="1"/>
          </p:cNvSpPr>
          <p:nvPr>
            <p:ph type="title"/>
          </p:nvPr>
        </p:nvSpPr>
        <p:spPr>
          <a:xfrm>
            <a:off x="390698" y="537324"/>
            <a:ext cx="8753301" cy="897252"/>
          </a:xfrm>
        </p:spPr>
        <p:txBody>
          <a:bodyPr>
            <a:noAutofit/>
          </a:bodyPr>
          <a:lstStyle/>
          <a:p>
            <a:r>
              <a:rPr lang="en-US" sz="3600" dirty="0" smtClean="0"/>
              <a:t>HC vs. FV: What Income Statement</a:t>
            </a:r>
            <a:br>
              <a:rPr lang="en-US" sz="3600" dirty="0" smtClean="0"/>
            </a:br>
            <a:r>
              <a:rPr lang="en-US" sz="3600" dirty="0" smtClean="0"/>
              <a:t>Information Can Each System Provide?</a:t>
            </a:r>
            <a:endParaRPr lang="en-US" sz="3600" dirty="0"/>
          </a:p>
        </p:txBody>
      </p:sp>
      <p:sp>
        <p:nvSpPr>
          <p:cNvPr id="4" name="Slide Number Placeholder 3"/>
          <p:cNvSpPr>
            <a:spLocks noGrp="1"/>
          </p:cNvSpPr>
          <p:nvPr>
            <p:ph type="sldNum" sz="quarter" idx="11"/>
          </p:nvPr>
        </p:nvSpPr>
        <p:spPr/>
        <p:txBody>
          <a:bodyPr/>
          <a:lstStyle/>
          <a:p>
            <a:fld id="{6405160F-D18C-4594-83F7-6204C5D7E44B}" type="slidenum">
              <a:rPr lang="en-US" smtClean="0"/>
              <a:pPr/>
              <a:t>14</a:t>
            </a:fld>
            <a:endParaRPr lang="en-US" dirty="0"/>
          </a:p>
        </p:txBody>
      </p:sp>
    </p:spTree>
    <p:extLst>
      <p:ext uri="{BB962C8B-B14F-4D97-AF65-F5344CB8AC3E}">
        <p14:creationId xmlns:p14="http://schemas.microsoft.com/office/powerpoint/2010/main" val="673188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28650" y="365126"/>
            <a:ext cx="7886700" cy="1050315"/>
          </a:xfrm>
        </p:spPr>
        <p:txBody>
          <a:bodyPr>
            <a:noAutofit/>
          </a:bodyPr>
          <a:lstStyle/>
          <a:p>
            <a:r>
              <a:rPr lang="en-US" sz="3600" dirty="0" smtClean="0"/>
              <a:t>Factors in Selection Between HC and FV </a:t>
            </a:r>
            <a:r>
              <a:rPr lang="en-US" sz="3600" dirty="0" err="1" smtClean="0"/>
              <a:t>Remeasurement</a:t>
            </a:r>
            <a:endParaRPr lang="en-US" sz="3600" dirty="0" smtClean="0"/>
          </a:p>
        </p:txBody>
      </p:sp>
      <p:sp>
        <p:nvSpPr>
          <p:cNvPr id="8195" name="Content Placeholder 2"/>
          <p:cNvSpPr>
            <a:spLocks noGrp="1"/>
          </p:cNvSpPr>
          <p:nvPr>
            <p:ph idx="1"/>
          </p:nvPr>
        </p:nvSpPr>
        <p:spPr>
          <a:xfrm>
            <a:off x="628650" y="1578279"/>
            <a:ext cx="7886700" cy="4598684"/>
          </a:xfrm>
        </p:spPr>
        <p:txBody>
          <a:bodyPr/>
          <a:lstStyle/>
          <a:p>
            <a:pPr>
              <a:buClr>
                <a:srgbClr val="EF4141"/>
              </a:buClr>
              <a:buFont typeface="Wingdings" panose="05000000000000000000" pitchFamily="2" charset="2"/>
              <a:buChar char="§"/>
              <a:defRPr/>
            </a:pPr>
            <a:r>
              <a:rPr lang="en-US" sz="2000" dirty="0" smtClean="0"/>
              <a:t>UGLs are most decision-useful in meeting the objective of financial reporting if there is a potential that an asset or liability will be sold or settled before maturity or the end of its useful life</a:t>
            </a:r>
          </a:p>
          <a:p>
            <a:pPr lvl="1">
              <a:buClr>
                <a:srgbClr val="EF4142"/>
              </a:buClr>
              <a:defRPr/>
            </a:pPr>
            <a:r>
              <a:rPr lang="en-US" sz="2000" dirty="0" smtClean="0">
                <a:solidFill>
                  <a:srgbClr val="595959"/>
                </a:solidFill>
              </a:rPr>
              <a:t>In this case, both changes in cash flows and discount rates have the potential to be realized</a:t>
            </a:r>
          </a:p>
          <a:p>
            <a:pPr lvl="1">
              <a:buClr>
                <a:srgbClr val="EF4142"/>
              </a:buClr>
              <a:defRPr/>
            </a:pPr>
            <a:r>
              <a:rPr lang="en-US" sz="2000" dirty="0" smtClean="0">
                <a:solidFill>
                  <a:srgbClr val="595959"/>
                </a:solidFill>
              </a:rPr>
              <a:t>Otherwise if no potential to transfer the asset or liability, cumulative UGLs will be remeasured to zero at maturity or the end of useful life</a:t>
            </a:r>
          </a:p>
          <a:p>
            <a:pPr>
              <a:buClr>
                <a:srgbClr val="EF4142"/>
              </a:buClr>
              <a:defRPr/>
            </a:pPr>
            <a:r>
              <a:rPr lang="en-US" sz="2000" dirty="0" smtClean="0"/>
              <a:t>This concept is not based on management intent at initial recognition but on the existence of disincentives/impediments to selling or settling before maturity or end of useful life</a:t>
            </a:r>
          </a:p>
          <a:p>
            <a:pPr lvl="1">
              <a:buClr>
                <a:srgbClr val="EF4142"/>
              </a:buClr>
              <a:defRPr/>
            </a:pPr>
            <a:r>
              <a:rPr lang="en-US" sz="2000" dirty="0" smtClean="0">
                <a:solidFill>
                  <a:srgbClr val="595959"/>
                </a:solidFill>
              </a:rPr>
              <a:t>Focus is on </a:t>
            </a:r>
            <a:r>
              <a:rPr lang="en-US" sz="2000" dirty="0" err="1" smtClean="0">
                <a:solidFill>
                  <a:srgbClr val="595959"/>
                </a:solidFill>
              </a:rPr>
              <a:t>realizability</a:t>
            </a:r>
            <a:endParaRPr lang="en-US" sz="2000" dirty="0" smtClean="0">
              <a:solidFill>
                <a:srgbClr val="595959"/>
              </a:solidFill>
            </a:endParaRPr>
          </a:p>
          <a:p>
            <a:pPr>
              <a:defRPr/>
            </a:pPr>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15</a:t>
            </a:fld>
            <a:endParaRPr lang="en-US"/>
          </a:p>
        </p:txBody>
      </p:sp>
    </p:spTree>
    <p:extLst>
      <p:ext uri="{BB962C8B-B14F-4D97-AF65-F5344CB8AC3E}">
        <p14:creationId xmlns:p14="http://schemas.microsoft.com/office/powerpoint/2010/main" val="278556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sz="3600" dirty="0" smtClean="0"/>
              <a:t>Factors in Selection Between HC and FV </a:t>
            </a:r>
            <a:r>
              <a:rPr lang="en-US" sz="3600" dirty="0" err="1"/>
              <a:t>R</a:t>
            </a:r>
            <a:r>
              <a:rPr lang="en-US" sz="3600" dirty="0" err="1" smtClean="0"/>
              <a:t>emeasurement</a:t>
            </a:r>
            <a:endParaRPr lang="en-US" sz="3600" dirty="0" smtClean="0"/>
          </a:p>
        </p:txBody>
      </p:sp>
      <p:sp>
        <p:nvSpPr>
          <p:cNvPr id="8195" name="Content Placeholder 2"/>
          <p:cNvSpPr>
            <a:spLocks noGrp="1"/>
          </p:cNvSpPr>
          <p:nvPr>
            <p:ph idx="1"/>
          </p:nvPr>
        </p:nvSpPr>
        <p:spPr>
          <a:xfrm>
            <a:off x="628650" y="1690689"/>
            <a:ext cx="7886700" cy="4486274"/>
          </a:xfrm>
        </p:spPr>
        <p:txBody>
          <a:bodyPr>
            <a:normAutofit/>
          </a:bodyPr>
          <a:lstStyle/>
          <a:p>
            <a:pPr>
              <a:buClr>
                <a:srgbClr val="EF4141"/>
              </a:buClr>
              <a:buFont typeface="Wingdings" panose="05000000000000000000" pitchFamily="2" charset="2"/>
              <a:buChar char="§"/>
              <a:defRPr/>
            </a:pPr>
            <a:r>
              <a:rPr lang="en-US" sz="2000" dirty="0" smtClean="0"/>
              <a:t>An asset or liability is more likely to be sold or settled before maturity or the end of its useful life when there is</a:t>
            </a:r>
          </a:p>
          <a:p>
            <a:pPr lvl="1">
              <a:buClr>
                <a:srgbClr val="EF4142"/>
              </a:buClr>
              <a:defRPr/>
            </a:pPr>
            <a:r>
              <a:rPr lang="en-US" sz="2000" dirty="0" smtClean="0">
                <a:solidFill>
                  <a:srgbClr val="595959"/>
                </a:solidFill>
              </a:rPr>
              <a:t>No disincentive to sell the asset or settle the liability</a:t>
            </a:r>
          </a:p>
          <a:p>
            <a:pPr lvl="2">
              <a:buClr>
                <a:srgbClr val="EF4142"/>
              </a:buClr>
              <a:buFont typeface="Courier New" panose="02070309020205020404" pitchFamily="49" charset="0"/>
              <a:buChar char="o"/>
              <a:defRPr/>
            </a:pPr>
            <a:r>
              <a:rPr lang="en-US" sz="1800" dirty="0" smtClean="0">
                <a:solidFill>
                  <a:srgbClr val="595959"/>
                </a:solidFill>
              </a:rPr>
              <a:t>Is that asset or liability being used internally (i.e., synergistically with other assets) in a manner that makes it economically unwise to sell or settle before maturity or the end of its useful life?</a:t>
            </a:r>
          </a:p>
          <a:p>
            <a:pPr lvl="2">
              <a:buClr>
                <a:srgbClr val="EF4142"/>
              </a:buClr>
              <a:buFont typeface="Courier New" panose="02070309020205020404" pitchFamily="49" charset="0"/>
              <a:buChar char="o"/>
              <a:defRPr/>
            </a:pPr>
            <a:r>
              <a:rPr lang="en-US" sz="1800" dirty="0">
                <a:solidFill>
                  <a:srgbClr val="595959"/>
                </a:solidFill>
              </a:rPr>
              <a:t>If the asset is being used alone, is it so difficult to replace that the entity would cease being able to do its business without it</a:t>
            </a:r>
            <a:r>
              <a:rPr lang="en-US" sz="1800" dirty="0" smtClean="0">
                <a:solidFill>
                  <a:srgbClr val="595959"/>
                </a:solidFill>
              </a:rPr>
              <a:t>?</a:t>
            </a:r>
          </a:p>
          <a:p>
            <a:pPr lvl="1">
              <a:buClr>
                <a:srgbClr val="EF4142"/>
              </a:buClr>
              <a:defRPr/>
            </a:pPr>
            <a:r>
              <a:rPr lang="en-US" sz="2000" dirty="0" smtClean="0">
                <a:solidFill>
                  <a:srgbClr val="595959"/>
                </a:solidFill>
              </a:rPr>
              <a:t>No impediments preventing sale or settlement</a:t>
            </a:r>
          </a:p>
          <a:p>
            <a:pPr lvl="2">
              <a:buClr>
                <a:srgbClr val="EF4142"/>
              </a:buClr>
              <a:buFont typeface="Courier New" panose="02070309020205020404" pitchFamily="49" charset="0"/>
              <a:buChar char="o"/>
              <a:defRPr/>
            </a:pPr>
            <a:r>
              <a:rPr lang="en-US" sz="1800" dirty="0" smtClean="0">
                <a:solidFill>
                  <a:srgbClr val="595959"/>
                </a:solidFill>
              </a:rPr>
              <a:t>Is there a legal restriction preventing sale/settlement at FV?</a:t>
            </a:r>
          </a:p>
          <a:p>
            <a:pPr lvl="2">
              <a:buClr>
                <a:srgbClr val="EF4142"/>
              </a:buClr>
              <a:buFont typeface="Courier New" panose="02070309020205020404" pitchFamily="49" charset="0"/>
              <a:buChar char="o"/>
              <a:defRPr/>
            </a:pPr>
            <a:r>
              <a:rPr lang="en-US" sz="1800" dirty="0" smtClean="0">
                <a:solidFill>
                  <a:srgbClr val="595959"/>
                </a:solidFill>
              </a:rPr>
              <a:t>Is the asset or liability readily exchangeable (e.g., is there a market on which it can be exchanged)?</a:t>
            </a:r>
          </a:p>
          <a:p>
            <a:pPr>
              <a:defRPr/>
            </a:pPr>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16</a:t>
            </a:fld>
            <a:endParaRPr lang="en-US"/>
          </a:p>
        </p:txBody>
      </p:sp>
    </p:spTree>
    <p:extLst>
      <p:ext uri="{BB962C8B-B14F-4D97-AF65-F5344CB8AC3E}">
        <p14:creationId xmlns:p14="http://schemas.microsoft.com/office/powerpoint/2010/main" val="58385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r>
              <a:rPr lang="en-US" sz="3600" dirty="0" smtClean="0"/>
              <a:t>Outcomes of Applying Factors for Selecting Between HC and FV </a:t>
            </a:r>
            <a:r>
              <a:rPr lang="en-US" sz="3600" dirty="0" err="1" smtClean="0"/>
              <a:t>Remeasurement</a:t>
            </a:r>
            <a:endParaRPr lang="en-US" sz="3600" dirty="0" smtClean="0"/>
          </a:p>
        </p:txBody>
      </p:sp>
      <p:sp>
        <p:nvSpPr>
          <p:cNvPr id="8195" name="Content Placeholder 2"/>
          <p:cNvSpPr>
            <a:spLocks noGrp="1"/>
          </p:cNvSpPr>
          <p:nvPr>
            <p:ph idx="1"/>
          </p:nvPr>
        </p:nvSpPr>
        <p:spPr/>
        <p:txBody>
          <a:bodyPr>
            <a:normAutofit/>
          </a:bodyPr>
          <a:lstStyle/>
          <a:p>
            <a:pPr>
              <a:buClr>
                <a:srgbClr val="EF4141"/>
              </a:buClr>
              <a:buFont typeface="Wingdings" panose="05000000000000000000" pitchFamily="2" charset="2"/>
              <a:buChar char="§"/>
              <a:defRPr/>
            </a:pPr>
            <a:r>
              <a:rPr lang="en-US" sz="2000" dirty="0" smtClean="0"/>
              <a:t>Financial assets and investment properties would tend to be remeasured to FV because there is an </a:t>
            </a:r>
            <a:r>
              <a:rPr lang="en-US" sz="2000" dirty="0"/>
              <a:t>opportunity </a:t>
            </a:r>
            <a:r>
              <a:rPr lang="en-US" sz="2000" dirty="0" smtClean="0"/>
              <a:t>to sell (a </a:t>
            </a:r>
            <a:r>
              <a:rPr lang="en-US" sz="2000" dirty="0"/>
              <a:t>market often </a:t>
            </a:r>
            <a:r>
              <a:rPr lang="en-US" sz="2000" dirty="0" smtClean="0"/>
              <a:t>exists) and no disincentive </a:t>
            </a:r>
            <a:r>
              <a:rPr lang="en-US" sz="2000" dirty="0"/>
              <a:t>to sell </a:t>
            </a:r>
            <a:r>
              <a:rPr lang="en-US" sz="2000" dirty="0" smtClean="0"/>
              <a:t>(these </a:t>
            </a:r>
            <a:r>
              <a:rPr lang="en-US" sz="2000" dirty="0"/>
              <a:t>assets </a:t>
            </a:r>
            <a:r>
              <a:rPr lang="en-US" sz="2000" dirty="0" smtClean="0"/>
              <a:t>often are </a:t>
            </a:r>
            <a:r>
              <a:rPr lang="en-US" sz="2000" dirty="0"/>
              <a:t>not used </a:t>
            </a:r>
            <a:r>
              <a:rPr lang="en-US" sz="2000" dirty="0" smtClean="0"/>
              <a:t>synergistically with other assets) </a:t>
            </a:r>
          </a:p>
          <a:p>
            <a:pPr>
              <a:buClr>
                <a:srgbClr val="EF4141"/>
              </a:buClr>
              <a:buFont typeface="Wingdings" panose="05000000000000000000" pitchFamily="2" charset="2"/>
              <a:buChar char="§"/>
              <a:defRPr/>
            </a:pPr>
            <a:r>
              <a:rPr lang="en-US" sz="2000" dirty="0" smtClean="0"/>
              <a:t>Assets necessary for operations (including intangibles used in operations) would tend not to be remeasured to FV because they are used synergistically with other assets and therefore there is a disincentive from selling</a:t>
            </a:r>
          </a:p>
          <a:p>
            <a:pPr>
              <a:buClr>
                <a:srgbClr val="EF4141"/>
              </a:buClr>
              <a:buFont typeface="Wingdings" panose="05000000000000000000" pitchFamily="2" charset="2"/>
              <a:buChar char="§"/>
              <a:defRPr/>
            </a:pPr>
            <a:r>
              <a:rPr lang="en-US" sz="2000" dirty="0" smtClean="0"/>
              <a:t>Few liabilities other than derivative liabilities would be remeasured to FV because there often is both a legal restriction on transfer and settlement must be for the principal amount plus a fee. Thus, there is no opportunity to transfer/settle at FV</a:t>
            </a:r>
          </a:p>
          <a:p>
            <a:pPr>
              <a:defRPr/>
            </a:pPr>
            <a:endParaRPr lang="en-US" dirty="0" smtClean="0"/>
          </a:p>
          <a:p>
            <a:pPr>
              <a:defRPr/>
            </a:pPr>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17</a:t>
            </a:fld>
            <a:endParaRPr lang="en-US"/>
          </a:p>
        </p:txBody>
      </p:sp>
    </p:spTree>
    <p:extLst>
      <p:ext uri="{BB962C8B-B14F-4D97-AF65-F5344CB8AC3E}">
        <p14:creationId xmlns:p14="http://schemas.microsoft.com/office/powerpoint/2010/main" val="640136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2015" y="365127"/>
            <a:ext cx="7983335" cy="964910"/>
          </a:xfrm>
        </p:spPr>
        <p:txBody>
          <a:bodyPr>
            <a:normAutofit/>
          </a:bodyPr>
          <a:lstStyle/>
          <a:p>
            <a:r>
              <a:rPr lang="en-US" sz="3600" dirty="0" err="1" smtClean="0"/>
              <a:t>Remeasurement</a:t>
            </a:r>
            <a:r>
              <a:rPr lang="en-US" sz="3600" dirty="0" smtClean="0"/>
              <a:t> Categories</a:t>
            </a:r>
          </a:p>
        </p:txBody>
      </p:sp>
      <p:sp>
        <p:nvSpPr>
          <p:cNvPr id="8195" name="Content Placeholder 2"/>
          <p:cNvSpPr>
            <a:spLocks noGrp="1"/>
          </p:cNvSpPr>
          <p:nvPr>
            <p:ph idx="1"/>
          </p:nvPr>
        </p:nvSpPr>
        <p:spPr>
          <a:xfrm>
            <a:off x="532015" y="1221971"/>
            <a:ext cx="8293643" cy="4904221"/>
          </a:xfrm>
        </p:spPr>
        <p:txBody>
          <a:bodyPr>
            <a:normAutofit/>
          </a:bodyPr>
          <a:lstStyle/>
          <a:p>
            <a:pPr>
              <a:buClr>
                <a:srgbClr val="EF4141"/>
              </a:buClr>
              <a:buFont typeface="Wingdings" panose="05000000000000000000" pitchFamily="2" charset="2"/>
              <a:buChar char="§"/>
            </a:pPr>
            <a:r>
              <a:rPr lang="en-US" sz="2000" dirty="0"/>
              <a:t>Original TP/recognition amount is </a:t>
            </a:r>
            <a:r>
              <a:rPr lang="en-US" sz="2000" dirty="0" err="1"/>
              <a:t>remeasured</a:t>
            </a:r>
            <a:r>
              <a:rPr lang="en-US" sz="2000" dirty="0"/>
              <a:t> for all changes in cash flows and discount rates, that is it is </a:t>
            </a:r>
            <a:r>
              <a:rPr lang="en-US" sz="2000" dirty="0" err="1"/>
              <a:t>remeasured</a:t>
            </a:r>
            <a:r>
              <a:rPr lang="en-US" sz="2000" dirty="0"/>
              <a:t> to FV or another current value</a:t>
            </a:r>
          </a:p>
          <a:p>
            <a:pPr>
              <a:buClr>
                <a:srgbClr val="EF4141"/>
              </a:buClr>
              <a:buFont typeface="Wingdings" panose="05000000000000000000" pitchFamily="2" charset="2"/>
              <a:buChar char="§"/>
            </a:pPr>
            <a:r>
              <a:rPr lang="en-US" sz="2000" dirty="0" smtClean="0"/>
              <a:t>Original transaction price (TP)/recognition amount is allocated without remeasurement to income of different periods</a:t>
            </a:r>
          </a:p>
          <a:p>
            <a:pPr>
              <a:buClr>
                <a:srgbClr val="EF4141"/>
              </a:buClr>
              <a:buFont typeface="Wingdings" panose="05000000000000000000" pitchFamily="2" charset="2"/>
              <a:buChar char="§"/>
            </a:pPr>
            <a:r>
              <a:rPr lang="en-US" sz="2000" dirty="0" smtClean="0"/>
              <a:t>Original TP/recognition amount is remeasured downwards (or perhaps even upwards) for changes in cash flows without remeasuring the discount rate, if any</a:t>
            </a:r>
          </a:p>
          <a:p>
            <a:pPr marL="0" indent="0">
              <a:buNone/>
            </a:pPr>
            <a:r>
              <a:rPr lang="en-US" sz="2000" dirty="0" smtClean="0"/>
              <a:t>Notes: </a:t>
            </a:r>
          </a:p>
          <a:p>
            <a:pPr marL="457200" indent="-457200">
              <a:buFont typeface="+mj-lt"/>
              <a:buAutoNum type="arabicPeriod"/>
            </a:pPr>
            <a:r>
              <a:rPr lang="en-US" sz="2000" dirty="0"/>
              <a:t>There are only minimal differences in original TP/recognition amounts across the three </a:t>
            </a:r>
            <a:r>
              <a:rPr lang="en-US" sz="2000" dirty="0" smtClean="0"/>
              <a:t>categories; suggests primary focus of measurement chapter should be on </a:t>
            </a:r>
            <a:r>
              <a:rPr lang="en-US" sz="2000" dirty="0" err="1" smtClean="0"/>
              <a:t>remeasurement</a:t>
            </a:r>
            <a:r>
              <a:rPr lang="en-US" sz="2000" dirty="0" smtClean="0"/>
              <a:t> </a:t>
            </a:r>
            <a:endParaRPr lang="en-US" sz="2000" dirty="0"/>
          </a:p>
          <a:p>
            <a:pPr marL="457200" indent="-457200">
              <a:buFont typeface="+mj-lt"/>
              <a:buAutoNum type="arabicPeriod"/>
            </a:pPr>
            <a:r>
              <a:rPr lang="en-US" sz="2000" dirty="0" smtClean="0"/>
              <a:t>The latter two categories comprise the measurement basis that is commonly described as HC </a:t>
            </a:r>
          </a:p>
        </p:txBody>
      </p:sp>
      <p:sp>
        <p:nvSpPr>
          <p:cNvPr id="3" name="Slide Number Placeholder 2"/>
          <p:cNvSpPr>
            <a:spLocks noGrp="1"/>
          </p:cNvSpPr>
          <p:nvPr>
            <p:ph type="sldNum" sz="quarter" idx="12"/>
          </p:nvPr>
        </p:nvSpPr>
        <p:spPr/>
        <p:txBody>
          <a:bodyPr/>
          <a:lstStyle/>
          <a:p>
            <a:fld id="{422DB848-6931-4132-8648-BC696E24214B}" type="slidenum">
              <a:rPr lang="en-US" smtClean="0"/>
              <a:t>18</a:t>
            </a:fld>
            <a:endParaRPr lang="en-US"/>
          </a:p>
        </p:txBody>
      </p:sp>
    </p:spTree>
    <p:extLst>
      <p:ext uri="{BB962C8B-B14F-4D97-AF65-F5344CB8AC3E}">
        <p14:creationId xmlns:p14="http://schemas.microsoft.com/office/powerpoint/2010/main" val="50346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07819" y="365127"/>
            <a:ext cx="8307532" cy="900002"/>
          </a:xfrm>
        </p:spPr>
        <p:txBody>
          <a:bodyPr>
            <a:normAutofit fontScale="90000"/>
          </a:bodyPr>
          <a:lstStyle/>
          <a:p>
            <a:r>
              <a:rPr lang="en-US" sz="3600" dirty="0" smtClean="0"/>
              <a:t>Factors in Selecting Between Two Types of HC Methods</a:t>
            </a:r>
          </a:p>
        </p:txBody>
      </p:sp>
      <p:sp>
        <p:nvSpPr>
          <p:cNvPr id="8195" name="Content Placeholder 2"/>
          <p:cNvSpPr>
            <a:spLocks noGrp="1"/>
          </p:cNvSpPr>
          <p:nvPr>
            <p:ph idx="1"/>
          </p:nvPr>
        </p:nvSpPr>
        <p:spPr>
          <a:xfrm>
            <a:off x="108065" y="1377863"/>
            <a:ext cx="8945500" cy="4868909"/>
          </a:xfrm>
        </p:spPr>
        <p:txBody>
          <a:bodyPr/>
          <a:lstStyle/>
          <a:p>
            <a:pPr>
              <a:buClr>
                <a:srgbClr val="EF4141"/>
              </a:buClr>
              <a:buFont typeface="Wingdings" panose="05000000000000000000" pitchFamily="2" charset="2"/>
              <a:buChar char="§"/>
              <a:defRPr/>
            </a:pPr>
            <a:r>
              <a:rPr lang="en-US" sz="2000" dirty="0" smtClean="0"/>
              <a:t>Allocate original </a:t>
            </a:r>
            <a:r>
              <a:rPr lang="en-US" sz="2000" dirty="0"/>
              <a:t>transaction price (TP</a:t>
            </a:r>
            <a:r>
              <a:rPr lang="en-US" sz="2000" dirty="0" smtClean="0"/>
              <a:t>)/ recognition </a:t>
            </a:r>
            <a:r>
              <a:rPr lang="en-US" sz="2000" dirty="0"/>
              <a:t>amount </a:t>
            </a:r>
            <a:r>
              <a:rPr lang="en-US" sz="2000" dirty="0" smtClean="0"/>
              <a:t>without </a:t>
            </a:r>
            <a:r>
              <a:rPr lang="en-US" sz="2000" dirty="0"/>
              <a:t>remeasurement to income of different </a:t>
            </a:r>
            <a:r>
              <a:rPr lang="en-US" sz="2000" dirty="0" smtClean="0"/>
              <a:t>periods when</a:t>
            </a:r>
          </a:p>
          <a:p>
            <a:pPr lvl="1">
              <a:buClr>
                <a:srgbClr val="EF4142"/>
              </a:buClr>
              <a:defRPr/>
            </a:pPr>
            <a:r>
              <a:rPr lang="en-US" sz="1800" dirty="0" smtClean="0">
                <a:solidFill>
                  <a:srgbClr val="595959"/>
                </a:solidFill>
              </a:rPr>
              <a:t>Expected cash flows do not differ materially from expectations at recognition</a:t>
            </a:r>
          </a:p>
          <a:p>
            <a:pPr>
              <a:buClr>
                <a:srgbClr val="EF4141"/>
              </a:buClr>
              <a:buFont typeface="Wingdings" panose="05000000000000000000" pitchFamily="2" charset="2"/>
              <a:buChar char="§"/>
              <a:defRPr/>
            </a:pPr>
            <a:r>
              <a:rPr lang="en-US" sz="2000" dirty="0" smtClean="0"/>
              <a:t>Remeasure original </a:t>
            </a:r>
            <a:r>
              <a:rPr lang="en-US" sz="2000" dirty="0"/>
              <a:t>TP/recognition amount </a:t>
            </a:r>
            <a:r>
              <a:rPr lang="en-US" sz="2000" dirty="0" smtClean="0"/>
              <a:t>downwards </a:t>
            </a:r>
            <a:r>
              <a:rPr lang="en-US" sz="2000" dirty="0"/>
              <a:t>(or perhaps even upwards) for changes in cash flows without remeasuring the discount rate, if </a:t>
            </a:r>
            <a:r>
              <a:rPr lang="en-US" sz="2000" dirty="0" smtClean="0"/>
              <a:t>any, when</a:t>
            </a:r>
          </a:p>
          <a:p>
            <a:pPr lvl="1">
              <a:buClr>
                <a:srgbClr val="EF4142"/>
              </a:buClr>
              <a:defRPr/>
            </a:pPr>
            <a:r>
              <a:rPr lang="en-US" sz="1800" dirty="0">
                <a:solidFill>
                  <a:srgbClr val="595959"/>
                </a:solidFill>
              </a:rPr>
              <a:t>Expected cash flows </a:t>
            </a:r>
            <a:r>
              <a:rPr lang="en-US" sz="1800" dirty="0" smtClean="0">
                <a:solidFill>
                  <a:srgbClr val="595959"/>
                </a:solidFill>
              </a:rPr>
              <a:t>differ </a:t>
            </a:r>
            <a:r>
              <a:rPr lang="en-US" sz="1800" dirty="0">
                <a:solidFill>
                  <a:srgbClr val="595959"/>
                </a:solidFill>
              </a:rPr>
              <a:t>materially from expectations at </a:t>
            </a:r>
            <a:r>
              <a:rPr lang="en-US" sz="1800" dirty="0" smtClean="0">
                <a:solidFill>
                  <a:srgbClr val="595959"/>
                </a:solidFill>
              </a:rPr>
              <a:t>recognition </a:t>
            </a:r>
          </a:p>
          <a:p>
            <a:pPr lvl="1">
              <a:buClr>
                <a:srgbClr val="EF4142"/>
              </a:buClr>
              <a:defRPr/>
            </a:pPr>
            <a:r>
              <a:rPr lang="en-US" sz="1800" dirty="0" smtClean="0">
                <a:solidFill>
                  <a:srgbClr val="595959"/>
                </a:solidFill>
              </a:rPr>
              <a:t>And the conditions for FV measurement are not met</a:t>
            </a:r>
          </a:p>
          <a:p>
            <a:pPr>
              <a:buClr>
                <a:srgbClr val="EF4141"/>
              </a:buClr>
              <a:buFont typeface="Wingdings" panose="05000000000000000000" pitchFamily="2" charset="2"/>
              <a:buChar char="§"/>
              <a:defRPr/>
            </a:pPr>
            <a:r>
              <a:rPr lang="en-US" sz="2000" dirty="0" smtClean="0"/>
              <a:t>For this latter remeasurement, consider whether the decision to sometimes </a:t>
            </a:r>
            <a:r>
              <a:rPr lang="en-US" sz="2000" dirty="0" err="1" smtClean="0"/>
              <a:t>remeasure</a:t>
            </a:r>
            <a:r>
              <a:rPr lang="en-US" sz="2000" dirty="0" smtClean="0"/>
              <a:t> downward not upwards is based on conservatism</a:t>
            </a:r>
          </a:p>
          <a:p>
            <a:pPr lvl="1">
              <a:buClr>
                <a:srgbClr val="EF4142"/>
              </a:buClr>
              <a:defRPr/>
            </a:pPr>
            <a:r>
              <a:rPr lang="en-US" sz="1800" dirty="0" smtClean="0">
                <a:solidFill>
                  <a:srgbClr val="595959"/>
                </a:solidFill>
              </a:rPr>
              <a:t>Remeasure assets downwards only; remeasure liabilities upwards &amp; downwards</a:t>
            </a:r>
          </a:p>
          <a:p>
            <a:pPr lvl="2">
              <a:buClr>
                <a:srgbClr val="EF4142"/>
              </a:buClr>
              <a:buFont typeface="Courier New" panose="02070309020205020404" pitchFamily="49" charset="0"/>
              <a:buChar char="o"/>
              <a:defRPr/>
            </a:pPr>
            <a:r>
              <a:rPr lang="en-US" sz="1800" dirty="0">
                <a:solidFill>
                  <a:srgbClr val="595959"/>
                </a:solidFill>
              </a:rPr>
              <a:t>C</a:t>
            </a:r>
            <a:r>
              <a:rPr lang="en-US" sz="1800" dirty="0" smtClean="0">
                <a:solidFill>
                  <a:srgbClr val="595959"/>
                </a:solidFill>
              </a:rPr>
              <a:t>ould this be the only place in the framework that conservatism applies?</a:t>
            </a:r>
          </a:p>
          <a:p>
            <a:pPr lvl="2">
              <a:buClr>
                <a:srgbClr val="EF4142"/>
              </a:buClr>
              <a:buFont typeface="Courier New" panose="02070309020205020404" pitchFamily="49" charset="0"/>
              <a:buChar char="o"/>
              <a:defRPr/>
            </a:pPr>
            <a:r>
              <a:rPr lang="en-US" sz="1800" dirty="0" smtClean="0">
                <a:solidFill>
                  <a:srgbClr val="595959"/>
                </a:solidFill>
              </a:rPr>
              <a:t>Of course, another concept also could form the basis for this decision (my preference)</a:t>
            </a:r>
            <a:endParaRPr lang="en-US" sz="1800" dirty="0">
              <a:solidFill>
                <a:srgbClr val="595959"/>
              </a:solidFill>
            </a:endParaRPr>
          </a:p>
          <a:p>
            <a:pPr lvl="1">
              <a:buClr>
                <a:srgbClr val="EF4142"/>
              </a:buClr>
              <a:defRPr/>
            </a:pPr>
            <a:endParaRPr lang="en-US" sz="1800" dirty="0"/>
          </a:p>
          <a:p>
            <a:pPr>
              <a:defRPr/>
            </a:pPr>
            <a:endParaRPr lang="en-US" dirty="0" smtClean="0"/>
          </a:p>
          <a:p>
            <a:pPr lvl="1">
              <a:buClr>
                <a:srgbClr val="EF4142"/>
              </a:buClr>
              <a:defRPr/>
            </a:pPr>
            <a:endParaRPr lang="en-US" dirty="0"/>
          </a:p>
          <a:p>
            <a:pPr>
              <a:defRPr/>
            </a:pPr>
            <a:endParaRPr lang="en-US" dirty="0" smtClean="0"/>
          </a:p>
          <a:p>
            <a:pPr marL="0" indent="0">
              <a:buFontTx/>
              <a:buNone/>
              <a:defRPr/>
            </a:pPr>
            <a:endParaRPr lang="en-US" dirty="0" smtClean="0"/>
          </a:p>
          <a:p>
            <a:pPr>
              <a:defRPr/>
            </a:pPr>
            <a:endParaRPr lang="en-US" dirty="0" smtClean="0"/>
          </a:p>
          <a:p>
            <a:pPr>
              <a:defRPr/>
            </a:pPr>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19</a:t>
            </a:fld>
            <a:endParaRPr lang="en-US"/>
          </a:p>
        </p:txBody>
      </p:sp>
    </p:spTree>
    <p:extLst>
      <p:ext uri="{BB962C8B-B14F-4D97-AF65-F5344CB8AC3E}">
        <p14:creationId xmlns:p14="http://schemas.microsoft.com/office/powerpoint/2010/main" val="26821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99795"/>
          </a:xfrm>
        </p:spPr>
        <p:txBody>
          <a:bodyPr>
            <a:normAutofit/>
          </a:bodyPr>
          <a:lstStyle/>
          <a:p>
            <a:r>
              <a:rPr lang="en-US" sz="3600" dirty="0" smtClean="0"/>
              <a:t>Motivation</a:t>
            </a:r>
            <a:endParaRPr lang="en-US" sz="3600" dirty="0"/>
          </a:p>
        </p:txBody>
      </p:sp>
      <p:sp>
        <p:nvSpPr>
          <p:cNvPr id="3" name="Content Placeholder 2"/>
          <p:cNvSpPr>
            <a:spLocks noGrp="1"/>
          </p:cNvSpPr>
          <p:nvPr>
            <p:ph idx="1"/>
          </p:nvPr>
        </p:nvSpPr>
        <p:spPr>
          <a:xfrm>
            <a:off x="363254" y="1052186"/>
            <a:ext cx="8592855" cy="4885151"/>
          </a:xfrm>
        </p:spPr>
        <p:txBody>
          <a:bodyPr>
            <a:normAutofit fontScale="92500" lnSpcReduction="10000"/>
          </a:bodyPr>
          <a:lstStyle/>
          <a:p>
            <a:pPr>
              <a:buClr>
                <a:srgbClr val="EF4141"/>
              </a:buClr>
              <a:buFont typeface="Wingdings" panose="05000000000000000000" pitchFamily="2" charset="2"/>
              <a:buChar char="§"/>
            </a:pPr>
            <a:r>
              <a:rPr lang="en-US" sz="2200" dirty="0" smtClean="0"/>
              <a:t>Performance reporting and measurement are two significant areas standard setters have identified as needing significant improvement</a:t>
            </a:r>
          </a:p>
          <a:p>
            <a:pPr lvl="1">
              <a:buClr>
                <a:srgbClr val="EF4141"/>
              </a:buClr>
              <a:buFont typeface="Wingdings" panose="05000000000000000000" pitchFamily="2" charset="2"/>
              <a:buChar char="§"/>
            </a:pPr>
            <a:r>
              <a:rPr lang="en-US" sz="2200" dirty="0">
                <a:solidFill>
                  <a:srgbClr val="595959"/>
                </a:solidFill>
              </a:rPr>
              <a:t>T</a:t>
            </a:r>
            <a:r>
              <a:rPr lang="en-US" sz="2200" dirty="0" smtClean="0">
                <a:solidFill>
                  <a:srgbClr val="595959"/>
                </a:solidFill>
              </a:rPr>
              <a:t>he IASB and FASB currently are addressing or considering how to address these issues to improve financial reporting</a:t>
            </a:r>
          </a:p>
          <a:p>
            <a:pPr>
              <a:buClr>
                <a:srgbClr val="EF4141"/>
              </a:buClr>
              <a:buFont typeface="Wingdings" panose="05000000000000000000" pitchFamily="2" charset="2"/>
              <a:buChar char="§"/>
            </a:pPr>
            <a:r>
              <a:rPr lang="en-US" sz="2200" dirty="0" smtClean="0"/>
              <a:t>During my time at the FASB, the ideas in this presentation (along with the ideas of others) have been discussed by </a:t>
            </a:r>
          </a:p>
          <a:p>
            <a:pPr lvl="1">
              <a:buClr>
                <a:srgbClr val="EF4141"/>
              </a:buClr>
            </a:pPr>
            <a:r>
              <a:rPr lang="en-US" sz="2200" dirty="0" smtClean="0">
                <a:solidFill>
                  <a:srgbClr val="595959"/>
                </a:solidFill>
              </a:rPr>
              <a:t>The Accounting Standards Advisory Forum of the IASB</a:t>
            </a:r>
          </a:p>
          <a:p>
            <a:pPr lvl="1">
              <a:buClr>
                <a:srgbClr val="EF4141"/>
              </a:buClr>
            </a:pPr>
            <a:r>
              <a:rPr lang="en-US" sz="2200" dirty="0" smtClean="0">
                <a:solidFill>
                  <a:srgbClr val="595959"/>
                </a:solidFill>
              </a:rPr>
              <a:t>International Forum of Accounting Standard Setters</a:t>
            </a:r>
          </a:p>
          <a:p>
            <a:pPr lvl="1">
              <a:buClr>
                <a:srgbClr val="EF4141"/>
              </a:buClr>
            </a:pPr>
            <a:r>
              <a:rPr lang="en-US" sz="2200" dirty="0" smtClean="0">
                <a:solidFill>
                  <a:srgbClr val="595959"/>
                </a:solidFill>
              </a:rPr>
              <a:t>The FASB and its Academic Resource Group</a:t>
            </a:r>
          </a:p>
          <a:p>
            <a:pPr>
              <a:buClr>
                <a:srgbClr val="EF4141"/>
              </a:buClr>
              <a:buFont typeface="Wingdings" panose="05000000000000000000" pitchFamily="2" charset="2"/>
              <a:buChar char="§"/>
            </a:pPr>
            <a:r>
              <a:rPr lang="en-US" sz="2200" dirty="0" smtClean="0"/>
              <a:t>The purpose of this presentation is to share my views on these issues to </a:t>
            </a:r>
            <a:endParaRPr lang="en-US" sz="2200" dirty="0"/>
          </a:p>
          <a:p>
            <a:pPr lvl="1">
              <a:buClr>
                <a:srgbClr val="EF4141"/>
              </a:buClr>
            </a:pPr>
            <a:r>
              <a:rPr lang="en-US" sz="2200" dirty="0">
                <a:solidFill>
                  <a:srgbClr val="595959"/>
                </a:solidFill>
              </a:rPr>
              <a:t>G</a:t>
            </a:r>
            <a:r>
              <a:rPr lang="en-US" sz="2200" dirty="0" smtClean="0">
                <a:solidFill>
                  <a:srgbClr val="595959"/>
                </a:solidFill>
              </a:rPr>
              <a:t>et your reactions</a:t>
            </a:r>
          </a:p>
          <a:p>
            <a:pPr lvl="1">
              <a:buClr>
                <a:srgbClr val="EF4141"/>
              </a:buClr>
            </a:pPr>
            <a:r>
              <a:rPr lang="en-US" sz="2200" dirty="0">
                <a:solidFill>
                  <a:srgbClr val="595959"/>
                </a:solidFill>
              </a:rPr>
              <a:t>C</a:t>
            </a:r>
            <a:r>
              <a:rPr lang="en-US" sz="2200" dirty="0" smtClean="0">
                <a:solidFill>
                  <a:srgbClr val="595959"/>
                </a:solidFill>
              </a:rPr>
              <a:t>hallenge you to help in developing better ideas in areas in which you disagree</a:t>
            </a:r>
          </a:p>
          <a:p>
            <a:pPr>
              <a:buClr>
                <a:srgbClr val="EF4141"/>
              </a:buClr>
              <a:buFont typeface="Wingdings" panose="05000000000000000000" pitchFamily="2" charset="2"/>
              <a:buChar char="§"/>
            </a:pPr>
            <a:r>
              <a:rPr lang="en-US" sz="2200" dirty="0" smtClean="0"/>
              <a:t>Standard setters are finding these issues quite vexatious and can benefit greatly from your input!</a:t>
            </a:r>
          </a:p>
          <a:p>
            <a:endParaRPr lang="en-US" sz="2000" dirty="0" smtClean="0"/>
          </a:p>
          <a:p>
            <a:pPr lvl="1"/>
            <a:endParaRPr lang="en-US" sz="1600" dirty="0" smtClean="0"/>
          </a:p>
          <a:p>
            <a:endParaRPr lang="en-US" dirty="0" smtClean="0"/>
          </a:p>
        </p:txBody>
      </p:sp>
      <p:sp>
        <p:nvSpPr>
          <p:cNvPr id="4" name="Slide Number Placeholder 3"/>
          <p:cNvSpPr>
            <a:spLocks noGrp="1"/>
          </p:cNvSpPr>
          <p:nvPr>
            <p:ph type="sldNum" sz="quarter" idx="12"/>
          </p:nvPr>
        </p:nvSpPr>
        <p:spPr/>
        <p:txBody>
          <a:bodyPr/>
          <a:lstStyle/>
          <a:p>
            <a:fld id="{422DB848-6931-4132-8648-BC696E24214B}" type="slidenum">
              <a:rPr lang="en-US" smtClean="0"/>
              <a:t>2</a:t>
            </a:fld>
            <a:endParaRPr lang="en-US"/>
          </a:p>
        </p:txBody>
      </p:sp>
    </p:spTree>
    <p:extLst>
      <p:ext uri="{BB962C8B-B14F-4D97-AF65-F5344CB8AC3E}">
        <p14:creationId xmlns:p14="http://schemas.microsoft.com/office/powerpoint/2010/main" val="4224549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833" y="1709740"/>
            <a:ext cx="8354859" cy="1597132"/>
          </a:xfrm>
        </p:spPr>
        <p:txBody>
          <a:bodyPr/>
          <a:lstStyle/>
          <a:p>
            <a:r>
              <a:rPr lang="en-US" dirty="0" smtClean="0"/>
              <a:t>Questions/Observations</a:t>
            </a:r>
            <a:endParaRPr lang="en-US" dirty="0"/>
          </a:p>
        </p:txBody>
      </p:sp>
      <p:sp>
        <p:nvSpPr>
          <p:cNvPr id="4" name="Slide Number Placeholder 3"/>
          <p:cNvSpPr>
            <a:spLocks noGrp="1"/>
          </p:cNvSpPr>
          <p:nvPr>
            <p:ph type="sldNum" sz="quarter" idx="12"/>
          </p:nvPr>
        </p:nvSpPr>
        <p:spPr/>
        <p:txBody>
          <a:bodyPr/>
          <a:lstStyle/>
          <a:p>
            <a:fld id="{422DB848-6931-4132-8648-BC696E24214B}" type="slidenum">
              <a:rPr lang="en-US" smtClean="0"/>
              <a:t>20</a:t>
            </a:fld>
            <a:endParaRPr lang="en-US"/>
          </a:p>
        </p:txBody>
      </p:sp>
    </p:spTree>
    <p:extLst>
      <p:ext uri="{BB962C8B-B14F-4D97-AF65-F5344CB8AC3E}">
        <p14:creationId xmlns:p14="http://schemas.microsoft.com/office/powerpoint/2010/main" val="45191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0312" y="365126"/>
            <a:ext cx="8851797" cy="1325563"/>
          </a:xfrm>
        </p:spPr>
        <p:txBody>
          <a:bodyPr>
            <a:noAutofit/>
          </a:bodyPr>
          <a:lstStyle/>
          <a:p>
            <a:r>
              <a:rPr lang="en-US" sz="3600" dirty="0"/>
              <a:t>Summary of </a:t>
            </a:r>
            <a:r>
              <a:rPr lang="en-US" sz="3600" dirty="0" smtClean="0"/>
              <a:t>Linsmeier (2016</a:t>
            </a:r>
            <a:r>
              <a:rPr lang="en-US" sz="3600" dirty="0"/>
              <a:t>) </a:t>
            </a:r>
            <a:r>
              <a:rPr lang="en-US" sz="3600" dirty="0" smtClean="0"/>
              <a:t>Recommendations </a:t>
            </a:r>
            <a:r>
              <a:rPr lang="en-US" sz="2400" i="1" dirty="0" smtClean="0"/>
              <a:t>(Accounting Horizons Vol. 30 No.4)</a:t>
            </a:r>
            <a:endParaRPr lang="en-US" sz="3200" i="1" dirty="0" smtClean="0"/>
          </a:p>
        </p:txBody>
      </p:sp>
      <p:sp>
        <p:nvSpPr>
          <p:cNvPr id="4099" name="Content Placeholder 2"/>
          <p:cNvSpPr>
            <a:spLocks noGrp="1"/>
          </p:cNvSpPr>
          <p:nvPr>
            <p:ph idx="1"/>
          </p:nvPr>
        </p:nvSpPr>
        <p:spPr>
          <a:xfrm>
            <a:off x="150312" y="1553227"/>
            <a:ext cx="8851798" cy="4723691"/>
          </a:xfrm>
        </p:spPr>
        <p:txBody>
          <a:bodyPr>
            <a:normAutofit/>
          </a:bodyPr>
          <a:lstStyle/>
          <a:p>
            <a:pPr>
              <a:buClr>
                <a:srgbClr val="C00000"/>
              </a:buClr>
              <a:buFont typeface="Wingdings" panose="05000000000000000000" pitchFamily="2" charset="2"/>
              <a:buChar char="§"/>
            </a:pPr>
            <a:r>
              <a:rPr lang="en-GB" sz="2000" dirty="0"/>
              <a:t>To meet objective of financial reporting:</a:t>
            </a:r>
          </a:p>
          <a:p>
            <a:pPr lvl="1">
              <a:buClr>
                <a:srgbClr val="FF0000"/>
              </a:buClr>
            </a:pPr>
            <a:r>
              <a:rPr lang="en-GB" sz="2000" dirty="0"/>
              <a:t>Separate presentation of items in the statement(s) of financial performance with different implications for analysis</a:t>
            </a:r>
          </a:p>
          <a:p>
            <a:pPr marL="1514475" lvl="2" indent="-514350">
              <a:buFont typeface="Arial" charset="0"/>
              <a:buAutoNum type="arabicPeriod"/>
            </a:pPr>
            <a:r>
              <a:rPr lang="en-GB" sz="1800" dirty="0"/>
              <a:t>Present operating items separately from non-operating items</a:t>
            </a:r>
          </a:p>
          <a:p>
            <a:pPr marL="1514475" lvl="2" indent="-514350">
              <a:buFont typeface="Arial" charset="0"/>
              <a:buAutoNum type="arabicPeriod"/>
            </a:pPr>
            <a:r>
              <a:rPr lang="en-GB" sz="1800" dirty="0"/>
              <a:t>Within operating and non-operating subtotals present one-time amounts separately from recurring amounts</a:t>
            </a:r>
          </a:p>
          <a:p>
            <a:pPr lvl="1">
              <a:buClr>
                <a:srgbClr val="FF0000"/>
              </a:buClr>
            </a:pPr>
            <a:r>
              <a:rPr lang="en-GB" sz="2000" dirty="0" smtClean="0"/>
              <a:t>Select </a:t>
            </a:r>
            <a:r>
              <a:rPr lang="en-GB" sz="2000" dirty="0"/>
              <a:t>historical cost (HC) vs. fair </a:t>
            </a:r>
            <a:r>
              <a:rPr lang="en-GB" sz="2000" dirty="0" smtClean="0"/>
              <a:t>value (</a:t>
            </a:r>
            <a:r>
              <a:rPr lang="en-GB" sz="2000" dirty="0"/>
              <a:t>FV) </a:t>
            </a:r>
            <a:r>
              <a:rPr lang="en-GB" sz="2000" dirty="0" err="1"/>
              <a:t>remeasurements</a:t>
            </a:r>
            <a:r>
              <a:rPr lang="en-GB" sz="2000" dirty="0"/>
              <a:t> </a:t>
            </a:r>
            <a:r>
              <a:rPr lang="en-GB" sz="2000" dirty="0" smtClean="0"/>
              <a:t>based on </a:t>
            </a:r>
            <a:endParaRPr lang="en-GB" sz="2000" dirty="0"/>
          </a:p>
          <a:p>
            <a:pPr marL="1514475" lvl="2" indent="-514350">
              <a:buFont typeface="Arial" charset="0"/>
              <a:buAutoNum type="arabicPeriod"/>
            </a:pPr>
            <a:r>
              <a:rPr lang="en-GB" sz="1800" dirty="0"/>
              <a:t>Disincentives for realization before maturity and </a:t>
            </a:r>
          </a:p>
          <a:p>
            <a:pPr marL="1514475" lvl="2" indent="-514350">
              <a:buFont typeface="Arial" charset="0"/>
              <a:buAutoNum type="arabicPeriod"/>
            </a:pPr>
            <a:r>
              <a:rPr lang="en-GB" sz="1800" dirty="0"/>
              <a:t>Impediments for realization before maturity</a:t>
            </a:r>
          </a:p>
          <a:p>
            <a:pPr marL="428625" indent="-342900">
              <a:buClr>
                <a:srgbClr val="FF0000"/>
              </a:buClr>
              <a:buFont typeface="Wingdings" panose="05000000000000000000" pitchFamily="2" charset="2"/>
              <a:buChar char="§"/>
            </a:pPr>
            <a:r>
              <a:rPr lang="en-GB" sz="2000" dirty="0" smtClean="0"/>
              <a:t>Revisions </a:t>
            </a:r>
            <a:r>
              <a:rPr lang="en-GB" sz="2000" dirty="0"/>
              <a:t>to reporting financial performance are considered precedential to measurement because FASB stakeholders views on FV </a:t>
            </a:r>
            <a:r>
              <a:rPr lang="en-GB" sz="2000" dirty="0" smtClean="0"/>
              <a:t>accounting often </a:t>
            </a:r>
            <a:r>
              <a:rPr lang="en-GB" sz="2000" dirty="0"/>
              <a:t>are contingent on where changes in FV are presented in statement(s) of financial performance </a:t>
            </a:r>
          </a:p>
          <a:p>
            <a:pPr marL="1057275" lvl="1" indent="-514350">
              <a:buClr>
                <a:srgbClr val="EF4142"/>
              </a:buClr>
              <a:buFont typeface="Arial" charset="0"/>
              <a:buAutoNum type="arabicPeriod"/>
            </a:pPr>
            <a:endParaRPr lang="en-GB" sz="2000" dirty="0"/>
          </a:p>
          <a:p>
            <a:pPr marL="1057275" lvl="1" indent="-514350">
              <a:buClr>
                <a:srgbClr val="EF4142"/>
              </a:buClr>
              <a:buFont typeface="Arial" charset="0"/>
              <a:buAutoNum type="arabicPeriod"/>
            </a:pPr>
            <a:endParaRPr lang="en-GB" sz="2000" dirty="0" smtClean="0"/>
          </a:p>
          <a:p>
            <a:pPr marL="514350" indent="-514350">
              <a:buFontTx/>
              <a:buNone/>
            </a:pPr>
            <a:endParaRPr lang="en-US" dirty="0" smtClean="0"/>
          </a:p>
        </p:txBody>
      </p:sp>
      <p:sp>
        <p:nvSpPr>
          <p:cNvPr id="3" name="Slide Number Placeholder 2"/>
          <p:cNvSpPr>
            <a:spLocks noGrp="1"/>
          </p:cNvSpPr>
          <p:nvPr>
            <p:ph type="sldNum" sz="quarter" idx="12"/>
          </p:nvPr>
        </p:nvSpPr>
        <p:spPr/>
        <p:txBody>
          <a:bodyPr/>
          <a:lstStyle/>
          <a:p>
            <a:fld id="{422DB848-6931-4132-8648-BC696E24214B}" type="slidenum">
              <a:rPr lang="en-US" smtClean="0"/>
              <a:t>3</a:t>
            </a:fld>
            <a:endParaRPr lang="en-US"/>
          </a:p>
        </p:txBody>
      </p:sp>
    </p:spTree>
    <p:extLst>
      <p:ext uri="{BB962C8B-B14F-4D97-AF65-F5344CB8AC3E}">
        <p14:creationId xmlns:p14="http://schemas.microsoft.com/office/powerpoint/2010/main" val="1222318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8006545" cy="1684814"/>
          </a:xfrm>
        </p:spPr>
        <p:txBody>
          <a:bodyPr/>
          <a:lstStyle/>
          <a:p>
            <a:r>
              <a:rPr lang="en-US" dirty="0" smtClean="0"/>
              <a:t>Performance Reporting</a:t>
            </a:r>
            <a:endParaRPr lang="en-US" dirty="0"/>
          </a:p>
        </p:txBody>
      </p:sp>
      <p:sp>
        <p:nvSpPr>
          <p:cNvPr id="4" name="Slide Number Placeholder 3"/>
          <p:cNvSpPr>
            <a:spLocks noGrp="1"/>
          </p:cNvSpPr>
          <p:nvPr>
            <p:ph type="sldNum" sz="quarter" idx="12"/>
          </p:nvPr>
        </p:nvSpPr>
        <p:spPr/>
        <p:txBody>
          <a:bodyPr/>
          <a:lstStyle/>
          <a:p>
            <a:fld id="{422DB848-6931-4132-8648-BC696E24214B}" type="slidenum">
              <a:rPr lang="en-US" smtClean="0"/>
              <a:t>4</a:t>
            </a:fld>
            <a:endParaRPr lang="en-US"/>
          </a:p>
        </p:txBody>
      </p:sp>
    </p:spTree>
    <p:extLst>
      <p:ext uri="{BB962C8B-B14F-4D97-AF65-F5344CB8AC3E}">
        <p14:creationId xmlns:p14="http://schemas.microsoft.com/office/powerpoint/2010/main" val="1743730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0836" y="1662545"/>
            <a:ext cx="8724871" cy="4614372"/>
          </a:xfrm>
        </p:spPr>
        <p:txBody>
          <a:bodyPr/>
          <a:lstStyle/>
          <a:p>
            <a:r>
              <a:rPr lang="en-US" sz="2000" dirty="0" smtClean="0"/>
              <a:t>Most income statements are quite abbreviated, presenting on average 16 line items, including 5 or more totals and subtotals</a:t>
            </a:r>
          </a:p>
          <a:p>
            <a:r>
              <a:rPr lang="en-US" sz="2000" dirty="0" smtClean="0"/>
              <a:t>This abbreviated reporting causes the user to focus primarily on one single bottom line number: Net Income (NI)</a:t>
            </a:r>
          </a:p>
          <a:p>
            <a:r>
              <a:rPr lang="en-US" sz="2000" dirty="0" smtClean="0"/>
              <a:t>Therefore, standard setting efforts primarily have taken a bottom up approach concentrating on getting the bottom line summary number right by</a:t>
            </a:r>
          </a:p>
          <a:p>
            <a:pPr lvl="1"/>
            <a:r>
              <a:rPr lang="en-US" sz="2000" dirty="0" smtClean="0"/>
              <a:t>Excluding from NI certain purportedly irrelevant items: Other </a:t>
            </a:r>
            <a:r>
              <a:rPr lang="en-US" sz="2000" dirty="0"/>
              <a:t>C</a:t>
            </a:r>
            <a:r>
              <a:rPr lang="en-US" sz="2000" dirty="0" smtClean="0"/>
              <a:t>omprehensive Income (OCI) items </a:t>
            </a:r>
          </a:p>
          <a:p>
            <a:pPr lvl="1"/>
            <a:r>
              <a:rPr lang="en-US" sz="2000" dirty="0" smtClean="0"/>
              <a:t>Recycling items reported in OCI to NI </a:t>
            </a:r>
          </a:p>
          <a:p>
            <a:pPr lvl="2">
              <a:buFont typeface="Courier New" panose="02070309020205020404" pitchFamily="49" charset="0"/>
              <a:buChar char="o"/>
            </a:pPr>
            <a:r>
              <a:rPr lang="en-US" sz="1800" dirty="0" smtClean="0"/>
              <a:t>If reporting financial performance is about getting one number right, clean surplus accounting requires all changes in equity be reported in NI, except those resulting from investments by owners and distributions to owners</a:t>
            </a:r>
          </a:p>
          <a:p>
            <a:endParaRPr lang="en-US" dirty="0"/>
          </a:p>
        </p:txBody>
      </p:sp>
      <p:sp>
        <p:nvSpPr>
          <p:cNvPr id="3" name="Title 2"/>
          <p:cNvSpPr>
            <a:spLocks noGrp="1"/>
          </p:cNvSpPr>
          <p:nvPr>
            <p:ph type="title"/>
          </p:nvPr>
        </p:nvSpPr>
        <p:spPr/>
        <p:txBody>
          <a:bodyPr>
            <a:noAutofit/>
          </a:bodyPr>
          <a:lstStyle/>
          <a:p>
            <a:r>
              <a:rPr lang="en-US" sz="3600" dirty="0" smtClean="0"/>
              <a:t>Observations about Current Performance Reporting</a:t>
            </a:r>
            <a:endParaRPr lang="en-US" sz="3600" dirty="0"/>
          </a:p>
        </p:txBody>
      </p:sp>
      <p:sp>
        <p:nvSpPr>
          <p:cNvPr id="4" name="Slide Number Placeholder 3"/>
          <p:cNvSpPr>
            <a:spLocks noGrp="1"/>
          </p:cNvSpPr>
          <p:nvPr>
            <p:ph type="sldNum" sz="quarter" idx="11"/>
          </p:nvPr>
        </p:nvSpPr>
        <p:spPr/>
        <p:txBody>
          <a:bodyPr/>
          <a:lstStyle/>
          <a:p>
            <a:fld id="{6405160F-D18C-4594-83F7-6204C5D7E44B}" type="slidenum">
              <a:rPr lang="en-US" smtClean="0"/>
              <a:pPr/>
              <a:t>5</a:t>
            </a:fld>
            <a:endParaRPr lang="en-US" dirty="0"/>
          </a:p>
        </p:txBody>
      </p:sp>
    </p:spTree>
    <p:extLst>
      <p:ext uri="{BB962C8B-B14F-4D97-AF65-F5344CB8AC3E}">
        <p14:creationId xmlns:p14="http://schemas.microsoft.com/office/powerpoint/2010/main" val="305111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963" y="1355142"/>
            <a:ext cx="8858597" cy="4921775"/>
          </a:xfrm>
        </p:spPr>
        <p:txBody>
          <a:bodyPr>
            <a:normAutofit/>
          </a:bodyPr>
          <a:lstStyle/>
          <a:p>
            <a:pPr marL="0" indent="0">
              <a:lnSpc>
                <a:spcPct val="100000"/>
              </a:lnSpc>
              <a:spcBef>
                <a:spcPts val="600"/>
              </a:spcBef>
              <a:buNone/>
            </a:pPr>
            <a:r>
              <a:rPr lang="en-US" sz="2000" dirty="0" smtClean="0"/>
              <a:t>The proliferation of the non-GAAP measures suggests the answer is no</a:t>
            </a:r>
          </a:p>
          <a:p>
            <a:pPr>
              <a:lnSpc>
                <a:spcPct val="100000"/>
              </a:lnSpc>
              <a:spcBef>
                <a:spcPts val="600"/>
              </a:spcBef>
            </a:pPr>
            <a:r>
              <a:rPr lang="en-US" sz="2000" dirty="0" smtClean="0">
                <a:solidFill>
                  <a:schemeClr val="tx1"/>
                </a:solidFill>
              </a:rPr>
              <a:t>To understand why, I think about the primary reasons I invest in certain entities </a:t>
            </a:r>
          </a:p>
          <a:p>
            <a:pPr lvl="1">
              <a:lnSpc>
                <a:spcPct val="100000"/>
              </a:lnSpc>
              <a:spcBef>
                <a:spcPts val="600"/>
              </a:spcBef>
            </a:pPr>
            <a:r>
              <a:rPr lang="en-US" sz="2000" dirty="0" smtClean="0"/>
              <a:t>I primarily invest in an entity because its core business activities have the potential to provide a persistent, expected positive return that compensates for the risk taken</a:t>
            </a:r>
          </a:p>
          <a:p>
            <a:pPr>
              <a:lnSpc>
                <a:spcPct val="100000"/>
              </a:lnSpc>
              <a:spcBef>
                <a:spcPts val="600"/>
              </a:spcBef>
            </a:pPr>
            <a:r>
              <a:rPr lang="en-US" sz="2000" dirty="0" smtClean="0">
                <a:solidFill>
                  <a:schemeClr val="tx1"/>
                </a:solidFill>
              </a:rPr>
              <a:t>This suggests that the primary number in which I am interested is operating income</a:t>
            </a:r>
          </a:p>
          <a:p>
            <a:pPr lvl="1">
              <a:spcBef>
                <a:spcPts val="600"/>
              </a:spcBef>
            </a:pPr>
            <a:r>
              <a:rPr lang="en-US" sz="2000" dirty="0"/>
              <a:t>In addition, to determine whether that number will recur it also suggests that recurring operating amounts should be presented separately from one-time, non-recurring operating </a:t>
            </a:r>
            <a:r>
              <a:rPr lang="en-US" sz="2000" dirty="0" smtClean="0"/>
              <a:t>amounts</a:t>
            </a:r>
            <a:endParaRPr lang="en-US" sz="2000" dirty="0"/>
          </a:p>
        </p:txBody>
      </p:sp>
      <p:sp>
        <p:nvSpPr>
          <p:cNvPr id="3" name="Title 2"/>
          <p:cNvSpPr>
            <a:spLocks noGrp="1"/>
          </p:cNvSpPr>
          <p:nvPr>
            <p:ph type="title"/>
          </p:nvPr>
        </p:nvSpPr>
        <p:spPr>
          <a:xfrm>
            <a:off x="236078" y="357447"/>
            <a:ext cx="8907921" cy="997695"/>
          </a:xfrm>
        </p:spPr>
        <p:txBody>
          <a:bodyPr>
            <a:noAutofit/>
          </a:bodyPr>
          <a:lstStyle/>
          <a:p>
            <a:r>
              <a:rPr lang="en-US" sz="3600" dirty="0" smtClean="0"/>
              <a:t>Does the Current Approach to Performance Reporting Serve Users Well?</a:t>
            </a:r>
            <a:endParaRPr lang="en-US" sz="3600" dirty="0"/>
          </a:p>
        </p:txBody>
      </p:sp>
      <p:sp>
        <p:nvSpPr>
          <p:cNvPr id="4" name="Slide Number Placeholder 3"/>
          <p:cNvSpPr>
            <a:spLocks noGrp="1"/>
          </p:cNvSpPr>
          <p:nvPr>
            <p:ph type="sldNum" sz="quarter" idx="11"/>
          </p:nvPr>
        </p:nvSpPr>
        <p:spPr/>
        <p:txBody>
          <a:bodyPr/>
          <a:lstStyle/>
          <a:p>
            <a:fld id="{6405160F-D18C-4594-83F7-6204C5D7E44B}" type="slidenum">
              <a:rPr lang="en-US" smtClean="0"/>
              <a:pPr/>
              <a:t>6</a:t>
            </a:fld>
            <a:endParaRPr lang="en-US" dirty="0"/>
          </a:p>
        </p:txBody>
      </p:sp>
    </p:spTree>
    <p:extLst>
      <p:ext uri="{BB962C8B-B14F-4D97-AF65-F5344CB8AC3E}">
        <p14:creationId xmlns:p14="http://schemas.microsoft.com/office/powerpoint/2010/main" val="2496816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5573" y="1678488"/>
            <a:ext cx="8239777" cy="4498475"/>
          </a:xfrm>
        </p:spPr>
        <p:txBody>
          <a:bodyPr>
            <a:normAutofit/>
          </a:bodyPr>
          <a:lstStyle/>
          <a:p>
            <a:pPr>
              <a:lnSpc>
                <a:spcPct val="100000"/>
              </a:lnSpc>
              <a:spcBef>
                <a:spcPts val="600"/>
              </a:spcBef>
            </a:pPr>
            <a:r>
              <a:rPr lang="en-US" sz="2000" dirty="0"/>
              <a:t>Note this top down approach to highlighting operating income and separately presenting recurring and non-recurring operating amounts is perfectly consistent with the non-GAAP measures provided to and/or demanded by users</a:t>
            </a:r>
          </a:p>
          <a:p>
            <a:pPr lvl="1">
              <a:lnSpc>
                <a:spcPct val="100000"/>
              </a:lnSpc>
              <a:spcBef>
                <a:spcPts val="600"/>
              </a:spcBef>
            </a:pPr>
            <a:r>
              <a:rPr lang="en-US" sz="2000" dirty="0" err="1"/>
              <a:t>Ciesielski</a:t>
            </a:r>
            <a:r>
              <a:rPr lang="en-US" sz="2000" dirty="0"/>
              <a:t> (2015) classifies into 17 categories the 1,332 non-GAAP earnings adjustments made by S&amp;P 500 firms to NI in 2014 </a:t>
            </a:r>
          </a:p>
          <a:p>
            <a:pPr lvl="2">
              <a:lnSpc>
                <a:spcPct val="100000"/>
              </a:lnSpc>
              <a:spcBef>
                <a:spcPts val="600"/>
              </a:spcBef>
              <a:buFont typeface="Courier New" panose="02070309020205020404" pitchFamily="49" charset="0"/>
              <a:buChar char="o"/>
            </a:pPr>
            <a:r>
              <a:rPr lang="en-US" sz="1800" dirty="0"/>
              <a:t>Fourteen of those categories represent adjustments that generally remove from NI the effects of </a:t>
            </a:r>
            <a:r>
              <a:rPr lang="en-US" sz="1800" dirty="0" err="1"/>
              <a:t>nonoperating</a:t>
            </a:r>
            <a:r>
              <a:rPr lang="en-US" sz="1800" dirty="0"/>
              <a:t> and/or nonrecurring amounts</a:t>
            </a:r>
          </a:p>
          <a:p>
            <a:endParaRPr lang="en-US" sz="2000" dirty="0"/>
          </a:p>
        </p:txBody>
      </p:sp>
      <p:sp>
        <p:nvSpPr>
          <p:cNvPr id="3" name="Title 2"/>
          <p:cNvSpPr>
            <a:spLocks noGrp="1"/>
          </p:cNvSpPr>
          <p:nvPr>
            <p:ph type="title"/>
          </p:nvPr>
        </p:nvSpPr>
        <p:spPr>
          <a:xfrm>
            <a:off x="137786" y="549850"/>
            <a:ext cx="8906005" cy="897252"/>
          </a:xfrm>
        </p:spPr>
        <p:txBody>
          <a:bodyPr>
            <a:noAutofit/>
          </a:bodyPr>
          <a:lstStyle/>
          <a:p>
            <a:r>
              <a:rPr lang="en-US" sz="3600" dirty="0"/>
              <a:t>Does the Current Approach to </a:t>
            </a:r>
            <a:r>
              <a:rPr lang="en-US" sz="3600" dirty="0" smtClean="0"/>
              <a:t>Performance </a:t>
            </a:r>
            <a:r>
              <a:rPr lang="en-US" sz="3600" dirty="0"/>
              <a:t>Reporting Serve Users </a:t>
            </a:r>
            <a:r>
              <a:rPr lang="en-US" sz="3600" dirty="0" smtClean="0"/>
              <a:t>Well?, cont’d</a:t>
            </a:r>
            <a:endParaRPr lang="en-US" sz="3600" dirty="0"/>
          </a:p>
        </p:txBody>
      </p:sp>
      <p:sp>
        <p:nvSpPr>
          <p:cNvPr id="4" name="Slide Number Placeholder 3"/>
          <p:cNvSpPr>
            <a:spLocks noGrp="1"/>
          </p:cNvSpPr>
          <p:nvPr>
            <p:ph type="sldNum" sz="quarter" idx="11"/>
          </p:nvPr>
        </p:nvSpPr>
        <p:spPr/>
        <p:txBody>
          <a:bodyPr/>
          <a:lstStyle/>
          <a:p>
            <a:pPr>
              <a:defRPr/>
            </a:pPr>
            <a:fld id="{E62A3572-4079-43A9-BCE0-477ECCB5662A}" type="slidenum">
              <a:rPr lang="en-US" smtClean="0"/>
              <a:pPr>
                <a:defRPr/>
              </a:pPr>
              <a:t>7</a:t>
            </a:fld>
            <a:endParaRPr lang="en-US" dirty="0"/>
          </a:p>
        </p:txBody>
      </p:sp>
    </p:spTree>
    <p:extLst>
      <p:ext uri="{BB962C8B-B14F-4D97-AF65-F5344CB8AC3E}">
        <p14:creationId xmlns:p14="http://schemas.microsoft.com/office/powerpoint/2010/main" val="1313959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625" y="1164922"/>
            <a:ext cx="8743622" cy="5012042"/>
          </a:xfrm>
        </p:spPr>
        <p:txBody>
          <a:bodyPr/>
          <a:lstStyle/>
          <a:p>
            <a:pPr>
              <a:lnSpc>
                <a:spcPct val="100000"/>
              </a:lnSpc>
              <a:spcBef>
                <a:spcPts val="600"/>
              </a:spcBef>
            </a:pPr>
            <a:r>
              <a:rPr lang="en-US" sz="2000" dirty="0" smtClean="0"/>
              <a:t>In examining my investment decisions, answer again is no because additional changes in equity for the period (exclusive of transactions with owners) also affect total amount of net assets available for dividends</a:t>
            </a:r>
          </a:p>
          <a:p>
            <a:pPr>
              <a:lnSpc>
                <a:spcPct val="100000"/>
              </a:lnSpc>
              <a:spcBef>
                <a:spcPts val="600"/>
              </a:spcBef>
            </a:pPr>
            <a:r>
              <a:rPr lang="en-US" sz="2000" dirty="0" smtClean="0"/>
              <a:t>This suggests I also am interested in the </a:t>
            </a:r>
            <a:r>
              <a:rPr lang="en-US" sz="2000" dirty="0" err="1" smtClean="0"/>
              <a:t>nonoperating</a:t>
            </a:r>
            <a:r>
              <a:rPr lang="en-US" sz="2000" dirty="0" smtClean="0"/>
              <a:t> (primarily investing</a:t>
            </a:r>
            <a:r>
              <a:rPr lang="en-US" sz="2000" dirty="0"/>
              <a:t> </a:t>
            </a:r>
            <a:r>
              <a:rPr lang="en-US" sz="2000" dirty="0" smtClean="0"/>
              <a:t>and financing) activities of the entity for the period </a:t>
            </a:r>
          </a:p>
          <a:p>
            <a:pPr>
              <a:lnSpc>
                <a:spcPct val="100000"/>
              </a:lnSpc>
              <a:spcBef>
                <a:spcPts val="600"/>
              </a:spcBef>
            </a:pPr>
            <a:r>
              <a:rPr lang="en-US" sz="2000" dirty="0" smtClean="0"/>
              <a:t>In addition, it suggests I am interested in two key income distinctions</a:t>
            </a:r>
          </a:p>
          <a:p>
            <a:pPr lvl="1">
              <a:lnSpc>
                <a:spcPct val="100000"/>
              </a:lnSpc>
              <a:spcBef>
                <a:spcPts val="600"/>
              </a:spcBef>
            </a:pPr>
            <a:r>
              <a:rPr lang="en-US" sz="2000" dirty="0" smtClean="0"/>
              <a:t>Distinguishing operating from </a:t>
            </a:r>
            <a:r>
              <a:rPr lang="en-US" sz="2000" dirty="0" err="1" smtClean="0"/>
              <a:t>nonoperating</a:t>
            </a:r>
            <a:r>
              <a:rPr lang="en-US" sz="2000" dirty="0" smtClean="0"/>
              <a:t> (comprehensive) income</a:t>
            </a:r>
          </a:p>
          <a:p>
            <a:pPr lvl="2">
              <a:lnSpc>
                <a:spcPct val="100000"/>
              </a:lnSpc>
              <a:spcBef>
                <a:spcPts val="600"/>
              </a:spcBef>
              <a:buFont typeface="Courier New" panose="02070309020205020404" pitchFamily="49" charset="0"/>
              <a:buChar char="o"/>
            </a:pPr>
            <a:r>
              <a:rPr lang="en-US" sz="1800" dirty="0" smtClean="0"/>
              <a:t>Provides insights into the efficiency and effectiveness of management’s differential use of resources</a:t>
            </a:r>
          </a:p>
          <a:p>
            <a:pPr lvl="1">
              <a:lnSpc>
                <a:spcPct val="100000"/>
              </a:lnSpc>
              <a:spcBef>
                <a:spcPts val="600"/>
              </a:spcBef>
            </a:pPr>
            <a:r>
              <a:rPr lang="en-US" sz="2000" dirty="0" smtClean="0"/>
              <a:t>Separate reporting of recurring and non-recurring amounts</a:t>
            </a:r>
          </a:p>
          <a:p>
            <a:pPr lvl="2">
              <a:lnSpc>
                <a:spcPct val="100000"/>
              </a:lnSpc>
              <a:spcBef>
                <a:spcPts val="600"/>
              </a:spcBef>
              <a:buFont typeface="Courier New" panose="02070309020205020404" pitchFamily="49" charset="0"/>
              <a:buChar char="o"/>
            </a:pPr>
            <a:r>
              <a:rPr lang="en-US" sz="1800" dirty="0" smtClean="0"/>
              <a:t>Provides insights into amounts, timing and uncertainty of net cash inflows  </a:t>
            </a:r>
          </a:p>
          <a:p>
            <a:pPr>
              <a:lnSpc>
                <a:spcPct val="100000"/>
              </a:lnSpc>
              <a:spcBef>
                <a:spcPts val="600"/>
              </a:spcBef>
            </a:pPr>
            <a:r>
              <a:rPr lang="en-US" sz="2000" dirty="0" smtClean="0"/>
              <a:t>Finally, because non-operating items never become operating, I am not interested in recycling between the categories</a:t>
            </a:r>
            <a:endParaRPr lang="en-US" sz="2000" dirty="0"/>
          </a:p>
        </p:txBody>
      </p:sp>
      <p:sp>
        <p:nvSpPr>
          <p:cNvPr id="3" name="Title 2"/>
          <p:cNvSpPr>
            <a:spLocks noGrp="1"/>
          </p:cNvSpPr>
          <p:nvPr>
            <p:ph type="title"/>
          </p:nvPr>
        </p:nvSpPr>
        <p:spPr>
          <a:xfrm>
            <a:off x="390698" y="363255"/>
            <a:ext cx="8753301" cy="713983"/>
          </a:xfrm>
        </p:spPr>
        <p:txBody>
          <a:bodyPr>
            <a:noAutofit/>
          </a:bodyPr>
          <a:lstStyle/>
          <a:p>
            <a:r>
              <a:rPr lang="en-US" sz="3600" dirty="0" smtClean="0"/>
              <a:t>Is Operating Income the Only Income Information Needed by Users?</a:t>
            </a:r>
            <a:endParaRPr lang="en-US" sz="3600" dirty="0"/>
          </a:p>
        </p:txBody>
      </p:sp>
      <p:sp>
        <p:nvSpPr>
          <p:cNvPr id="4" name="Slide Number Placeholder 3"/>
          <p:cNvSpPr>
            <a:spLocks noGrp="1"/>
          </p:cNvSpPr>
          <p:nvPr>
            <p:ph type="sldNum" sz="quarter" idx="11"/>
          </p:nvPr>
        </p:nvSpPr>
        <p:spPr/>
        <p:txBody>
          <a:bodyPr/>
          <a:lstStyle/>
          <a:p>
            <a:fld id="{6405160F-D18C-4594-83F7-6204C5D7E44B}" type="slidenum">
              <a:rPr lang="en-US" smtClean="0"/>
              <a:pPr/>
              <a:t>8</a:t>
            </a:fld>
            <a:endParaRPr lang="en-US" dirty="0"/>
          </a:p>
        </p:txBody>
      </p:sp>
    </p:spTree>
    <p:extLst>
      <p:ext uri="{BB962C8B-B14F-4D97-AF65-F5344CB8AC3E}">
        <p14:creationId xmlns:p14="http://schemas.microsoft.com/office/powerpoint/2010/main" val="1663770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822" y="1215025"/>
            <a:ext cx="8174528" cy="4961938"/>
          </a:xfrm>
        </p:spPr>
        <p:txBody>
          <a:bodyPr/>
          <a:lstStyle/>
          <a:p>
            <a:pPr>
              <a:lnSpc>
                <a:spcPct val="100000"/>
              </a:lnSpc>
              <a:spcBef>
                <a:spcPts val="600"/>
              </a:spcBef>
            </a:pPr>
            <a:r>
              <a:rPr lang="en-US" sz="2000" dirty="0" smtClean="0"/>
              <a:t>The model proposed on the prior slides might be operationalized by requiring presentation of one statement of comprehensive income with one required intermediate operating income subtotal</a:t>
            </a:r>
          </a:p>
          <a:p>
            <a:pPr>
              <a:lnSpc>
                <a:spcPct val="100000"/>
              </a:lnSpc>
              <a:spcBef>
                <a:spcPts val="600"/>
              </a:spcBef>
            </a:pPr>
            <a:r>
              <a:rPr lang="en-US" sz="2000" dirty="0" smtClean="0"/>
              <a:t>There may be two key concerns with such presentation</a:t>
            </a:r>
          </a:p>
          <a:p>
            <a:pPr lvl="1">
              <a:lnSpc>
                <a:spcPct val="100000"/>
              </a:lnSpc>
              <a:spcBef>
                <a:spcPts val="600"/>
              </a:spcBef>
            </a:pPr>
            <a:r>
              <a:rPr lang="en-US" sz="2000" dirty="0" smtClean="0"/>
              <a:t>The most important subtotal is buried in the middle of the statement, which might cause users to focus more on the bottom line CI number rather than operating income</a:t>
            </a:r>
          </a:p>
          <a:p>
            <a:pPr lvl="1">
              <a:lnSpc>
                <a:spcPct val="100000"/>
              </a:lnSpc>
              <a:spcBef>
                <a:spcPts val="600"/>
              </a:spcBef>
            </a:pPr>
            <a:r>
              <a:rPr lang="en-US" sz="2000" dirty="0" smtClean="0"/>
              <a:t>On which number(s) should EPS be defined?</a:t>
            </a:r>
          </a:p>
          <a:p>
            <a:pPr>
              <a:lnSpc>
                <a:spcPct val="100000"/>
              </a:lnSpc>
              <a:spcBef>
                <a:spcPts val="600"/>
              </a:spcBef>
            </a:pPr>
            <a:r>
              <a:rPr lang="en-US" sz="2000" dirty="0" smtClean="0"/>
              <a:t>Potential solutions (one statement and EPS number also acceptable)</a:t>
            </a:r>
          </a:p>
          <a:p>
            <a:pPr lvl="1">
              <a:lnSpc>
                <a:spcPct val="100000"/>
              </a:lnSpc>
              <a:spcBef>
                <a:spcPts val="600"/>
              </a:spcBef>
            </a:pPr>
            <a:r>
              <a:rPr lang="en-US" sz="2000" dirty="0" smtClean="0"/>
              <a:t>Require two statements (the Statement of Operating Income and Statement of CI) presented consecutively</a:t>
            </a:r>
          </a:p>
          <a:p>
            <a:pPr lvl="1">
              <a:lnSpc>
                <a:spcPct val="100000"/>
              </a:lnSpc>
              <a:spcBef>
                <a:spcPts val="600"/>
              </a:spcBef>
            </a:pPr>
            <a:r>
              <a:rPr lang="en-US" sz="2000" dirty="0" smtClean="0"/>
              <a:t>Require an EPS number for both operating income and CI OR provide the user with the EPS denominator only </a:t>
            </a:r>
            <a:endParaRPr lang="en-US" sz="2000" dirty="0"/>
          </a:p>
        </p:txBody>
      </p:sp>
      <p:sp>
        <p:nvSpPr>
          <p:cNvPr id="3" name="Title 2"/>
          <p:cNvSpPr>
            <a:spLocks noGrp="1"/>
          </p:cNvSpPr>
          <p:nvPr>
            <p:ph type="title"/>
          </p:nvPr>
        </p:nvSpPr>
        <p:spPr>
          <a:xfrm>
            <a:off x="236078" y="275573"/>
            <a:ext cx="8907921" cy="839243"/>
          </a:xfrm>
        </p:spPr>
        <p:txBody>
          <a:bodyPr>
            <a:noAutofit/>
          </a:bodyPr>
          <a:lstStyle/>
          <a:p>
            <a:r>
              <a:rPr lang="en-US" sz="3600" dirty="0" smtClean="0"/>
              <a:t>Potential Issues with Proposed</a:t>
            </a:r>
            <a:br>
              <a:rPr lang="en-US" sz="3600" dirty="0" smtClean="0"/>
            </a:br>
            <a:r>
              <a:rPr lang="en-US" sz="3600" dirty="0" smtClean="0"/>
              <a:t>Performance Reporting Model</a:t>
            </a:r>
            <a:endParaRPr lang="en-US" sz="3600" dirty="0"/>
          </a:p>
        </p:txBody>
      </p:sp>
      <p:sp>
        <p:nvSpPr>
          <p:cNvPr id="4" name="Slide Number Placeholder 3"/>
          <p:cNvSpPr>
            <a:spLocks noGrp="1"/>
          </p:cNvSpPr>
          <p:nvPr>
            <p:ph type="sldNum" sz="quarter" idx="11"/>
          </p:nvPr>
        </p:nvSpPr>
        <p:spPr/>
        <p:txBody>
          <a:bodyPr/>
          <a:lstStyle/>
          <a:p>
            <a:fld id="{6405160F-D18C-4594-83F7-6204C5D7E44B}" type="slidenum">
              <a:rPr lang="en-US" smtClean="0"/>
              <a:pPr/>
              <a:t>9</a:t>
            </a:fld>
            <a:endParaRPr lang="en-US" dirty="0"/>
          </a:p>
        </p:txBody>
      </p:sp>
    </p:spTree>
    <p:extLst>
      <p:ext uri="{BB962C8B-B14F-4D97-AF65-F5344CB8AC3E}">
        <p14:creationId xmlns:p14="http://schemas.microsoft.com/office/powerpoint/2010/main" val="90677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UWSB-PPT-Template-C (1)_TOMA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622_DO_PPt_WSB_Covers-about" id="{655D8033-F20E-4137-B0CC-825A64BE787E}" vid="{B7F3D919-A586-47B1-8BCA-93D97743F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4622_DO_PPt_WSB_Covers</Template>
  <TotalTime>237</TotalTime>
  <Words>1948</Words>
  <Application>Microsoft Office PowerPoint</Application>
  <PresentationFormat>On-screen Show (4:3)</PresentationFormat>
  <Paragraphs>157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Tahoma</vt:lpstr>
      <vt:lpstr>Wingdings</vt:lpstr>
      <vt:lpstr>UWSB-PPT-Template-C (1)_TOMAH</vt:lpstr>
      <vt:lpstr>The Future of Financial Accounting:  Performance Reporting and Measurement</vt:lpstr>
      <vt:lpstr>Motivation</vt:lpstr>
      <vt:lpstr>Summary of Linsmeier (2016) Recommendations (Accounting Horizons Vol. 30 No.4)</vt:lpstr>
      <vt:lpstr>Performance Reporting</vt:lpstr>
      <vt:lpstr>Observations about Current Performance Reporting</vt:lpstr>
      <vt:lpstr>Does the Current Approach to Performance Reporting Serve Users Well?</vt:lpstr>
      <vt:lpstr>Does the Current Approach to Performance Reporting Serve Users Well?, cont’d</vt:lpstr>
      <vt:lpstr>Is Operating Income the Only Income Information Needed by Users?</vt:lpstr>
      <vt:lpstr>Potential Issues with Proposed Performance Reporting Model</vt:lpstr>
      <vt:lpstr>Making the Proposed Performance Reporting Model Operational</vt:lpstr>
      <vt:lpstr>Making the Proposed Performance Reporting Model Operational</vt:lpstr>
      <vt:lpstr>Measurement</vt:lpstr>
      <vt:lpstr>Selection Between HC and FV Measurement</vt:lpstr>
      <vt:lpstr>HC vs. FV: What Income Statement Information Can Each System Provide?</vt:lpstr>
      <vt:lpstr>Factors in Selection Between HC and FV Remeasurement</vt:lpstr>
      <vt:lpstr>Factors in Selection Between HC and FV Remeasurement</vt:lpstr>
      <vt:lpstr>Outcomes of Applying Factors for Selecting Between HC and FV Remeasurement</vt:lpstr>
      <vt:lpstr>Remeasurement Categories</vt:lpstr>
      <vt:lpstr>Factors in Selecting Between Two Types of HC Methods</vt:lpstr>
      <vt:lpstr>Questions/Observations</vt:lpstr>
    </vt:vector>
  </TitlesOfParts>
  <Company>Wisconsin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Framework: An Approach to Presentation and Measurement</dc:title>
  <dc:creator>Tom Linsmeier</dc:creator>
  <cp:lastModifiedBy>Tom Linsmeier</cp:lastModifiedBy>
  <cp:revision>30</cp:revision>
  <cp:lastPrinted>2013-05-07T00:05:18Z</cp:lastPrinted>
  <dcterms:created xsi:type="dcterms:W3CDTF">2017-07-10T19:58:40Z</dcterms:created>
  <dcterms:modified xsi:type="dcterms:W3CDTF">2017-08-16T17:31:29Z</dcterms:modified>
</cp:coreProperties>
</file>