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  <p:sldId id="264" r:id="rId3"/>
    <p:sldId id="265" r:id="rId4"/>
    <p:sldId id="271" r:id="rId5"/>
    <p:sldId id="266" r:id="rId6"/>
    <p:sldId id="269" r:id="rId7"/>
    <p:sldId id="257" r:id="rId8"/>
    <p:sldId id="262" r:id="rId9"/>
    <p:sldId id="263" r:id="rId10"/>
    <p:sldId id="260" r:id="rId11"/>
    <p:sldId id="268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32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E6F4-626D-F14C-A72F-CC5ECEAC915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0338-DFA6-2941-BE50-DD05B3D7B8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twobluemark.png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45936"/>
              </p:ext>
            </p:extLst>
          </p:nvPr>
        </p:nvGraphicFramePr>
        <p:xfrm>
          <a:off x="0" y="0"/>
          <a:ext cx="914399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202"/>
                <a:gridCol w="1851949"/>
                <a:gridCol w="1974449"/>
                <a:gridCol w="1729449"/>
                <a:gridCol w="1851949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kumimoji="0" lang="en-US" sz="14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1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cap="small" dirty="0"/>
              <a:t>Professional Accounting </a:t>
            </a:r>
            <a:r>
              <a:rPr lang="en-CA" b="1" cap="small" dirty="0" smtClean="0"/>
              <a:t>Futures</a:t>
            </a:r>
            <a:br>
              <a:rPr lang="en-CA" b="1" cap="small" dirty="0" smtClean="0"/>
            </a:br>
            <a:r>
              <a:rPr lang="en-CA" dirty="0"/>
              <a:t>University of Toronto Mississauga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September </a:t>
            </a:r>
            <a:r>
              <a:rPr lang="en-CA" b="1" dirty="0"/>
              <a:t>15, 2017</a:t>
            </a:r>
            <a:endParaRPr lang="en-US" dirty="0"/>
          </a:p>
          <a:p>
            <a:r>
              <a:rPr lang="en-CA" b="1" dirty="0"/>
              <a:t> </a:t>
            </a:r>
            <a:endParaRPr lang="en-US" dirty="0"/>
          </a:p>
          <a:p>
            <a:r>
              <a:rPr lang="en-US" dirty="0" smtClean="0"/>
              <a:t>Steven Huddart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5" name="Content Placeholder 4" descr="Screen Shot 2017-09-15 at 12.32.5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2" b="-6032"/>
          <a:stretch>
            <a:fillRect/>
          </a:stretch>
        </p:blipFill>
        <p:spPr>
          <a:xfrm>
            <a:off x="3776134" y="872067"/>
            <a:ext cx="5046132" cy="52540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February 2017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KPMG whistleblower reports that an employee who formerly worked for the PCAOB received and shared confidential information with other KPMG employees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KPMG informs PCAOB and SEC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KPMG and PCAOB hire law firms to investigate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PCAOB employee who leaked information leaves the PCAOB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April 11 2017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KPMG dismisses 6 employees: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Scott Marcello, vice chairman of audit (and former FASB fellow)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David </a:t>
            </a:r>
            <a:r>
              <a:rPr lang="en-US" dirty="0" err="1"/>
              <a:t>Middendorf</a:t>
            </a:r>
            <a:r>
              <a:rPr lang="en-US" dirty="0"/>
              <a:t>, national managing partner of audit quality and professional practice responsible for dealing with the PCAOB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3 unidentified partners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 unidentified employee</a:t>
            </a:r>
          </a:p>
          <a:p>
            <a:endParaRPr lang="en-US" dirty="0"/>
          </a:p>
          <a:p>
            <a:r>
              <a:rPr lang="en-US" dirty="0"/>
              <a:t>Among the Big Four, KPMG has had the highest number of deficiencies cited by the accounting board in 2015 and 2016</a:t>
            </a:r>
          </a:p>
          <a:p>
            <a:r>
              <a:rPr lang="en-US" dirty="0"/>
              <a:t>The rate of deficiencies found by the PCAOB grew from 22% in 2010 to 54% in 2014</a:t>
            </a:r>
          </a:p>
        </p:txBody>
      </p:sp>
    </p:spTree>
    <p:extLst>
      <p:ext uri="{BB962C8B-B14F-4D97-AF65-F5344CB8AC3E}">
        <p14:creationId xmlns:p14="http://schemas.microsoft.com/office/powerpoint/2010/main" val="360109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implications of a "defects only" audit inspection model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Defects </a:t>
            </a:r>
            <a:r>
              <a:rPr lang="en-US" dirty="0"/>
              <a:t>only: measure audit quality on a scale running from terrible to </a:t>
            </a:r>
            <a:r>
              <a:rPr lang="en-US" dirty="0" smtClean="0"/>
              <a:t>acceptable.</a:t>
            </a:r>
          </a:p>
          <a:p>
            <a:r>
              <a:rPr lang="en-US" dirty="0" smtClean="0"/>
              <a:t>Does this inspection model encourage </a:t>
            </a:r>
            <a:r>
              <a:rPr lang="en-US" dirty="0"/>
              <a:t>a strategy of </a:t>
            </a:r>
            <a:r>
              <a:rPr lang="en-US" dirty="0" smtClean="0"/>
              <a:t>just meeting the minimum threshold </a:t>
            </a:r>
            <a:r>
              <a:rPr lang="en-US" dirty="0"/>
              <a:t>for </a:t>
            </a:r>
            <a:r>
              <a:rPr lang="en-US" dirty="0" smtClean="0"/>
              <a:t>acceptable audit quality?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7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SF Partnership, LLP</a:t>
            </a:r>
          </a:p>
          <a:p>
            <a:r>
              <a:rPr lang="en-US" dirty="0" smtClean="0"/>
              <a:t>Examined </a:t>
            </a:r>
            <a:r>
              <a:rPr lang="en-US" dirty="0"/>
              <a:t>by PCAOB in 2011 and </a:t>
            </a:r>
            <a:r>
              <a:rPr lang="en-US" dirty="0" smtClean="0"/>
              <a:t>2016.</a:t>
            </a:r>
            <a:endParaRPr lang="en-US" dirty="0"/>
          </a:p>
          <a:p>
            <a:r>
              <a:rPr lang="en-US" dirty="0" smtClean="0"/>
              <a:t>Deficiencies </a:t>
            </a:r>
            <a:r>
              <a:rPr lang="en-US" dirty="0"/>
              <a:t>found in </a:t>
            </a:r>
            <a:r>
              <a:rPr lang="en-US" dirty="0" smtClean="0"/>
              <a:t>2011.</a:t>
            </a:r>
            <a:endParaRPr lang="en-US" dirty="0"/>
          </a:p>
          <a:p>
            <a:r>
              <a:rPr lang="en-US" dirty="0" smtClean="0"/>
              <a:t>Fewer </a:t>
            </a:r>
            <a:r>
              <a:rPr lang="en-US" dirty="0"/>
              <a:t>issuers and a smaller staff in </a:t>
            </a:r>
            <a:r>
              <a:rPr lang="en-US" dirty="0" smtClean="0"/>
              <a:t>2016.</a:t>
            </a:r>
            <a:endParaRPr lang="en-US" dirty="0"/>
          </a:p>
          <a:p>
            <a:r>
              <a:rPr lang="en-US" dirty="0" smtClean="0"/>
              <a:t>Good</a:t>
            </a:r>
            <a:r>
              <a:rPr lang="en-US" dirty="0"/>
              <a:t>/bad for SF? </a:t>
            </a:r>
            <a:r>
              <a:rPr lang="en-US" dirty="0" smtClean="0"/>
              <a:t>The </a:t>
            </a:r>
            <a:r>
              <a:rPr lang="en-US" dirty="0"/>
              <a:t>profession?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prevalent are these problems?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was this examination conducted by the PCAOB, not CPAB?</a:t>
            </a:r>
          </a:p>
        </p:txBody>
      </p:sp>
    </p:spTree>
    <p:extLst>
      <p:ext uri="{BB962C8B-B14F-4D97-AF65-F5344CB8AC3E}">
        <p14:creationId xmlns:p14="http://schemas.microsoft.com/office/powerpoint/2010/main" val="91411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Post-Implementation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USA: PCAOB’ Form AP</a:t>
            </a:r>
          </a:p>
          <a:p>
            <a:pPr lvl="1"/>
            <a:r>
              <a:rPr lang="en-US" dirty="0" smtClean="0"/>
              <a:t>More information </a:t>
            </a:r>
            <a:r>
              <a:rPr lang="en-US" dirty="0"/>
              <a:t>about individual partners' </a:t>
            </a:r>
            <a:r>
              <a:rPr lang="en-US" dirty="0" smtClean="0"/>
              <a:t>reputations leading to less value attached to firms</a:t>
            </a:r>
            <a:r>
              <a:rPr lang="en-US" dirty="0"/>
              <a:t>' </a:t>
            </a:r>
            <a:r>
              <a:rPr lang="en-US" dirty="0" smtClean="0"/>
              <a:t>reputations?</a:t>
            </a:r>
            <a:endParaRPr lang="en-US" dirty="0"/>
          </a:p>
          <a:p>
            <a:pPr lvl="1"/>
            <a:r>
              <a:rPr lang="en-US" dirty="0" smtClean="0"/>
              <a:t>What effects will this have on </a:t>
            </a:r>
            <a:r>
              <a:rPr lang="en-US" dirty="0"/>
              <a:t>firms' quality control efforts?</a:t>
            </a:r>
            <a:endParaRPr lang="en-US" dirty="0" smtClean="0"/>
          </a:p>
          <a:p>
            <a:r>
              <a:rPr lang="en-US" dirty="0" smtClean="0"/>
              <a:t>For Canada:</a:t>
            </a:r>
          </a:p>
          <a:p>
            <a:pPr lvl="1"/>
            <a:r>
              <a:rPr lang="en-US" dirty="0"/>
              <a:t>How has </a:t>
            </a:r>
            <a:r>
              <a:rPr lang="en-US" dirty="0" smtClean="0"/>
              <a:t>the reorganization and consolidation of professional accounting bodies </a:t>
            </a:r>
            <a:r>
              <a:rPr lang="en-US" dirty="0"/>
              <a:t>affected members of the profession?  Members of the public?</a:t>
            </a:r>
          </a:p>
        </p:txBody>
      </p:sp>
    </p:spTree>
    <p:extLst>
      <p:ext uri="{BB962C8B-B14F-4D97-AF65-F5344CB8AC3E}">
        <p14:creationId xmlns:p14="http://schemas.microsoft.com/office/powerpoint/2010/main" val="21605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Plenary Session of the </a:t>
            </a:r>
            <a:r>
              <a:rPr lang="en-US" dirty="0" smtClean="0"/>
              <a:t>2017 AAA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Bob </a:t>
            </a:r>
            <a:r>
              <a:rPr lang="en-US" dirty="0" err="1"/>
              <a:t>Swieringa</a:t>
            </a:r>
            <a:r>
              <a:rPr lang="en-US" dirty="0"/>
              <a:t> </a:t>
            </a:r>
            <a:r>
              <a:rPr lang="en-US" dirty="0" smtClean="0"/>
              <a:t>(dean</a:t>
            </a:r>
            <a:r>
              <a:rPr lang="en-US" dirty="0"/>
              <a:t>, FASB, GE director</a:t>
            </a:r>
            <a:r>
              <a:rPr lang="en-US" dirty="0" smtClean="0"/>
              <a:t>),</a:t>
            </a:r>
          </a:p>
          <a:p>
            <a:r>
              <a:rPr lang="en-US" dirty="0" smtClean="0"/>
              <a:t>Kathy </a:t>
            </a:r>
            <a:r>
              <a:rPr lang="en-US" dirty="0" err="1"/>
              <a:t>Schrand</a:t>
            </a:r>
            <a:r>
              <a:rPr lang="en-US" dirty="0"/>
              <a:t> (founding editor of the </a:t>
            </a:r>
            <a:r>
              <a:rPr lang="en-US" dirty="0" smtClean="0"/>
              <a:t>Journal of Financial Reporting), and</a:t>
            </a:r>
          </a:p>
          <a:p>
            <a:r>
              <a:rPr lang="en-US" dirty="0" smtClean="0"/>
              <a:t>Bob </a:t>
            </a:r>
            <a:r>
              <a:rPr lang="en-US" dirty="0"/>
              <a:t>Kaplan (the Dwight Eisenhower of Accounting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offered </a:t>
            </a:r>
            <a:r>
              <a:rPr lang="en-US" dirty="0"/>
              <a:t>perspectives on making research more relevant to </a:t>
            </a:r>
            <a:r>
              <a:rPr lang="en-US" dirty="0" smtClean="0"/>
              <a:t>practitioners.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Bob: strengthening </a:t>
            </a:r>
            <a:r>
              <a:rPr lang="en-US" dirty="0"/>
              <a:t>connections to </a:t>
            </a:r>
            <a:r>
              <a:rPr lang="en-US" dirty="0" smtClean="0"/>
              <a:t>practice</a:t>
            </a:r>
            <a:endParaRPr lang="en-US" dirty="0"/>
          </a:p>
          <a:p>
            <a:r>
              <a:rPr lang="en-US" dirty="0"/>
              <a:t>Spend more time speaking with practitioners.  Go to THEIR conferences.  Read THEIR professional work (including professional journals, laws, regulations, court records).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Kathy: enhancing </a:t>
            </a:r>
            <a:r>
              <a:rPr lang="en-US" dirty="0"/>
              <a:t>the journal review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/>
              <a:t>Do more exploratory and descriptive research. Publish it.</a:t>
            </a:r>
          </a:p>
          <a:p>
            <a:r>
              <a:rPr lang="en-US" dirty="0"/>
              <a:t>Senior faculty should write monographs and contribute to handbooks.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Bob: revisions </a:t>
            </a:r>
            <a:r>
              <a:rPr lang="en-US" dirty="0"/>
              <a:t>to academic performance </a:t>
            </a:r>
            <a:r>
              <a:rPr lang="en-US" dirty="0" smtClean="0"/>
              <a:t>evaluation</a:t>
            </a:r>
            <a:endParaRPr lang="en-US" dirty="0"/>
          </a:p>
          <a:p>
            <a:r>
              <a:rPr lang="en-US" dirty="0"/>
              <a:t>Stop sending your work to the most prestigious journals.  Sent it to the journal with the best audience for your work.</a:t>
            </a:r>
          </a:p>
          <a:p>
            <a:r>
              <a:rPr lang="en-US" dirty="0"/>
              <a:t>Measure faculty time spent on outreach.</a:t>
            </a:r>
          </a:p>
        </p:txBody>
      </p:sp>
    </p:spTree>
    <p:extLst>
      <p:ext uri="{BB962C8B-B14F-4D97-AF65-F5344CB8AC3E}">
        <p14:creationId xmlns:p14="http://schemas.microsoft.com/office/powerpoint/2010/main" val="41367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 ante modeling or experiments of proposed regulatory </a:t>
            </a:r>
            <a:r>
              <a:rPr lang="en-US" dirty="0" smtClean="0"/>
              <a:t>regimes</a:t>
            </a:r>
          </a:p>
          <a:p>
            <a:r>
              <a:rPr lang="en-US" dirty="0"/>
              <a:t>Ex post </a:t>
            </a:r>
            <a:r>
              <a:rPr lang="en-US" dirty="0" smtClean="0"/>
              <a:t>evaluation, using archival</a:t>
            </a:r>
            <a:r>
              <a:rPr lang="en-US" dirty="0"/>
              <a:t>/</a:t>
            </a:r>
            <a:r>
              <a:rPr lang="en-US" dirty="0" smtClean="0"/>
              <a:t>empirical methods, </a:t>
            </a:r>
            <a:r>
              <a:rPr lang="en-US" dirty="0"/>
              <a:t>of regulatory consequences</a:t>
            </a:r>
          </a:p>
        </p:txBody>
      </p:sp>
    </p:spTree>
    <p:extLst>
      <p:ext uri="{BB962C8B-B14F-4D97-AF65-F5344CB8AC3E}">
        <p14:creationId xmlns:p14="http://schemas.microsoft.com/office/powerpoint/2010/main" val="36965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Lab/Zoo/Safari</a:t>
            </a:r>
            <a:endParaRPr lang="en-US" dirty="0"/>
          </a:p>
        </p:txBody>
      </p:sp>
      <p:pic>
        <p:nvPicPr>
          <p:cNvPr id="5" name="Picture 4" descr="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8304"/>
            <a:ext cx="3497963" cy="2331975"/>
          </a:xfrm>
          <a:prstGeom prst="rect">
            <a:avLst/>
          </a:prstGeom>
        </p:spPr>
      </p:pic>
      <p:pic>
        <p:nvPicPr>
          <p:cNvPr id="6" name="Picture 5" descr="Z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248304"/>
            <a:ext cx="4079257" cy="2331975"/>
          </a:xfrm>
          <a:prstGeom prst="rect">
            <a:avLst/>
          </a:prstGeom>
        </p:spPr>
      </p:pic>
      <p:pic>
        <p:nvPicPr>
          <p:cNvPr id="7" name="Picture 6" descr="Saf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16" y="3924591"/>
            <a:ext cx="3594101" cy="23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PCAOB = CPAB </a:t>
            </a:r>
            <a:r>
              <a:rPr lang="en-US" dirty="0"/>
              <a:t>+ ASB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PCAOB: Public Company Accounting Oversight Board</a:t>
            </a:r>
          </a:p>
          <a:p>
            <a:endParaRPr lang="en-US" dirty="0" smtClean="0"/>
          </a:p>
          <a:p>
            <a:r>
              <a:rPr lang="en-US" dirty="0"/>
              <a:t>CPAB: Canadian Public Accountability </a:t>
            </a:r>
            <a:r>
              <a:rPr lang="en-US" dirty="0" smtClean="0"/>
              <a:t>Board</a:t>
            </a:r>
          </a:p>
          <a:p>
            <a:endParaRPr lang="en-US" dirty="0" smtClean="0"/>
          </a:p>
          <a:p>
            <a:r>
              <a:rPr lang="en-US" dirty="0"/>
              <a:t>ASB: Auditing Standards Board</a:t>
            </a:r>
          </a:p>
        </p:txBody>
      </p:sp>
    </p:spTree>
    <p:extLst>
      <p:ext uri="{BB962C8B-B14F-4D97-AF65-F5344CB8AC3E}">
        <p14:creationId xmlns:p14="http://schemas.microsoft.com/office/powerpoint/2010/main" val="26428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SOX: Oh</a:t>
            </a:r>
            <a:r>
              <a:rPr lang="en-US" dirty="0"/>
              <a:t>, the jobs people work at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Out </a:t>
            </a:r>
            <a:r>
              <a:rPr lang="en-US" dirty="0"/>
              <a:t>west, near </a:t>
            </a:r>
            <a:r>
              <a:rPr lang="en-US" dirty="0" err="1"/>
              <a:t>Hawtch-Hawtch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there's a </a:t>
            </a:r>
            <a:r>
              <a:rPr lang="en-US" dirty="0" err="1"/>
              <a:t>Hawtch</a:t>
            </a:r>
            <a:r>
              <a:rPr lang="en-US" dirty="0"/>
              <a:t>-</a:t>
            </a:r>
            <a:r>
              <a:rPr lang="en-US" dirty="0" err="1"/>
              <a:t>Hawtcher</a:t>
            </a:r>
            <a:r>
              <a:rPr lang="en-US" dirty="0"/>
              <a:t>-Bee-Watcher.</a:t>
            </a:r>
          </a:p>
          <a:p>
            <a:pPr marL="0" indent="0">
              <a:buNone/>
            </a:pPr>
            <a:r>
              <a:rPr lang="en-US" dirty="0"/>
              <a:t>His job is to watch . . .</a:t>
            </a:r>
          </a:p>
          <a:p>
            <a:pPr marL="0" indent="0">
              <a:buNone/>
            </a:pPr>
            <a:r>
              <a:rPr lang="en-US" dirty="0"/>
              <a:t>is to keep both his eyes on the lazy town bee.</a:t>
            </a:r>
          </a:p>
          <a:p>
            <a:pPr marL="0" indent="0">
              <a:buNone/>
            </a:pPr>
            <a:r>
              <a:rPr lang="en-US" dirty="0"/>
              <a:t>A bee that is watched will work harder, you see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Well . . . he watched and he watched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But, in spite of his watch,</a:t>
            </a:r>
          </a:p>
          <a:p>
            <a:pPr marL="0" indent="0">
              <a:buNone/>
            </a:pPr>
            <a:r>
              <a:rPr lang="en-US" dirty="0"/>
              <a:t>that bee didn't work any harder.  Not</a:t>
            </a:r>
          </a:p>
          <a:p>
            <a:pPr marL="0" indent="0">
              <a:buNone/>
            </a:pPr>
            <a:r>
              <a:rPr lang="en-US" dirty="0" err="1" smtClean="0"/>
              <a:t>Mawtch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dirty="0"/>
              <a:t>then somebody said,</a:t>
            </a:r>
          </a:p>
          <a:p>
            <a:pPr marL="0" indent="0">
              <a:buNone/>
            </a:pPr>
            <a:r>
              <a:rPr lang="en-US" dirty="0"/>
              <a:t>`Our old bee-watching man</a:t>
            </a:r>
          </a:p>
          <a:p>
            <a:pPr marL="0" indent="0">
              <a:buNone/>
            </a:pPr>
            <a:r>
              <a:rPr lang="en-US" dirty="0"/>
              <a:t>just isn't bee-watching as hard as he can.</a:t>
            </a:r>
          </a:p>
          <a:p>
            <a:pPr marL="0" indent="0">
              <a:buNone/>
            </a:pPr>
            <a:r>
              <a:rPr lang="en-US" dirty="0"/>
              <a:t>He ought to be watched by another </a:t>
            </a:r>
            <a:r>
              <a:rPr lang="en-US" dirty="0" err="1"/>
              <a:t>Hawtch-Hawtcher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thing that we need is a Bee-Watcher-Watcher!’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400050" lvl="1" indent="0">
              <a:buNone/>
            </a:pPr>
            <a:r>
              <a:rPr lang="en-US" dirty="0" smtClean="0"/>
              <a:t>WELL </a:t>
            </a:r>
            <a:r>
              <a:rPr lang="en-US" dirty="0"/>
              <a:t>. .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Bee-Watcher-Watcher watched the Bee-Watcher.</a:t>
            </a:r>
          </a:p>
          <a:p>
            <a:pPr marL="0" indent="0">
              <a:buNone/>
            </a:pPr>
            <a:r>
              <a:rPr lang="en-US" dirty="0"/>
              <a:t>He didn't watch well.  So another </a:t>
            </a:r>
            <a:r>
              <a:rPr lang="en-US" dirty="0" err="1"/>
              <a:t>Hawtch-Hawtcher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had to come in as a Watch-Watcher-Watcher.</a:t>
            </a:r>
          </a:p>
          <a:p>
            <a:pPr marL="0" indent="0">
              <a:buNone/>
            </a:pPr>
            <a:r>
              <a:rPr lang="en-US" dirty="0"/>
              <a:t>And today all the </a:t>
            </a:r>
            <a:r>
              <a:rPr lang="en-US" dirty="0" err="1"/>
              <a:t>Hawtchers</a:t>
            </a:r>
            <a:r>
              <a:rPr lang="en-US" dirty="0"/>
              <a:t> who live in </a:t>
            </a:r>
            <a:r>
              <a:rPr lang="en-US" dirty="0" err="1"/>
              <a:t>Hawtch-Hawtch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are watching on Watch-Watcher-</a:t>
            </a:r>
            <a:r>
              <a:rPr lang="en-US" dirty="0" err="1"/>
              <a:t>Watchering</a:t>
            </a:r>
            <a:r>
              <a:rPr lang="en-US" dirty="0"/>
              <a:t>-Watch,</a:t>
            </a:r>
          </a:p>
          <a:p>
            <a:pPr marL="0" indent="0">
              <a:buNone/>
            </a:pPr>
            <a:r>
              <a:rPr lang="en-US" dirty="0"/>
              <a:t>Watch-Watching the Watcher who's watching that bee.</a:t>
            </a:r>
          </a:p>
          <a:p>
            <a:pPr marL="0" indent="0">
              <a:buNone/>
            </a:pPr>
            <a:r>
              <a:rPr lang="en-US" dirty="0"/>
              <a:t>You're not a </a:t>
            </a:r>
            <a:r>
              <a:rPr lang="en-US" dirty="0" err="1"/>
              <a:t>Hawtch</a:t>
            </a:r>
            <a:r>
              <a:rPr lang="en-US" dirty="0"/>
              <a:t>-Hatcher.  You're lucky, you see!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T. </a:t>
            </a:r>
            <a:r>
              <a:rPr lang="en-US" dirty="0" err="1"/>
              <a:t>Geissel</a:t>
            </a:r>
            <a:r>
              <a:rPr lang="en-US" dirty="0"/>
              <a:t> (Dr. Seuss)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1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Hawtch-Hawtchers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Preparer (</a:t>
            </a:r>
            <a:r>
              <a:rPr lang="en-US" dirty="0"/>
              <a:t>and internal quality assurance)</a:t>
            </a:r>
            <a:endParaRPr lang="en-US" dirty="0" smtClean="0"/>
          </a:p>
          <a:p>
            <a:r>
              <a:rPr lang="en-US" dirty="0" smtClean="0"/>
              <a:t>External audit (and internal quality assurance)</a:t>
            </a:r>
          </a:p>
          <a:p>
            <a:r>
              <a:rPr lang="en-US" dirty="0" smtClean="0"/>
              <a:t>Regulatory review</a:t>
            </a:r>
          </a:p>
          <a:p>
            <a:endParaRPr lang="en-US" dirty="0"/>
          </a:p>
          <a:p>
            <a:r>
              <a:rPr lang="en-US" dirty="0" smtClean="0"/>
              <a:t>To what extent have PCAOB/CPAB inspection staff been hired away by public accounting firms? With what effect?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</a:t>
            </a:r>
            <a:r>
              <a:rPr lang="en-US" dirty="0" err="1"/>
              <a:t>Veihmeyer</a:t>
            </a:r>
            <a:r>
              <a:rPr lang="en-US" dirty="0"/>
              <a:t>, Chairman, KPMG International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"Inspection process in the US is so onerous and the standardization (regardless of utility) and zero-defect mentality so oppressive that audit partners KPMG would like to retain are leaving the firm for more rewarding 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8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ddart-PSU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Huddart-PSU-2013.thmx</Template>
  <TotalTime>459</TotalTime>
  <Words>828</Words>
  <Application>Microsoft Macintosh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Huddart-PSU-2013</vt:lpstr>
      <vt:lpstr>Professional Accounting Futures University of Toronto Mississauga </vt:lpstr>
      <vt:lpstr>Plenary Session of the 2017 AAA meetings</vt:lpstr>
      <vt:lpstr>My take-aways</vt:lpstr>
      <vt:lpstr>Research types</vt:lpstr>
      <vt:lpstr>Lab/Zoo/Safari</vt:lpstr>
      <vt:lpstr>PCAOB = CPAB + ASB</vt:lpstr>
      <vt:lpstr>SOX: Oh, the jobs people work at!</vt:lpstr>
      <vt:lpstr>Hawtch-Hawtchers</vt:lpstr>
      <vt:lpstr>John Veihmeyer, Chairman, KPMG International</vt:lpstr>
      <vt:lpstr>Timeline</vt:lpstr>
      <vt:lpstr>Defects only</vt:lpstr>
      <vt:lpstr>Inspection Outcomes</vt:lpstr>
      <vt:lpstr>Post-Implementation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Huddart</dc:creator>
  <cp:lastModifiedBy>Steven Huddart</cp:lastModifiedBy>
  <cp:revision>18</cp:revision>
  <dcterms:created xsi:type="dcterms:W3CDTF">2017-09-15T04:07:48Z</dcterms:created>
  <dcterms:modified xsi:type="dcterms:W3CDTF">2017-09-15T11:55:40Z</dcterms:modified>
</cp:coreProperties>
</file>