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87" r:id="rId2"/>
    <p:sldId id="322" r:id="rId3"/>
    <p:sldId id="323" r:id="rId4"/>
    <p:sldId id="310" r:id="rId5"/>
    <p:sldId id="306" r:id="rId6"/>
    <p:sldId id="292" r:id="rId7"/>
    <p:sldId id="317" r:id="rId8"/>
    <p:sldId id="299" r:id="rId9"/>
    <p:sldId id="300" r:id="rId10"/>
    <p:sldId id="301" r:id="rId11"/>
    <p:sldId id="316" r:id="rId12"/>
    <p:sldId id="297" r:id="rId13"/>
    <p:sldId id="294" r:id="rId14"/>
    <p:sldId id="325" r:id="rId15"/>
    <p:sldId id="324" r:id="rId16"/>
    <p:sldId id="318" r:id="rId17"/>
    <p:sldId id="291" r:id="rId18"/>
    <p:sldId id="319" r:id="rId19"/>
    <p:sldId id="293" r:id="rId2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288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CBF9CC-D593-4710-BBDA-96F13A9B907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22683C6-3137-4868-AF66-9D65A20DB792}">
      <dgm:prSet phldrT="[Text]"/>
      <dgm:spPr/>
      <dgm:t>
        <a:bodyPr/>
        <a:lstStyle/>
        <a:p>
          <a:r>
            <a:rPr lang="en-GB" dirty="0" smtClean="0"/>
            <a:t>Financial Reporting</a:t>
          </a:r>
          <a:endParaRPr lang="en-GB" dirty="0"/>
        </a:p>
      </dgm:t>
    </dgm:pt>
    <dgm:pt modelId="{80C8206E-33C6-442A-9A67-5F3C32C542A5}" type="parTrans" cxnId="{2CEC4F3B-0F59-4B68-B96E-6B62D59502D7}">
      <dgm:prSet/>
      <dgm:spPr/>
      <dgm:t>
        <a:bodyPr/>
        <a:lstStyle/>
        <a:p>
          <a:endParaRPr lang="en-GB"/>
        </a:p>
      </dgm:t>
    </dgm:pt>
    <dgm:pt modelId="{3DA27FD4-CB51-432D-B035-2AAAFE0DDC53}" type="sibTrans" cxnId="{2CEC4F3B-0F59-4B68-B96E-6B62D59502D7}">
      <dgm:prSet/>
      <dgm:spPr/>
      <dgm:t>
        <a:bodyPr/>
        <a:lstStyle/>
        <a:p>
          <a:endParaRPr lang="en-GB"/>
        </a:p>
      </dgm:t>
    </dgm:pt>
    <dgm:pt modelId="{28DA1672-6394-418F-A58A-3362392FD4BD}">
      <dgm:prSet phldrT="[Text]"/>
      <dgm:spPr/>
      <dgm:t>
        <a:bodyPr/>
        <a:lstStyle/>
        <a:p>
          <a:r>
            <a:rPr lang="en-GB" dirty="0" smtClean="0"/>
            <a:t>2012 UK Corporate Governance reforms</a:t>
          </a:r>
          <a:endParaRPr lang="en-GB" dirty="0"/>
        </a:p>
      </dgm:t>
    </dgm:pt>
    <dgm:pt modelId="{7FA5AD7A-9163-4151-BE39-021623F3F601}" type="parTrans" cxnId="{CA6961EA-C6D3-4555-AECF-4B9AFB677DC1}">
      <dgm:prSet/>
      <dgm:spPr/>
      <dgm:t>
        <a:bodyPr/>
        <a:lstStyle/>
        <a:p>
          <a:endParaRPr lang="en-GB"/>
        </a:p>
      </dgm:t>
    </dgm:pt>
    <dgm:pt modelId="{EFCA853F-BC3A-4881-BC66-8CEFCA3F4030}" type="sibTrans" cxnId="{CA6961EA-C6D3-4555-AECF-4B9AFB677DC1}">
      <dgm:prSet/>
      <dgm:spPr/>
      <dgm:t>
        <a:bodyPr/>
        <a:lstStyle/>
        <a:p>
          <a:endParaRPr lang="en-GB"/>
        </a:p>
      </dgm:t>
    </dgm:pt>
    <dgm:pt modelId="{2BDB904E-5675-4F00-A33F-DB01DCBFEE14}">
      <dgm:prSet phldrT="[Text]"/>
      <dgm:spPr/>
      <dgm:t>
        <a:bodyPr/>
        <a:lstStyle/>
        <a:p>
          <a:r>
            <a:rPr lang="en-GB" dirty="0" smtClean="0"/>
            <a:t>Build public trust in financial reporting</a:t>
          </a:r>
          <a:endParaRPr lang="en-GB" dirty="0"/>
        </a:p>
      </dgm:t>
    </dgm:pt>
    <dgm:pt modelId="{C176EB99-1508-46A2-8407-B967CD4DAE73}" type="parTrans" cxnId="{3010EC6C-FC34-46FF-8940-68043127DF57}">
      <dgm:prSet/>
      <dgm:spPr/>
      <dgm:t>
        <a:bodyPr/>
        <a:lstStyle/>
        <a:p>
          <a:endParaRPr lang="en-GB"/>
        </a:p>
      </dgm:t>
    </dgm:pt>
    <dgm:pt modelId="{D7AD7E92-E224-48F0-A414-E9E49A8A4209}" type="sibTrans" cxnId="{3010EC6C-FC34-46FF-8940-68043127DF57}">
      <dgm:prSet/>
      <dgm:spPr/>
      <dgm:t>
        <a:bodyPr/>
        <a:lstStyle/>
        <a:p>
          <a:endParaRPr lang="en-GB"/>
        </a:p>
      </dgm:t>
    </dgm:pt>
    <dgm:pt modelId="{81469883-EAA2-4C5B-BBDB-D58A7013D052}">
      <dgm:prSet phldrT="[Text]"/>
      <dgm:spPr/>
      <dgm:t>
        <a:bodyPr/>
        <a:lstStyle/>
        <a:p>
          <a:r>
            <a:rPr lang="en-GB" dirty="0" smtClean="0"/>
            <a:t>Audit</a:t>
          </a:r>
          <a:endParaRPr lang="en-GB" dirty="0"/>
        </a:p>
      </dgm:t>
    </dgm:pt>
    <dgm:pt modelId="{ECA6CA91-C72D-480A-97B9-7963F658032A}" type="parTrans" cxnId="{9786E11A-70E4-448D-BF15-55F07F755B48}">
      <dgm:prSet/>
      <dgm:spPr/>
      <dgm:t>
        <a:bodyPr/>
        <a:lstStyle/>
        <a:p>
          <a:endParaRPr lang="en-GB"/>
        </a:p>
      </dgm:t>
    </dgm:pt>
    <dgm:pt modelId="{99529730-71CE-47CA-BDF4-1B5F89819661}" type="sibTrans" cxnId="{9786E11A-70E4-448D-BF15-55F07F755B48}">
      <dgm:prSet/>
      <dgm:spPr/>
      <dgm:t>
        <a:bodyPr/>
        <a:lstStyle/>
        <a:p>
          <a:endParaRPr lang="en-GB"/>
        </a:p>
      </dgm:t>
    </dgm:pt>
    <dgm:pt modelId="{A4A255FE-ECAE-4BF5-9BC1-06EB274DF599}">
      <dgm:prSet phldrT="[Text]"/>
      <dgm:spPr/>
      <dgm:t>
        <a:bodyPr/>
        <a:lstStyle/>
        <a:p>
          <a:r>
            <a:rPr lang="en-GB" dirty="0" smtClean="0"/>
            <a:t>Make audit more transparent</a:t>
          </a:r>
          <a:endParaRPr lang="en-GB" dirty="0"/>
        </a:p>
      </dgm:t>
    </dgm:pt>
    <dgm:pt modelId="{C8DB7569-6647-420D-8A52-31C75463A36F}" type="parTrans" cxnId="{B978F177-0F86-450B-A295-DD590D8D19EC}">
      <dgm:prSet/>
      <dgm:spPr/>
      <dgm:t>
        <a:bodyPr/>
        <a:lstStyle/>
        <a:p>
          <a:endParaRPr lang="en-GB"/>
        </a:p>
      </dgm:t>
    </dgm:pt>
    <dgm:pt modelId="{B90B1F33-3502-46F8-AE60-15BE9EA99942}" type="sibTrans" cxnId="{B978F177-0F86-450B-A295-DD590D8D19EC}">
      <dgm:prSet/>
      <dgm:spPr/>
      <dgm:t>
        <a:bodyPr/>
        <a:lstStyle/>
        <a:p>
          <a:endParaRPr lang="en-GB"/>
        </a:p>
      </dgm:t>
    </dgm:pt>
    <dgm:pt modelId="{30BB7195-9885-4D21-95D6-B65033938D2D}">
      <dgm:prSet phldrT="[Text]"/>
      <dgm:spPr/>
      <dgm:t>
        <a:bodyPr/>
        <a:lstStyle/>
        <a:p>
          <a:r>
            <a:rPr lang="en-GB" dirty="0" smtClean="0"/>
            <a:t>Build public trust in audit</a:t>
          </a:r>
          <a:endParaRPr lang="en-GB" dirty="0"/>
        </a:p>
      </dgm:t>
    </dgm:pt>
    <dgm:pt modelId="{92A6515A-8CE7-48E3-A6ED-047311446EBF}" type="parTrans" cxnId="{89EEEECC-95EA-4E17-A046-1A1CBA5F6AFD}">
      <dgm:prSet/>
      <dgm:spPr/>
      <dgm:t>
        <a:bodyPr/>
        <a:lstStyle/>
        <a:p>
          <a:endParaRPr lang="en-GB"/>
        </a:p>
      </dgm:t>
    </dgm:pt>
    <dgm:pt modelId="{0C5D6BB8-6230-4F16-B992-7E3F55A26728}" type="sibTrans" cxnId="{89EEEECC-95EA-4E17-A046-1A1CBA5F6AFD}">
      <dgm:prSet/>
      <dgm:spPr/>
      <dgm:t>
        <a:bodyPr/>
        <a:lstStyle/>
        <a:p>
          <a:endParaRPr lang="en-GB"/>
        </a:p>
      </dgm:t>
    </dgm:pt>
    <dgm:pt modelId="{FD77F8D5-B766-41A6-888A-BD21C313E5CB}">
      <dgm:prSet phldrT="[Text]"/>
      <dgm:spPr/>
      <dgm:t>
        <a:bodyPr/>
        <a:lstStyle/>
        <a:p>
          <a:r>
            <a:rPr lang="en-GB" dirty="0" smtClean="0"/>
            <a:t>Experience</a:t>
          </a:r>
          <a:endParaRPr lang="en-GB" dirty="0"/>
        </a:p>
      </dgm:t>
    </dgm:pt>
    <dgm:pt modelId="{476BBF10-3615-47B8-9267-B856EA62C4D1}" type="parTrans" cxnId="{2444BDBF-95C7-486D-B2C0-C70A931897B1}">
      <dgm:prSet/>
      <dgm:spPr/>
      <dgm:t>
        <a:bodyPr/>
        <a:lstStyle/>
        <a:p>
          <a:endParaRPr lang="en-GB"/>
        </a:p>
      </dgm:t>
    </dgm:pt>
    <dgm:pt modelId="{46895D13-3B83-4C92-838C-C950FA544FE5}" type="sibTrans" cxnId="{2444BDBF-95C7-486D-B2C0-C70A931897B1}">
      <dgm:prSet/>
      <dgm:spPr/>
      <dgm:t>
        <a:bodyPr/>
        <a:lstStyle/>
        <a:p>
          <a:endParaRPr lang="en-GB"/>
        </a:p>
      </dgm:t>
    </dgm:pt>
    <dgm:pt modelId="{0661C6AF-8F30-4010-9FD5-B4170DC21D62}">
      <dgm:prSet phldrT="[Text]"/>
      <dgm:spPr/>
      <dgm:t>
        <a:bodyPr/>
        <a:lstStyle/>
        <a:p>
          <a:r>
            <a:rPr lang="en-GB" dirty="0" smtClean="0"/>
            <a:t>UK experience positive</a:t>
          </a:r>
          <a:endParaRPr lang="en-GB" dirty="0"/>
        </a:p>
      </dgm:t>
    </dgm:pt>
    <dgm:pt modelId="{93111D76-6831-4CAF-AB5E-1DCAE026B1C6}" type="parTrans" cxnId="{BB66FF9B-8599-4FA4-8237-4C634B2A3C1A}">
      <dgm:prSet/>
      <dgm:spPr/>
      <dgm:t>
        <a:bodyPr/>
        <a:lstStyle/>
        <a:p>
          <a:endParaRPr lang="en-GB"/>
        </a:p>
      </dgm:t>
    </dgm:pt>
    <dgm:pt modelId="{8495CBEC-61C5-41AC-96FC-C86E5F4EFF80}" type="sibTrans" cxnId="{BB66FF9B-8599-4FA4-8237-4C634B2A3C1A}">
      <dgm:prSet/>
      <dgm:spPr/>
      <dgm:t>
        <a:bodyPr/>
        <a:lstStyle/>
        <a:p>
          <a:endParaRPr lang="en-GB"/>
        </a:p>
      </dgm:t>
    </dgm:pt>
    <dgm:pt modelId="{22A621E5-89FC-492E-BE94-A06ACBE72433}">
      <dgm:prSet phldrT="[Text]"/>
      <dgm:spPr/>
      <dgm:t>
        <a:bodyPr/>
        <a:lstStyle/>
        <a:p>
          <a:r>
            <a:rPr lang="en-GB" dirty="0" smtClean="0"/>
            <a:t>Investors welcome new audit reports</a:t>
          </a:r>
          <a:endParaRPr lang="en-GB" dirty="0"/>
        </a:p>
      </dgm:t>
    </dgm:pt>
    <dgm:pt modelId="{AFF3A7A4-B010-4DC5-8FD6-E24F660313EE}" type="parTrans" cxnId="{3DF6BF02-E895-4771-8F44-93DE377F3641}">
      <dgm:prSet/>
      <dgm:spPr/>
      <dgm:t>
        <a:bodyPr/>
        <a:lstStyle/>
        <a:p>
          <a:endParaRPr lang="en-GB"/>
        </a:p>
      </dgm:t>
    </dgm:pt>
    <dgm:pt modelId="{7A44E752-17FC-4CDD-A7E9-D088F7AA993F}" type="sibTrans" cxnId="{3DF6BF02-E895-4771-8F44-93DE377F3641}">
      <dgm:prSet/>
      <dgm:spPr/>
      <dgm:t>
        <a:bodyPr/>
        <a:lstStyle/>
        <a:p>
          <a:endParaRPr lang="en-GB"/>
        </a:p>
      </dgm:t>
    </dgm:pt>
    <dgm:pt modelId="{FBD51922-1A4C-4512-8A31-66D52299ADDF}">
      <dgm:prSet phldrT="[Text]"/>
      <dgm:spPr/>
      <dgm:t>
        <a:bodyPr/>
        <a:lstStyle/>
        <a:p>
          <a:r>
            <a:rPr lang="en-GB" dirty="0" smtClean="0"/>
            <a:t>Underpin quality</a:t>
          </a:r>
          <a:endParaRPr lang="en-GB" dirty="0"/>
        </a:p>
      </dgm:t>
    </dgm:pt>
    <dgm:pt modelId="{F96453D3-CB76-4D05-8379-1765739A6710}" type="parTrans" cxnId="{4769DE6F-DF33-4FA3-A56B-A94F1F2C54BC}">
      <dgm:prSet/>
      <dgm:spPr/>
      <dgm:t>
        <a:bodyPr/>
        <a:lstStyle/>
        <a:p>
          <a:endParaRPr lang="en-GB"/>
        </a:p>
      </dgm:t>
    </dgm:pt>
    <dgm:pt modelId="{96ADFC90-BEB9-4ADF-BFF5-580A2263ADD5}" type="sibTrans" cxnId="{4769DE6F-DF33-4FA3-A56B-A94F1F2C54BC}">
      <dgm:prSet/>
      <dgm:spPr/>
      <dgm:t>
        <a:bodyPr/>
        <a:lstStyle/>
        <a:p>
          <a:endParaRPr lang="en-GB"/>
        </a:p>
      </dgm:t>
    </dgm:pt>
    <dgm:pt modelId="{2346813A-4E00-4BF3-B36E-1B1236F834A3}">
      <dgm:prSet phldrT="[Text]"/>
      <dgm:spPr/>
      <dgm:t>
        <a:bodyPr/>
        <a:lstStyle/>
        <a:p>
          <a:r>
            <a:rPr lang="en-GB" dirty="0" smtClean="0"/>
            <a:t>Only the beginning of engagement process</a:t>
          </a:r>
          <a:endParaRPr lang="en-GB" dirty="0"/>
        </a:p>
      </dgm:t>
    </dgm:pt>
    <dgm:pt modelId="{E29045F5-7B0A-46C0-87A4-F6FDD35293CE}" type="parTrans" cxnId="{6716DDFD-DD05-4270-B8DA-A90D63439FEC}">
      <dgm:prSet/>
      <dgm:spPr/>
      <dgm:t>
        <a:bodyPr/>
        <a:lstStyle/>
        <a:p>
          <a:endParaRPr lang="en-GB"/>
        </a:p>
      </dgm:t>
    </dgm:pt>
    <dgm:pt modelId="{2FA1E631-E196-427C-8ADE-BAC9E2DF0B83}" type="sibTrans" cxnId="{6716DDFD-DD05-4270-B8DA-A90D63439FEC}">
      <dgm:prSet/>
      <dgm:spPr/>
      <dgm:t>
        <a:bodyPr/>
        <a:lstStyle/>
        <a:p>
          <a:endParaRPr lang="en-GB"/>
        </a:p>
      </dgm:t>
    </dgm:pt>
    <dgm:pt modelId="{F59195ED-961E-46E7-862F-A9239EA2EF66}" type="pres">
      <dgm:prSet presAssocID="{60CBF9CC-D593-4710-BBDA-96F13A9B907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9571BE2-B1A2-49C5-9C83-A9A755A476A4}" type="pres">
      <dgm:prSet presAssocID="{622683C6-3137-4868-AF66-9D65A20DB792}" presName="composite" presStyleCnt="0"/>
      <dgm:spPr/>
    </dgm:pt>
    <dgm:pt modelId="{8B69DD77-DB1A-47D1-BB91-54882C274B65}" type="pres">
      <dgm:prSet presAssocID="{622683C6-3137-4868-AF66-9D65A20DB79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84119D-498F-43AF-9C9D-E4B0C015990A}" type="pres">
      <dgm:prSet presAssocID="{622683C6-3137-4868-AF66-9D65A20DB79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0AFF72-1329-472B-8620-A151EDBDDDEB}" type="pres">
      <dgm:prSet presAssocID="{3DA27FD4-CB51-432D-B035-2AAAFE0DDC53}" presName="sp" presStyleCnt="0"/>
      <dgm:spPr/>
    </dgm:pt>
    <dgm:pt modelId="{A09D3D1A-0812-4934-880F-33D73669C43D}" type="pres">
      <dgm:prSet presAssocID="{81469883-EAA2-4C5B-BBDB-D58A7013D052}" presName="composite" presStyleCnt="0"/>
      <dgm:spPr/>
    </dgm:pt>
    <dgm:pt modelId="{DF2F1C2C-1A2B-4FF6-8B4D-4806444F0DE9}" type="pres">
      <dgm:prSet presAssocID="{81469883-EAA2-4C5B-BBDB-D58A7013D05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86CFD4-5687-46BE-B159-6BB27915F890}" type="pres">
      <dgm:prSet presAssocID="{81469883-EAA2-4C5B-BBDB-D58A7013D05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119903-2490-4222-86E1-3D107053A03D}" type="pres">
      <dgm:prSet presAssocID="{99529730-71CE-47CA-BDF4-1B5F89819661}" presName="sp" presStyleCnt="0"/>
      <dgm:spPr/>
    </dgm:pt>
    <dgm:pt modelId="{1D11E4C6-E947-4CFD-8D58-C524805C900F}" type="pres">
      <dgm:prSet presAssocID="{FD77F8D5-B766-41A6-888A-BD21C313E5CB}" presName="composite" presStyleCnt="0"/>
      <dgm:spPr/>
    </dgm:pt>
    <dgm:pt modelId="{14C0C8B9-8CAF-4E23-AF71-A589B24AEA3D}" type="pres">
      <dgm:prSet presAssocID="{FD77F8D5-B766-41A6-888A-BD21C313E5C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AB280C-5712-49AA-989B-6D4FA7793DFD}" type="pres">
      <dgm:prSet presAssocID="{FD77F8D5-B766-41A6-888A-BD21C313E5CB}" presName="descendantText" presStyleLbl="alignAcc1" presStyleIdx="2" presStyleCnt="3" custLinFactNeighborX="0" custLinFactNeighborY="2649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37B2138-B288-4ED3-9627-0890D40C2AEC}" type="presOf" srcId="{0661C6AF-8F30-4010-9FD5-B4170DC21D62}" destId="{1CAB280C-5712-49AA-989B-6D4FA7793DFD}" srcOrd="0" destOrd="0" presId="urn:microsoft.com/office/officeart/2005/8/layout/chevron2"/>
    <dgm:cxn modelId="{43F7B2F9-BEED-441F-8867-74B05FAF6DDD}" type="presOf" srcId="{FBD51922-1A4C-4512-8A31-66D52299ADDF}" destId="{8B86CFD4-5687-46BE-B159-6BB27915F890}" srcOrd="0" destOrd="1" presId="urn:microsoft.com/office/officeart/2005/8/layout/chevron2"/>
    <dgm:cxn modelId="{4EEBF88B-2386-4DFE-94E3-77DAE823B6DA}" type="presOf" srcId="{2BDB904E-5675-4F00-A33F-DB01DCBFEE14}" destId="{6084119D-498F-43AF-9C9D-E4B0C015990A}" srcOrd="0" destOrd="1" presId="urn:microsoft.com/office/officeart/2005/8/layout/chevron2"/>
    <dgm:cxn modelId="{73342FA3-E8E0-4249-8338-AEB50286EFEE}" type="presOf" srcId="{2346813A-4E00-4BF3-B36E-1B1236F834A3}" destId="{1CAB280C-5712-49AA-989B-6D4FA7793DFD}" srcOrd="0" destOrd="2" presId="urn:microsoft.com/office/officeart/2005/8/layout/chevron2"/>
    <dgm:cxn modelId="{3010EC6C-FC34-46FF-8940-68043127DF57}" srcId="{622683C6-3137-4868-AF66-9D65A20DB792}" destId="{2BDB904E-5675-4F00-A33F-DB01DCBFEE14}" srcOrd="1" destOrd="0" parTransId="{C176EB99-1508-46A2-8407-B967CD4DAE73}" sibTransId="{D7AD7E92-E224-48F0-A414-E9E49A8A4209}"/>
    <dgm:cxn modelId="{CA6961EA-C6D3-4555-AECF-4B9AFB677DC1}" srcId="{622683C6-3137-4868-AF66-9D65A20DB792}" destId="{28DA1672-6394-418F-A58A-3362392FD4BD}" srcOrd="0" destOrd="0" parTransId="{7FA5AD7A-9163-4151-BE39-021623F3F601}" sibTransId="{EFCA853F-BC3A-4881-BC66-8CEFCA3F4030}"/>
    <dgm:cxn modelId="{2444BDBF-95C7-486D-B2C0-C70A931897B1}" srcId="{60CBF9CC-D593-4710-BBDA-96F13A9B9071}" destId="{FD77F8D5-B766-41A6-888A-BD21C313E5CB}" srcOrd="2" destOrd="0" parTransId="{476BBF10-3615-47B8-9267-B856EA62C4D1}" sibTransId="{46895D13-3B83-4C92-838C-C950FA544FE5}"/>
    <dgm:cxn modelId="{B978F177-0F86-450B-A295-DD590D8D19EC}" srcId="{81469883-EAA2-4C5B-BBDB-D58A7013D052}" destId="{A4A255FE-ECAE-4BF5-9BC1-06EB274DF599}" srcOrd="0" destOrd="0" parTransId="{C8DB7569-6647-420D-8A52-31C75463A36F}" sibTransId="{B90B1F33-3502-46F8-AE60-15BE9EA99942}"/>
    <dgm:cxn modelId="{89EEEECC-95EA-4E17-A046-1A1CBA5F6AFD}" srcId="{81469883-EAA2-4C5B-BBDB-D58A7013D052}" destId="{30BB7195-9885-4D21-95D6-B65033938D2D}" srcOrd="2" destOrd="0" parTransId="{92A6515A-8CE7-48E3-A6ED-047311446EBF}" sibTransId="{0C5D6BB8-6230-4F16-B992-7E3F55A26728}"/>
    <dgm:cxn modelId="{4B8C5560-44D5-49AC-B67F-9037F2F69371}" type="presOf" srcId="{FD77F8D5-B766-41A6-888A-BD21C313E5CB}" destId="{14C0C8B9-8CAF-4E23-AF71-A589B24AEA3D}" srcOrd="0" destOrd="0" presId="urn:microsoft.com/office/officeart/2005/8/layout/chevron2"/>
    <dgm:cxn modelId="{78986CF2-F940-4E57-A793-EF3C29D7DCB6}" type="presOf" srcId="{30BB7195-9885-4D21-95D6-B65033938D2D}" destId="{8B86CFD4-5687-46BE-B159-6BB27915F890}" srcOrd="0" destOrd="2" presId="urn:microsoft.com/office/officeart/2005/8/layout/chevron2"/>
    <dgm:cxn modelId="{371D2D83-FF5D-4FA2-A3AA-008624B5A630}" type="presOf" srcId="{28DA1672-6394-418F-A58A-3362392FD4BD}" destId="{6084119D-498F-43AF-9C9D-E4B0C015990A}" srcOrd="0" destOrd="0" presId="urn:microsoft.com/office/officeart/2005/8/layout/chevron2"/>
    <dgm:cxn modelId="{BB66FF9B-8599-4FA4-8237-4C634B2A3C1A}" srcId="{FD77F8D5-B766-41A6-888A-BD21C313E5CB}" destId="{0661C6AF-8F30-4010-9FD5-B4170DC21D62}" srcOrd="0" destOrd="0" parTransId="{93111D76-6831-4CAF-AB5E-1DCAE026B1C6}" sibTransId="{8495CBEC-61C5-41AC-96FC-C86E5F4EFF80}"/>
    <dgm:cxn modelId="{75A9A8B9-F00C-4A5C-8D30-AE971AD5769C}" type="presOf" srcId="{622683C6-3137-4868-AF66-9D65A20DB792}" destId="{8B69DD77-DB1A-47D1-BB91-54882C274B65}" srcOrd="0" destOrd="0" presId="urn:microsoft.com/office/officeart/2005/8/layout/chevron2"/>
    <dgm:cxn modelId="{2CEC4F3B-0F59-4B68-B96E-6B62D59502D7}" srcId="{60CBF9CC-D593-4710-BBDA-96F13A9B9071}" destId="{622683C6-3137-4868-AF66-9D65A20DB792}" srcOrd="0" destOrd="0" parTransId="{80C8206E-33C6-442A-9A67-5F3C32C542A5}" sibTransId="{3DA27FD4-CB51-432D-B035-2AAAFE0DDC53}"/>
    <dgm:cxn modelId="{28C8AAE0-0BF8-4068-AA1C-9E7C5C76037E}" type="presOf" srcId="{60CBF9CC-D593-4710-BBDA-96F13A9B9071}" destId="{F59195ED-961E-46E7-862F-A9239EA2EF66}" srcOrd="0" destOrd="0" presId="urn:microsoft.com/office/officeart/2005/8/layout/chevron2"/>
    <dgm:cxn modelId="{60953F11-EB05-4D4F-9DA1-CBC90B517BA2}" type="presOf" srcId="{81469883-EAA2-4C5B-BBDB-D58A7013D052}" destId="{DF2F1C2C-1A2B-4FF6-8B4D-4806444F0DE9}" srcOrd="0" destOrd="0" presId="urn:microsoft.com/office/officeart/2005/8/layout/chevron2"/>
    <dgm:cxn modelId="{6716DDFD-DD05-4270-B8DA-A90D63439FEC}" srcId="{FD77F8D5-B766-41A6-888A-BD21C313E5CB}" destId="{2346813A-4E00-4BF3-B36E-1B1236F834A3}" srcOrd="2" destOrd="0" parTransId="{E29045F5-7B0A-46C0-87A4-F6FDD35293CE}" sibTransId="{2FA1E631-E196-427C-8ADE-BAC9E2DF0B83}"/>
    <dgm:cxn modelId="{9786E11A-70E4-448D-BF15-55F07F755B48}" srcId="{60CBF9CC-D593-4710-BBDA-96F13A9B9071}" destId="{81469883-EAA2-4C5B-BBDB-D58A7013D052}" srcOrd="1" destOrd="0" parTransId="{ECA6CA91-C72D-480A-97B9-7963F658032A}" sibTransId="{99529730-71CE-47CA-BDF4-1B5F89819661}"/>
    <dgm:cxn modelId="{15CB01F1-0BC9-40DB-8C1D-269CEFC7EA96}" type="presOf" srcId="{A4A255FE-ECAE-4BF5-9BC1-06EB274DF599}" destId="{8B86CFD4-5687-46BE-B159-6BB27915F890}" srcOrd="0" destOrd="0" presId="urn:microsoft.com/office/officeart/2005/8/layout/chevron2"/>
    <dgm:cxn modelId="{3DF6BF02-E895-4771-8F44-93DE377F3641}" srcId="{FD77F8D5-B766-41A6-888A-BD21C313E5CB}" destId="{22A621E5-89FC-492E-BE94-A06ACBE72433}" srcOrd="1" destOrd="0" parTransId="{AFF3A7A4-B010-4DC5-8FD6-E24F660313EE}" sibTransId="{7A44E752-17FC-4CDD-A7E9-D088F7AA993F}"/>
    <dgm:cxn modelId="{5C668CA5-213B-4A51-AD5A-F2FF51D69F85}" type="presOf" srcId="{22A621E5-89FC-492E-BE94-A06ACBE72433}" destId="{1CAB280C-5712-49AA-989B-6D4FA7793DFD}" srcOrd="0" destOrd="1" presId="urn:microsoft.com/office/officeart/2005/8/layout/chevron2"/>
    <dgm:cxn modelId="{4769DE6F-DF33-4FA3-A56B-A94F1F2C54BC}" srcId="{81469883-EAA2-4C5B-BBDB-D58A7013D052}" destId="{FBD51922-1A4C-4512-8A31-66D52299ADDF}" srcOrd="1" destOrd="0" parTransId="{F96453D3-CB76-4D05-8379-1765739A6710}" sibTransId="{96ADFC90-BEB9-4ADF-BFF5-580A2263ADD5}"/>
    <dgm:cxn modelId="{C1E4943C-380D-4664-B26D-3697DF9831F0}" type="presParOf" srcId="{F59195ED-961E-46E7-862F-A9239EA2EF66}" destId="{89571BE2-B1A2-49C5-9C83-A9A755A476A4}" srcOrd="0" destOrd="0" presId="urn:microsoft.com/office/officeart/2005/8/layout/chevron2"/>
    <dgm:cxn modelId="{54D0208B-43E4-4E9A-AF04-E6E7EF41C4D8}" type="presParOf" srcId="{89571BE2-B1A2-49C5-9C83-A9A755A476A4}" destId="{8B69DD77-DB1A-47D1-BB91-54882C274B65}" srcOrd="0" destOrd="0" presId="urn:microsoft.com/office/officeart/2005/8/layout/chevron2"/>
    <dgm:cxn modelId="{A67F990B-4982-49FD-97A0-8D8672F1ADC1}" type="presParOf" srcId="{89571BE2-B1A2-49C5-9C83-A9A755A476A4}" destId="{6084119D-498F-43AF-9C9D-E4B0C015990A}" srcOrd="1" destOrd="0" presId="urn:microsoft.com/office/officeart/2005/8/layout/chevron2"/>
    <dgm:cxn modelId="{D0FBBEB8-FCDE-4D23-9E85-E9965F8B67A2}" type="presParOf" srcId="{F59195ED-961E-46E7-862F-A9239EA2EF66}" destId="{B30AFF72-1329-472B-8620-A151EDBDDDEB}" srcOrd="1" destOrd="0" presId="urn:microsoft.com/office/officeart/2005/8/layout/chevron2"/>
    <dgm:cxn modelId="{5541F978-0A61-4331-9FC0-85334398C0B9}" type="presParOf" srcId="{F59195ED-961E-46E7-862F-A9239EA2EF66}" destId="{A09D3D1A-0812-4934-880F-33D73669C43D}" srcOrd="2" destOrd="0" presId="urn:microsoft.com/office/officeart/2005/8/layout/chevron2"/>
    <dgm:cxn modelId="{73630710-404D-4801-B9A3-3CC62FD64297}" type="presParOf" srcId="{A09D3D1A-0812-4934-880F-33D73669C43D}" destId="{DF2F1C2C-1A2B-4FF6-8B4D-4806444F0DE9}" srcOrd="0" destOrd="0" presId="urn:microsoft.com/office/officeart/2005/8/layout/chevron2"/>
    <dgm:cxn modelId="{C8BAF380-D8AB-4A0E-8CCA-3FE17DBA7A50}" type="presParOf" srcId="{A09D3D1A-0812-4934-880F-33D73669C43D}" destId="{8B86CFD4-5687-46BE-B159-6BB27915F890}" srcOrd="1" destOrd="0" presId="urn:microsoft.com/office/officeart/2005/8/layout/chevron2"/>
    <dgm:cxn modelId="{D758BF08-BA1D-44C2-A17A-8957CF047934}" type="presParOf" srcId="{F59195ED-961E-46E7-862F-A9239EA2EF66}" destId="{26119903-2490-4222-86E1-3D107053A03D}" srcOrd="3" destOrd="0" presId="urn:microsoft.com/office/officeart/2005/8/layout/chevron2"/>
    <dgm:cxn modelId="{5797B40A-74B3-493C-9E4F-DFDECCDD0345}" type="presParOf" srcId="{F59195ED-961E-46E7-862F-A9239EA2EF66}" destId="{1D11E4C6-E947-4CFD-8D58-C524805C900F}" srcOrd="4" destOrd="0" presId="urn:microsoft.com/office/officeart/2005/8/layout/chevron2"/>
    <dgm:cxn modelId="{6F6DAE52-BBCF-4595-8B3E-FBF6444271BE}" type="presParOf" srcId="{1D11E4C6-E947-4CFD-8D58-C524805C900F}" destId="{14C0C8B9-8CAF-4E23-AF71-A589B24AEA3D}" srcOrd="0" destOrd="0" presId="urn:microsoft.com/office/officeart/2005/8/layout/chevron2"/>
    <dgm:cxn modelId="{9E21DC04-1116-4B74-852B-2EA65BB185FF}" type="presParOf" srcId="{1D11E4C6-E947-4CFD-8D58-C524805C900F}" destId="{1CAB280C-5712-49AA-989B-6D4FA7793D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9DD77-DB1A-47D1-BB91-54882C274B65}">
      <dsp:nvSpPr>
        <dsp:cNvPr id="0" name=""/>
        <dsp:cNvSpPr/>
      </dsp:nvSpPr>
      <dsp:spPr>
        <a:xfrm rot="5400000">
          <a:off x="-215822" y="218233"/>
          <a:ext cx="1438816" cy="10071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Financial Reporting</a:t>
          </a:r>
          <a:endParaRPr lang="en-GB" sz="1500" kern="1200" dirty="0"/>
        </a:p>
      </dsp:txBody>
      <dsp:txXfrm rot="-5400000">
        <a:off x="1" y="505997"/>
        <a:ext cx="1007171" cy="431645"/>
      </dsp:txXfrm>
    </dsp:sp>
    <dsp:sp modelId="{6084119D-498F-43AF-9C9D-E4B0C015990A}">
      <dsp:nvSpPr>
        <dsp:cNvPr id="0" name=""/>
        <dsp:cNvSpPr/>
      </dsp:nvSpPr>
      <dsp:spPr>
        <a:xfrm rot="5400000">
          <a:off x="4150770" y="-3141187"/>
          <a:ext cx="935230" cy="7222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2012 UK Corporate Governance reforms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Build public trust in financial reporting</a:t>
          </a:r>
          <a:endParaRPr lang="en-GB" sz="1800" kern="1200" dirty="0"/>
        </a:p>
      </dsp:txBody>
      <dsp:txXfrm rot="-5400000">
        <a:off x="1007171" y="48066"/>
        <a:ext cx="7176774" cy="843922"/>
      </dsp:txXfrm>
    </dsp:sp>
    <dsp:sp modelId="{DF2F1C2C-1A2B-4FF6-8B4D-4806444F0DE9}">
      <dsp:nvSpPr>
        <dsp:cNvPr id="0" name=""/>
        <dsp:cNvSpPr/>
      </dsp:nvSpPr>
      <dsp:spPr>
        <a:xfrm rot="5400000">
          <a:off x="-215822" y="1460878"/>
          <a:ext cx="1438816" cy="10071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Audit</a:t>
          </a:r>
          <a:endParaRPr lang="en-GB" sz="1500" kern="1200" dirty="0"/>
        </a:p>
      </dsp:txBody>
      <dsp:txXfrm rot="-5400000">
        <a:off x="1" y="1748642"/>
        <a:ext cx="1007171" cy="431645"/>
      </dsp:txXfrm>
    </dsp:sp>
    <dsp:sp modelId="{8B86CFD4-5687-46BE-B159-6BB27915F890}">
      <dsp:nvSpPr>
        <dsp:cNvPr id="0" name=""/>
        <dsp:cNvSpPr/>
      </dsp:nvSpPr>
      <dsp:spPr>
        <a:xfrm rot="5400000">
          <a:off x="4150770" y="-1898542"/>
          <a:ext cx="935230" cy="7222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Make audit more transparent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Underpin quality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Build public trust in audit</a:t>
          </a:r>
          <a:endParaRPr lang="en-GB" sz="1800" kern="1200" dirty="0"/>
        </a:p>
      </dsp:txBody>
      <dsp:txXfrm rot="-5400000">
        <a:off x="1007171" y="1290711"/>
        <a:ext cx="7176774" cy="843922"/>
      </dsp:txXfrm>
    </dsp:sp>
    <dsp:sp modelId="{14C0C8B9-8CAF-4E23-AF71-A589B24AEA3D}">
      <dsp:nvSpPr>
        <dsp:cNvPr id="0" name=""/>
        <dsp:cNvSpPr/>
      </dsp:nvSpPr>
      <dsp:spPr>
        <a:xfrm rot="5400000">
          <a:off x="-215822" y="2703523"/>
          <a:ext cx="1438816" cy="10071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Experience</a:t>
          </a:r>
          <a:endParaRPr lang="en-GB" sz="1500" kern="1200" dirty="0"/>
        </a:p>
      </dsp:txBody>
      <dsp:txXfrm rot="-5400000">
        <a:off x="1" y="2991287"/>
        <a:ext cx="1007171" cy="431645"/>
      </dsp:txXfrm>
    </dsp:sp>
    <dsp:sp modelId="{1CAB280C-5712-49AA-989B-6D4FA7793DFD}">
      <dsp:nvSpPr>
        <dsp:cNvPr id="0" name=""/>
        <dsp:cNvSpPr/>
      </dsp:nvSpPr>
      <dsp:spPr>
        <a:xfrm rot="5400000">
          <a:off x="4150770" y="-408117"/>
          <a:ext cx="935230" cy="72224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UK experience positive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Investors welcome new audit reports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Only the beginning of engagement process</a:t>
          </a:r>
          <a:endParaRPr lang="en-GB" sz="1800" kern="1200" dirty="0"/>
        </a:p>
      </dsp:txBody>
      <dsp:txXfrm rot="-5400000">
        <a:off x="1007171" y="2781136"/>
        <a:ext cx="7176774" cy="843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B7C56-8951-4491-A796-C7D4B8E7D721}" type="datetimeFigureOut">
              <a:rPr lang="en-GB" smtClean="0"/>
              <a:t>28/07/2017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4662A-3F4C-4E6F-AE8D-5CFD117B3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33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.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152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407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344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0780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227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55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486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73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005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75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517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3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983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4662A-3F4C-4E6F-AE8D-5CFD117B30A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6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92193"/>
            <a:ext cx="7772400" cy="2408258"/>
          </a:xfrm>
        </p:spPr>
        <p:txBody>
          <a:bodyPr>
            <a:normAutofit/>
          </a:bodyPr>
          <a:lstStyle>
            <a:lvl1pPr>
              <a:defRPr sz="5400" baseline="0">
                <a:latin typeface="Arial" pitchFamily="34" charset="0"/>
              </a:defRPr>
            </a:lvl1pPr>
          </a:lstStyle>
          <a:p>
            <a:r>
              <a:rPr lang="en-GB" dirty="0" smtClean="0"/>
              <a:t>Title of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Name of Speaker</a:t>
            </a:r>
          </a:p>
          <a:p>
            <a:r>
              <a:rPr lang="en-GB" dirty="0" smtClean="0"/>
              <a:t>Job Title</a:t>
            </a:r>
          </a:p>
          <a:p>
            <a:r>
              <a:rPr lang="en-GB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44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GB" dirty="0" smtClean="0"/>
              <a:t>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 smtClean="0"/>
              <a:t>Bullet point 1</a:t>
            </a:r>
          </a:p>
          <a:p>
            <a:pPr lvl="0"/>
            <a:r>
              <a:rPr lang="en-GB" dirty="0" smtClean="0"/>
              <a:t>Bullet point 2</a:t>
            </a:r>
          </a:p>
          <a:p>
            <a:pPr lvl="0"/>
            <a:r>
              <a:rPr lang="en-GB" dirty="0" smtClean="0"/>
              <a:t>Bullet point 3</a:t>
            </a:r>
          </a:p>
          <a:p>
            <a:pPr lvl="0"/>
            <a:r>
              <a:rPr lang="en-GB" dirty="0" smtClean="0"/>
              <a:t>Bullet point 4</a:t>
            </a:r>
          </a:p>
          <a:p>
            <a:pPr lvl="0"/>
            <a:r>
              <a:rPr lang="en-GB" dirty="0" smtClean="0"/>
              <a:t>Bullet point 5</a:t>
            </a:r>
          </a:p>
          <a:p>
            <a:pPr lvl="0"/>
            <a:r>
              <a:rPr lang="en-GB" dirty="0" smtClean="0"/>
              <a:t>Bullet point 6</a:t>
            </a:r>
          </a:p>
        </p:txBody>
      </p:sp>
    </p:spTree>
    <p:extLst>
      <p:ext uri="{BB962C8B-B14F-4D97-AF65-F5344CB8AC3E}">
        <p14:creationId xmlns:p14="http://schemas.microsoft.com/office/powerpoint/2010/main" val="2163681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26F40-C723-6B49-B9D4-EBE963AD5162}" type="datetimeFigureOut">
              <a:rPr lang="en-US" smtClean="0"/>
              <a:t>28/07/2017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FD80E-344E-6D46-B07C-3A86BDBAA97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frc.slide master p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000" y="5229199"/>
            <a:ext cx="9920605" cy="168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30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</a:t>
            </a:r>
            <a:r>
              <a:rPr lang="en-GB" dirty="0" smtClean="0"/>
              <a:t>UK experience </a:t>
            </a:r>
            <a:r>
              <a:rPr lang="en-GB" dirty="0" smtClean="0"/>
              <a:t>of the adoption of the </a:t>
            </a:r>
            <a:r>
              <a:rPr lang="en-GB" dirty="0" smtClean="0"/>
              <a:t>l</a:t>
            </a:r>
            <a:r>
              <a:rPr lang="en-GB" dirty="0" smtClean="0"/>
              <a:t>ong-form </a:t>
            </a:r>
            <a:r>
              <a:rPr lang="en-GB" dirty="0" smtClean="0"/>
              <a:t>Audit </a:t>
            </a:r>
            <a:r>
              <a:rPr lang="en-GB" dirty="0" smtClean="0"/>
              <a:t>Report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Mark Babington</a:t>
            </a:r>
            <a:endParaRPr lang="en-GB" dirty="0"/>
          </a:p>
          <a:p>
            <a:r>
              <a:rPr lang="en-GB" dirty="0" smtClean="0"/>
              <a:t>Deputy Director, Audit Policy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95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audit matters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8234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L</a:t>
            </a:r>
            <a:r>
              <a:rPr lang="en-GB" dirty="0" smtClean="0"/>
              <a:t>anguage used to describe risks became less generic</a:t>
            </a:r>
          </a:p>
          <a:p>
            <a:r>
              <a:rPr lang="en-GB" dirty="0"/>
              <a:t>C</a:t>
            </a:r>
            <a:r>
              <a:rPr lang="en-GB" dirty="0" smtClean="0"/>
              <a:t>hallenge to be even more precise – avoid “significant downward adjustments”, “mildly cautious” etc.</a:t>
            </a:r>
          </a:p>
          <a:p>
            <a:r>
              <a:rPr lang="en-GB" dirty="0" smtClean="0"/>
              <a:t>Only 20% of auditor reports included findings (vs. 2% in year 1</a:t>
            </a:r>
            <a:r>
              <a:rPr lang="en-GB" dirty="0" smtClean="0"/>
              <a:t>) – growing slowly – and won awards!</a:t>
            </a:r>
          </a:p>
          <a:p>
            <a:r>
              <a:rPr lang="en-GB" dirty="0" smtClean="0"/>
              <a:t>Demand for explanations of year on year changes (materiality, focus, risk profile etc.)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806"/>
            <a:ext cx="8229600" cy="43296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FRC standards go beyond the requirements of both the IAASB and PCAOB proposals</a:t>
            </a:r>
          </a:p>
          <a:p>
            <a:r>
              <a:rPr lang="en-GB" dirty="0" smtClean="0"/>
              <a:t>FRC requires auditors to:</a:t>
            </a:r>
          </a:p>
          <a:p>
            <a:pPr lvl="1"/>
            <a:r>
              <a:rPr lang="en-GB" dirty="0" smtClean="0">
                <a:latin typeface="+mj-lt"/>
              </a:rPr>
              <a:t>Explain how they applied the concept of materiality in both planning and performing the audit</a:t>
            </a:r>
          </a:p>
          <a:p>
            <a:pPr lvl="1"/>
            <a:r>
              <a:rPr lang="en-GB" dirty="0" smtClean="0">
                <a:latin typeface="+mj-lt"/>
              </a:rPr>
              <a:t>Disclose the materiality threshold for the audit of the financial statements as a whole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67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823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Investors would like more explanation about the reasons for the benchmark chosen, and the % applied</a:t>
            </a:r>
          </a:p>
          <a:p>
            <a:r>
              <a:rPr lang="en-GB" dirty="0" smtClean="0"/>
              <a:t>Investors are sceptical about a methodology which “nearly always ends up at 5% of profit”</a:t>
            </a:r>
          </a:p>
          <a:p>
            <a:r>
              <a:rPr lang="en-GB" dirty="0" smtClean="0"/>
              <a:t>Only one firm </a:t>
            </a:r>
            <a:r>
              <a:rPr lang="en-GB" dirty="0" smtClean="0"/>
              <a:t>routinely discloses </a:t>
            </a:r>
            <a:r>
              <a:rPr lang="en-GB" dirty="0" smtClean="0"/>
              <a:t>performance materiality.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06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Materiality Benchmarks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4569" y="1608464"/>
            <a:ext cx="6896559" cy="36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1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Materiality Benchmarks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435" y="1652531"/>
            <a:ext cx="7282148" cy="360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40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Adjusted Materiality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9316" y="1641514"/>
            <a:ext cx="7249098" cy="380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45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FRC required:</a:t>
            </a:r>
          </a:p>
          <a:p>
            <a:pPr lvl="1"/>
            <a:r>
              <a:rPr lang="en-GB" dirty="0" smtClean="0">
                <a:latin typeface="+mj-lt"/>
              </a:rPr>
              <a:t>Broad description of how the audit covered measures such as proportion of profit, total assets and revenue</a:t>
            </a:r>
          </a:p>
          <a:p>
            <a:pPr lvl="1"/>
            <a:r>
              <a:rPr lang="en-GB" dirty="0" smtClean="0">
                <a:latin typeface="+mj-lt"/>
              </a:rPr>
              <a:t>How the significant issues and risks impacted what was done</a:t>
            </a:r>
          </a:p>
          <a:p>
            <a:pPr lvl="1"/>
            <a:r>
              <a:rPr lang="en-GB" dirty="0" smtClean="0">
                <a:latin typeface="+mj-lt"/>
              </a:rPr>
              <a:t>The relationship between scope, risk and materiality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52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Scope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41284"/>
          </a:xfrm>
        </p:spPr>
        <p:txBody>
          <a:bodyPr>
            <a:normAutofit/>
          </a:bodyPr>
          <a:lstStyle/>
          <a:p>
            <a:r>
              <a:rPr lang="en-GB" dirty="0" smtClean="0"/>
              <a:t>Investors told us more could still be done:</a:t>
            </a:r>
          </a:p>
          <a:p>
            <a:pPr lvl="1"/>
            <a:r>
              <a:rPr lang="en-GB" dirty="0" smtClean="0">
                <a:latin typeface="+mj-lt"/>
              </a:rPr>
              <a:t>more information on the differentiation between full scope and other procedures</a:t>
            </a:r>
          </a:p>
          <a:p>
            <a:pPr lvl="1"/>
            <a:r>
              <a:rPr lang="en-GB" dirty="0" smtClean="0">
                <a:latin typeface="+mj-lt"/>
              </a:rPr>
              <a:t>commentary on quality control over international group audits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340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Learned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925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Auditor’s reports are becoming more interesting to read</a:t>
            </a:r>
          </a:p>
          <a:p>
            <a:r>
              <a:rPr lang="en-GB" dirty="0" smtClean="0"/>
              <a:t>Reports are increasingly well structured, user friendly and fluent representations of the audit process</a:t>
            </a:r>
          </a:p>
          <a:p>
            <a:r>
              <a:rPr lang="en-GB" dirty="0" smtClean="0"/>
              <a:t>No evidence that the reporting timetable has been disrupted</a:t>
            </a:r>
          </a:p>
          <a:p>
            <a:r>
              <a:rPr lang="en-GB" dirty="0" smtClean="0"/>
              <a:t>No evidence of related increase in audit fees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2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Learned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9721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Prescription does not deliver innovation – the market will respond</a:t>
            </a:r>
          </a:p>
          <a:p>
            <a:r>
              <a:rPr lang="en-GB" dirty="0" smtClean="0"/>
              <a:t>Audit reports can stimulate engagement but are the beginning of the process</a:t>
            </a:r>
          </a:p>
          <a:p>
            <a:r>
              <a:rPr lang="en-GB" dirty="0" smtClean="0"/>
              <a:t>Transparency helps drive up audit quality which builds confidence</a:t>
            </a:r>
          </a:p>
          <a:p>
            <a:r>
              <a:rPr lang="en-GB" dirty="0" smtClean="0"/>
              <a:t>Confidence can easily be lost if the quality of the work does not reflect the quality of the audit report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27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264321"/>
              </p:ext>
            </p:extLst>
          </p:nvPr>
        </p:nvGraphicFramePr>
        <p:xfrm>
          <a:off x="534112" y="1600200"/>
          <a:ext cx="8229600" cy="3928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628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Value of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92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Public trust in corporate </a:t>
            </a:r>
            <a:r>
              <a:rPr lang="en-US" dirty="0"/>
              <a:t>g</a:t>
            </a:r>
            <a:r>
              <a:rPr lang="en-US" dirty="0" smtClean="0"/>
              <a:t>overnance and </a:t>
            </a:r>
            <a:r>
              <a:rPr lang="en-US" dirty="0"/>
              <a:t>r</a:t>
            </a:r>
            <a:r>
              <a:rPr lang="en-US" dirty="0" smtClean="0"/>
              <a:t>eporting </a:t>
            </a:r>
            <a:r>
              <a:rPr lang="en-US" u="sng" dirty="0"/>
              <a:t>d</a:t>
            </a:r>
            <a:r>
              <a:rPr lang="en-US" u="sng" dirty="0" smtClean="0"/>
              <a:t>epends on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ublic </a:t>
            </a:r>
            <a:r>
              <a:rPr lang="en-US" dirty="0"/>
              <a:t>t</a:t>
            </a:r>
            <a:r>
              <a:rPr lang="en-US" dirty="0" smtClean="0"/>
              <a:t>rust in audit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Challenges: </a:t>
            </a:r>
          </a:p>
          <a:p>
            <a:pPr algn="ctr"/>
            <a:r>
              <a:rPr lang="en-US" dirty="0" smtClean="0"/>
              <a:t>Lack of transparency about audits</a:t>
            </a:r>
          </a:p>
          <a:p>
            <a:pPr algn="ctr"/>
            <a:r>
              <a:rPr lang="en-US" dirty="0" smtClean="0"/>
              <a:t>Audited entity appoints and pays the auditor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77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Corporate Governance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925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In 2012 the FRC made co-ordinated changes to Auditing Standards and to the UK Corporate Governance Code</a:t>
            </a:r>
          </a:p>
          <a:p>
            <a:r>
              <a:rPr lang="en-GB" dirty="0" smtClean="0"/>
              <a:t>Partly in response to the 2008 financial crisis</a:t>
            </a:r>
          </a:p>
          <a:p>
            <a:r>
              <a:rPr lang="en-GB" dirty="0" smtClean="0"/>
              <a:t>Enhanced role of directors and audit committees in financial reporting</a:t>
            </a:r>
          </a:p>
          <a:p>
            <a:r>
              <a:rPr lang="en-GB" dirty="0"/>
              <a:t>I</a:t>
            </a:r>
            <a:r>
              <a:rPr lang="en-GB" dirty="0" smtClean="0"/>
              <a:t>ntroduced a new form of auditor’s </a:t>
            </a:r>
            <a:r>
              <a:rPr lang="en-GB" dirty="0" smtClean="0"/>
              <a:t>report and audit committee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8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Who produces extended auditor reports in the UK?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4335"/>
          </a:xfrm>
        </p:spPr>
        <p:txBody>
          <a:bodyPr>
            <a:normAutofit/>
          </a:bodyPr>
          <a:lstStyle/>
          <a:p>
            <a:r>
              <a:rPr lang="en-GB" dirty="0"/>
              <a:t>A</a:t>
            </a:r>
            <a:r>
              <a:rPr lang="en-GB" dirty="0" smtClean="0"/>
              <a:t>uditors of companies with a premium UK listing, and those who voluntarily adopt our Corporate Governance Code</a:t>
            </a:r>
          </a:p>
          <a:p>
            <a:r>
              <a:rPr lang="en-GB" dirty="0" smtClean="0"/>
              <a:t>From 2016 this </a:t>
            </a:r>
            <a:r>
              <a:rPr lang="en-GB" dirty="0" smtClean="0"/>
              <a:t>covers </a:t>
            </a:r>
            <a:r>
              <a:rPr lang="en-GB" u="sng" dirty="0" smtClean="0"/>
              <a:t>all listed</a:t>
            </a:r>
            <a:r>
              <a:rPr lang="en-GB" dirty="0" smtClean="0"/>
              <a:t> entities, public interest entities and those who voluntarily </a:t>
            </a:r>
            <a:r>
              <a:rPr lang="en-GB" dirty="0" smtClean="0"/>
              <a:t>comply with the CGC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75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Highlights of experience to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9251"/>
          </a:xfrm>
        </p:spPr>
        <p:txBody>
          <a:bodyPr>
            <a:normAutofit fontScale="70000" lnSpcReduction="20000"/>
          </a:bodyPr>
          <a:lstStyle/>
          <a:p>
            <a:r>
              <a:rPr lang="en-GB" sz="3100" dirty="0" smtClean="0"/>
              <a:t>FRC reports on first two years of new auditor reporting in the UK, and additional research on more recent years</a:t>
            </a:r>
          </a:p>
          <a:p>
            <a:r>
              <a:rPr lang="en-GB" sz="3100" dirty="0" smtClean="0"/>
              <a:t>Engaged with investors, auditors and others</a:t>
            </a:r>
          </a:p>
          <a:p>
            <a:r>
              <a:rPr lang="en-GB" sz="3100" dirty="0" smtClean="0"/>
              <a:t>Auditors have innovated significantly and reports now provide significantly more and better information and the response from investors enthusiastic</a:t>
            </a:r>
          </a:p>
          <a:p>
            <a:r>
              <a:rPr lang="en-GB" sz="3100" dirty="0"/>
              <a:t>Language continues to move away from generic to </a:t>
            </a:r>
            <a:r>
              <a:rPr lang="en-GB" sz="3100" dirty="0" smtClean="0"/>
              <a:t>specific and are well </a:t>
            </a:r>
            <a:r>
              <a:rPr lang="en-GB" sz="3100" dirty="0"/>
              <a:t>structured and consider needs of </a:t>
            </a:r>
            <a:r>
              <a:rPr lang="en-GB" sz="3100" dirty="0" smtClean="0"/>
              <a:t>the user</a:t>
            </a:r>
            <a:endParaRPr lang="en-GB" sz="3100" dirty="0"/>
          </a:p>
          <a:p>
            <a:r>
              <a:rPr lang="en-GB" sz="3100" dirty="0"/>
              <a:t>Some reports include ‘findings’</a:t>
            </a:r>
          </a:p>
          <a:p>
            <a:r>
              <a:rPr lang="en-GB" sz="3100" dirty="0"/>
              <a:t>Investors want </a:t>
            </a:r>
            <a:r>
              <a:rPr lang="en-GB" sz="3100" u="sng" dirty="0"/>
              <a:t>more</a:t>
            </a:r>
            <a:r>
              <a:rPr lang="en-GB" sz="3100" dirty="0"/>
              <a:t> granularity about ranges in management estimates and results of audit testing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9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audit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FRC required auditors to:</a:t>
            </a:r>
          </a:p>
          <a:p>
            <a:pPr lvl="1"/>
            <a:r>
              <a:rPr lang="en-GB" sz="2600" dirty="0" smtClean="0">
                <a:latin typeface="+mj-lt"/>
              </a:rPr>
              <a:t>Describe risks of material misstatement with greatest effect on the audit</a:t>
            </a:r>
            <a:endParaRPr lang="en-US" sz="2600" dirty="0">
              <a:latin typeface="+mj-lt"/>
            </a:endParaRPr>
          </a:p>
          <a:p>
            <a:pPr lvl="1"/>
            <a:r>
              <a:rPr lang="en-GB" sz="2600" dirty="0" smtClean="0">
                <a:latin typeface="+mj-lt"/>
              </a:rPr>
              <a:t>Greatest effect on the audit strategy, allocation of resources and directing efforts of the team</a:t>
            </a:r>
          </a:p>
          <a:p>
            <a:pPr lvl="1"/>
            <a:r>
              <a:rPr lang="en-GB" sz="2600" dirty="0" smtClean="0">
                <a:latin typeface="+mj-lt"/>
              </a:rPr>
              <a:t>Complement the description of significant issues by the Audit Committee/Those Charged With Governance</a:t>
            </a:r>
          </a:p>
        </p:txBody>
      </p:sp>
    </p:spTree>
    <p:extLst>
      <p:ext uri="{BB962C8B-B14F-4D97-AF65-F5344CB8AC3E}">
        <p14:creationId xmlns:p14="http://schemas.microsoft.com/office/powerpoint/2010/main" val="414138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audit matters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53149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Tax, Impairments (goodwill and others), Revenue, Provisions, Acquisitions/Disposals and Pensions most frequently reported risks</a:t>
            </a:r>
          </a:p>
          <a:p>
            <a:r>
              <a:rPr lang="en-GB" dirty="0"/>
              <a:t>In the </a:t>
            </a:r>
            <a:r>
              <a:rPr lang="en-GB" dirty="0" smtClean="0"/>
              <a:t>second and third years </a:t>
            </a:r>
            <a:r>
              <a:rPr lang="en-GB" dirty="0"/>
              <a:t>of reporting we saw a move away from inclusion of generic risks of material misstatement (management override and fraud in revenue recognition)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30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audit matters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417638"/>
            <a:ext cx="8229600" cy="410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8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- PowerPoin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PowerPoint presentation</Template>
  <TotalTime>2401</TotalTime>
  <Words>729</Words>
  <Application>Microsoft Office PowerPoint</Application>
  <PresentationFormat>On-screen Show (4:3)</PresentationFormat>
  <Paragraphs>96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Template - PowerPoint presentation</vt:lpstr>
      <vt:lpstr>The UK experience of the adoption of the long-form Audit Report</vt:lpstr>
      <vt:lpstr>Overview</vt:lpstr>
      <vt:lpstr>The Value of Audit</vt:lpstr>
      <vt:lpstr>Corporate Governance Reform</vt:lpstr>
      <vt:lpstr>Who produces extended auditor reports in the UK?</vt:lpstr>
      <vt:lpstr>Highlights of experience to date</vt:lpstr>
      <vt:lpstr>Key audit matters</vt:lpstr>
      <vt:lpstr>Key audit matters</vt:lpstr>
      <vt:lpstr>Key audit matters</vt:lpstr>
      <vt:lpstr>Key audit matters</vt:lpstr>
      <vt:lpstr>Materiality</vt:lpstr>
      <vt:lpstr>Materiality</vt:lpstr>
      <vt:lpstr>Materiality Benchmarks</vt:lpstr>
      <vt:lpstr>Materiality Benchmarks</vt:lpstr>
      <vt:lpstr>Adjusted Materiality</vt:lpstr>
      <vt:lpstr>Scope</vt:lpstr>
      <vt:lpstr>Scope</vt:lpstr>
      <vt:lpstr>Lessons Learned</vt:lpstr>
      <vt:lpstr>Lessons Learned</vt:lpstr>
    </vt:vector>
  </TitlesOfParts>
  <Company>Financial Reporting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Talk</dc:title>
  <dc:creator>Jill Goscomb</dc:creator>
  <cp:lastModifiedBy>Mark Babington</cp:lastModifiedBy>
  <cp:revision>241</cp:revision>
  <cp:lastPrinted>2016-06-07T14:49:38Z</cp:lastPrinted>
  <dcterms:created xsi:type="dcterms:W3CDTF">2013-02-26T16:27:05Z</dcterms:created>
  <dcterms:modified xsi:type="dcterms:W3CDTF">2017-07-28T15:06:38Z</dcterms:modified>
</cp:coreProperties>
</file>