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0" autoAdjust="0"/>
    <p:restoredTop sz="85899" autoAdjust="0"/>
  </p:normalViewPr>
  <p:slideViewPr>
    <p:cSldViewPr snapToGrid="0">
      <p:cViewPr varScale="1">
        <p:scale>
          <a:sx n="98" d="100"/>
          <a:sy n="9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1C75E-BC26-4C0B-83AF-3DC65167403D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8B147-B1E6-4859-B79D-C42BA74E5B8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671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Sustainability encompasses environmental, economic, social, and cultural domains,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591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The researchers gathered information from surveys and field experiments in three Aboriginal and three non-Aboriginal communities in Ontario, Canada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8000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By employing multi-group and multi-domain path analyses, they explored how behaviors supporting sustainable forest management varied across different domains and Aboriginal and non-Aboriginal groups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809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Their results highlighted that PSFMB in Aboriginal communities was influenced by their environmental worldview and assigned forest value,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058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in contrast to PSFMB among non-Aboriginals, which was significantly influenced by economic factors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76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These findings have challenged the traditional rational choice theory,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40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emphasizing the need to use a sustainability lens that has a respectful and balancing vision for different cultures, generations, regions, theories, and disciplines, to address sustainability issues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5114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study emphasizes the essential role of beliefs and values in shaping pro-sustainability behavior, shedding light on the diverse motivations underlying sustainable practices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788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It also broadens the scope of sustainability research and provides actionable insights for managers and policymakers.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2922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BCF46-6403-9601-CC97-6B89946E2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1D7B9-9278-A16A-F29D-308875D0E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B5867-C17A-464C-6F34-1672C2298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Considering the complexities of navigating global sustainability, this research calls for further exploration into the diverse worldviews and values that shape pro-sustainability behavior across different cultural and social contexts.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50A81-B842-C4D8-999B-60135B2F4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294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657B-CF07-269B-D929-9200EBCED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6A5B7-7D8C-F3E7-8B59-0247F7C20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40D06-9B57-BBFD-253E-149798752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D0D85-DC6B-A3BE-0C0B-E9E3C1D72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575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and practicing it is crucial for human well-being and global survival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2044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CF149-B6D6-7F8C-5C21-C1244F48E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42F1B-D3B3-A930-F3CE-1443EC0B5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503E2-F717-6335-640B-3C9448C57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96A93-F943-8135-7788-10E59BC64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595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Pro-sustainability behavior includes the behavior that is pro to all domains of sustainability and not only to the environmental domain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78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Indigenous groups worldwide have demonstrated pro-sustainability behavior rooted in their worldviews and knowledge systems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667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However, Aboriginals’ pro-sustainability behavior often receives less attention in mainstream sustainability studies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326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In this regard, a recent study from Canada…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62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has addressed the crucial yet understudied pro-sustainability behavior of Aboriginal people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70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study used sustainable forest management as an example of sustainability…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34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and introduced a multi-domain analysis of pro-sustainable forest management behavior (or PSFMB), encompassing economic, ecological, recreational, and Aboriginal domain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147-B1E6-4859-B79D-C42BA74E5B8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893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58DA-2ADE-49A5-75EC-A9F981FBF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4663B-A5BF-8C66-F36E-0B073D06F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62708-D80A-E685-6A80-76B56C74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D96C-129E-8F4C-9DE8-93C3A03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9440B-EFB9-523C-D54F-B90C4373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619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DAF9-82C3-75B1-319A-17EDF489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8D922-B187-169A-ABF9-DAC012761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5E2D7-21AA-77E7-A663-0FD329E8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FF0D-EA5F-7FF6-58EB-C9A69A69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894FC-0C2C-EB5C-2B9B-B2FA4DB6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912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02AB97-48DF-9C47-B318-24DE04C78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44590-D851-DEAD-B6BF-9E184512F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DC19-96EC-7758-DA25-29D3FC13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7EA7-BCD0-D6A4-46EF-4C787C11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0E296-1308-EEB6-7539-B2840250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23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B9D9-9026-DFD2-4A26-A5769B65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3391F-C7A6-269A-5816-3A02937BA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BCE26-C655-1D5C-D4A0-713CD4A5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678D3-56CD-05FB-46DF-FCC019BE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AA14D-7AE1-949C-AE60-F2D63497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5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2BB2-35E6-4742-7559-7FC496E5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7E074-6C1F-6E51-AEFB-A34128293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9A5A4-B482-AA1F-49EC-A622555C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B913-2F9D-19BE-8231-468A2C6B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40717-257E-9BBC-AA3E-42A05E29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43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A43A-B3A0-9146-FF58-F8C97DCF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E3642-0D58-2833-291D-FA7B34A34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5EAD1-F14B-5063-A3D6-D51C8C5CC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368A1-A79F-1ED8-5AF1-8A8B89CE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B163A-45F0-A2CB-E5F1-3D164762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1884E-64E5-C28F-9087-4949806F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63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E22A-8F67-2EF2-81EC-A4D55048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27D2F-8BFD-3990-4C92-866A6F9F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66351-C217-0709-E2C3-F95C3DEC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CD709-EF1B-87A2-1735-29E67D4DF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1C42F-D0E5-3506-FFD7-04EF7861B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B9909-D327-162A-5016-956607F7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5A7A07-CD22-E2EA-FF92-5502EAC96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CF851-2C72-689F-71E3-B43E73C2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785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B993-470B-DCCC-0F34-8AD543B7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6C603-7E32-873B-82B9-74367B94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946E0-4224-D779-DCB3-1479182E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A800B-3FA7-ED24-8540-380E5B5B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12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74250-2B4C-47A2-B1E4-43000035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0F6E3-1878-4599-A286-07C74BBB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D2828-D5A3-5962-C38F-85D9C614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701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8DD3-E4BC-459B-8946-920AA7DB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2EC6B-0378-1CC8-E048-FED3D3DE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5E5A5-FAEE-149D-FDF9-BDD7FEDD5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9A2F3-432E-7200-4664-F1C96282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6B4B4-C85A-2FD1-225A-E690A8F0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E526E-5973-92D6-0624-F7D18E3F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624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915D-EF70-77CF-A913-0F78293D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69133-C8C8-096A-5420-0CEAF2E0C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294FE-FF23-D600-B3B5-0FCC1B332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8A9F4-4750-8636-9242-2EA1E5CD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01A69-75B4-6E91-3198-662D52AE3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B76B3-2705-9CAB-67B8-59A14AB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653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47229-102C-8770-50BF-6C0FE195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D4621-588B-C15E-4499-896451A44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2698-2B08-139E-5618-FA2B53EED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AF39F0-0DEE-4846-BFC7-D00A254413EA}" type="datetimeFigureOut">
              <a:rPr lang="en-IN" smtClean="0"/>
              <a:t>12/02/2024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1796D-BC30-35AD-4277-7307BD498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21343-B8DD-A990-6935-E1672830B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09639-686E-48B8-AA42-F1173C5E66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449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CC6165DB-9C74-30C8-C7D4-1946A2F9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AF4BA-BA4A-D39C-FAFE-5619A8E3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FCE92E-9300-44B3-CFE0-1E9E54851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5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E979-F389-B7B5-E68E-F46F9472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6D499BF-9E0F-91D0-5811-54D0612F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2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21E16-CF12-64F4-BECD-FBE276ED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ED73CD2C-771B-FD6B-83B5-967758FFF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360C-64DE-9E81-D53F-03F15A5B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traditional clothing&#10;&#10;Description automatically generated">
            <a:extLst>
              <a:ext uri="{FF2B5EF4-FFF2-40B4-BE49-F238E27FC236}">
                <a16:creationId xmlns:a16="http://schemas.microsoft.com/office/drawing/2014/main" id="{EE3D3178-800F-0BDF-3643-6AB76DDEC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BADC5-AFBE-53F6-2212-FB6E635D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1DDBB38-D83E-8760-BB5F-2F0B758C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FECE9-D1CC-642F-7874-9150FBF9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question marks&#10;&#10;Description automatically generated">
            <a:extLst>
              <a:ext uri="{FF2B5EF4-FFF2-40B4-BE49-F238E27FC236}">
                <a16:creationId xmlns:a16="http://schemas.microsoft.com/office/drawing/2014/main" id="{3184B10C-2971-95BD-7CEE-46B06C3E0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7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75F1-471E-1519-389B-4F363F3C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gnifying glass over a group of people&#10;&#10;Description automatically generated">
            <a:extLst>
              <a:ext uri="{FF2B5EF4-FFF2-40B4-BE49-F238E27FC236}">
                <a16:creationId xmlns:a16="http://schemas.microsoft.com/office/drawing/2014/main" id="{ABAACE4E-4CAB-1380-B323-97A7505E3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4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3FB1-7A9B-C234-6CCC-1E76EC746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green circle&#10;&#10;Description automatically generated with medium confidence">
            <a:extLst>
              <a:ext uri="{FF2B5EF4-FFF2-40B4-BE49-F238E27FC236}">
                <a16:creationId xmlns:a16="http://schemas.microsoft.com/office/drawing/2014/main" id="{25015A11-260D-0C03-7D8F-99DA6486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3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62E3-146B-A6D8-8F97-FC9D2E7F6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757FCA88-C445-168A-74D4-CDE12FC6B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3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DBDDA-BA3F-20F8-1A6A-B56E01E3C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and a globe with people&#10;&#10;Description automatically generated">
            <a:extLst>
              <a:ext uri="{FF2B5EF4-FFF2-40B4-BE49-F238E27FC236}">
                <a16:creationId xmlns:a16="http://schemas.microsoft.com/office/drawing/2014/main" id="{1819BACC-9140-AE5E-A916-42085121A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3B59E-91B1-8FEF-FFAA-F25511D6F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a globe and money&#10;&#10;Description automatically generated">
            <a:extLst>
              <a:ext uri="{FF2B5EF4-FFF2-40B4-BE49-F238E27FC236}">
                <a16:creationId xmlns:a16="http://schemas.microsoft.com/office/drawing/2014/main" id="{1D075382-00DF-F6B1-9A4C-464D1A604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E2D17-A6D5-50D0-B7AE-076BC0E8E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79521775-E2A4-912E-B7E2-3232A68B8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6D95B-A13A-F6A7-790E-EB6B1BFC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624639-2A78-1136-1B07-AF888B4CB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6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799E-FD17-5010-077D-CE64D756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family and a planet&#10;&#10;Description automatically generated with medium confidence">
            <a:extLst>
              <a:ext uri="{FF2B5EF4-FFF2-40B4-BE49-F238E27FC236}">
                <a16:creationId xmlns:a16="http://schemas.microsoft.com/office/drawing/2014/main" id="{8C9C1A0C-70B8-6A98-AD3B-10B6EFD88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AA964-7D5F-1F4E-F035-86E4FD74A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2E9A429-ED28-6D13-8E81-AF8349289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E4B4-724A-92D8-0717-E44A1ABB5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2C5CE106-71FF-5F3D-082E-17057DACC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9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C72C1-D61C-FA06-AA06-2BE987104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ipboard with a magnifying glass next to a globe&#10;&#10;Description automatically generated">
            <a:extLst>
              <a:ext uri="{FF2B5EF4-FFF2-40B4-BE49-F238E27FC236}">
                <a16:creationId xmlns:a16="http://schemas.microsoft.com/office/drawing/2014/main" id="{13A2B589-2945-F7DD-6531-28FB9D4F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654A-80F6-63AF-9D56-F9AB1BDE4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gnifying glass over a map&#10;&#10;Description automatically generated">
            <a:extLst>
              <a:ext uri="{FF2B5EF4-FFF2-40B4-BE49-F238E27FC236}">
                <a16:creationId xmlns:a16="http://schemas.microsoft.com/office/drawing/2014/main" id="{79ECBA5D-4970-8479-FBE2-46A12FE4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0B401-BD60-BD9B-5CCE-7FA2224B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traditional clothing&#10;&#10;Description automatically generated">
            <a:extLst>
              <a:ext uri="{FF2B5EF4-FFF2-40B4-BE49-F238E27FC236}">
                <a16:creationId xmlns:a16="http://schemas.microsoft.com/office/drawing/2014/main" id="{B9A609E1-C801-72C4-A955-998A5C50A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2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93EB3-F9DD-2A15-6218-15E7975E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watering plants on a planet&#10;&#10;Description automatically generated">
            <a:extLst>
              <a:ext uri="{FF2B5EF4-FFF2-40B4-BE49-F238E27FC236}">
                <a16:creationId xmlns:a16="http://schemas.microsoft.com/office/drawing/2014/main" id="{F7885B54-BE66-AE88-0CB0-F7C1FF329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19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342</Words>
  <Application>Microsoft Office PowerPoint</Application>
  <PresentationFormat>Widescreen</PresentationFormat>
  <Paragraphs>38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Swanand Rane</dc:creator>
  <cp:lastModifiedBy>Swanand Rane</cp:lastModifiedBy>
  <cp:revision>2</cp:revision>
  <dcterms:created xsi:type="dcterms:W3CDTF">2024-02-12T13:34:59Z</dcterms:created>
  <dcterms:modified xsi:type="dcterms:W3CDTF">2024-02-12T13:58:34Z</dcterms:modified>
</cp:coreProperties>
</file>