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79" r:id="rId4"/>
    <p:sldId id="272" r:id="rId5"/>
    <p:sldId id="278" r:id="rId6"/>
    <p:sldId id="273" r:id="rId7"/>
    <p:sldId id="268" r:id="rId8"/>
    <p:sldId id="258" r:id="rId9"/>
    <p:sldId id="269" r:id="rId10"/>
    <p:sldId id="275" r:id="rId11"/>
    <p:sldId id="277" r:id="rId12"/>
    <p:sldId id="259" r:id="rId13"/>
    <p:sldId id="276" r:id="rId14"/>
    <p:sldId id="261" r:id="rId15"/>
    <p:sldId id="262" r:id="rId16"/>
    <p:sldId id="263" r:id="rId17"/>
    <p:sldId id="264" r:id="rId18"/>
    <p:sldId id="265" r:id="rId19"/>
    <p:sldId id="267" r:id="rId20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595" autoAdjust="0"/>
  </p:normalViewPr>
  <p:slideViewPr>
    <p:cSldViewPr>
      <p:cViewPr varScale="1">
        <p:scale>
          <a:sx n="99" d="100"/>
          <a:sy n="99" d="100"/>
        </p:scale>
        <p:origin x="72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EC83B4-CD38-4497-B04C-4CB047568540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/>
      <dgm:spPr/>
    </dgm:pt>
    <dgm:pt modelId="{5B1D5EFD-8AD3-4A2D-98A7-F3CE5AFABAD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1" i="0" u="none" strike="noStrike" cap="none" normalizeH="0" baseline="0" smtClean="0">
              <a:ln/>
              <a:effectLst/>
              <a:latin typeface="+mj-lt"/>
            </a:rPr>
            <a:t>Natural Systems</a:t>
          </a:r>
          <a:endParaRPr kumimoji="1" lang="en-CA" b="1" i="0" u="none" strike="noStrike" cap="none" normalizeH="0" baseline="0" dirty="0" smtClean="0">
            <a:ln/>
            <a:effectLst/>
            <a:latin typeface="+mj-lt"/>
          </a:endParaRPr>
        </a:p>
      </dgm:t>
    </dgm:pt>
    <dgm:pt modelId="{994329A8-9F6B-4B11-B67C-2EDC0205179A}" type="parTrans" cxnId="{1F8C93C1-DF63-4394-A238-A49A0292EDE9}">
      <dgm:prSet/>
      <dgm:spPr/>
      <dgm:t>
        <a:bodyPr/>
        <a:lstStyle/>
        <a:p>
          <a:endParaRPr lang="en-CA"/>
        </a:p>
      </dgm:t>
    </dgm:pt>
    <dgm:pt modelId="{A0D50BBC-FE05-4514-ADE5-ABB064D29F0E}" type="sibTrans" cxnId="{1F8C93C1-DF63-4394-A238-A49A0292EDE9}">
      <dgm:prSet/>
      <dgm:spPr/>
      <dgm:t>
        <a:bodyPr/>
        <a:lstStyle/>
        <a:p>
          <a:endParaRPr lang="en-CA"/>
        </a:p>
      </dgm:t>
    </dgm:pt>
    <dgm:pt modelId="{A417C5E7-C7CE-49E9-A71A-3F35CBD0479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b="1" i="0" u="none" strike="noStrike" cap="none" normalizeH="0" baseline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b="1" i="0" u="none" strike="noStrike" cap="none" normalizeH="0" baseline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b="1" i="0" u="none" strike="noStrike" cap="none" normalizeH="0" baseline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1" i="0" u="none" strike="noStrike" cap="none" normalizeH="0" baseline="0" smtClean="0">
              <a:ln/>
              <a:effectLst/>
              <a:latin typeface="+mj-lt"/>
            </a:rPr>
            <a:t>Management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1" i="0" u="none" strike="noStrike" cap="none" normalizeH="0" baseline="0" smtClean="0">
              <a:ln/>
              <a:effectLst/>
              <a:latin typeface="+mj-lt"/>
            </a:rPr>
            <a:t>Systems  </a:t>
          </a:r>
          <a:endParaRPr kumimoji="1" lang="en-CA" b="1" i="0" u="none" strike="noStrike" cap="none" normalizeH="0" baseline="0" dirty="0" smtClean="0">
            <a:ln/>
            <a:effectLst/>
            <a:latin typeface="+mj-lt"/>
          </a:endParaRPr>
        </a:p>
      </dgm:t>
    </dgm:pt>
    <dgm:pt modelId="{22E71020-C2EB-4171-819B-AC3F0092D450}" type="parTrans" cxnId="{16946E9A-F17D-4B6A-AF52-F98881418F22}">
      <dgm:prSet/>
      <dgm:spPr/>
      <dgm:t>
        <a:bodyPr/>
        <a:lstStyle/>
        <a:p>
          <a:endParaRPr lang="en-CA"/>
        </a:p>
      </dgm:t>
    </dgm:pt>
    <dgm:pt modelId="{9AF5FD57-D5AA-4B5D-BB46-AF1178E525CE}" type="sibTrans" cxnId="{16946E9A-F17D-4B6A-AF52-F98881418F22}">
      <dgm:prSet/>
      <dgm:spPr/>
      <dgm:t>
        <a:bodyPr/>
        <a:lstStyle/>
        <a:p>
          <a:endParaRPr lang="en-CA"/>
        </a:p>
      </dgm:t>
    </dgm:pt>
    <dgm:pt modelId="{0FF49D47-0BB1-4E2F-BA9C-0ECA0742AA0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b="1" i="0" u="none" strike="noStrike" cap="none" normalizeH="0" baseline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b="1" i="0" u="none" strike="noStrike" cap="none" normalizeH="0" baseline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b="1" i="0" u="none" strike="noStrike" cap="none" normalizeH="0" baseline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b="1" i="0" u="none" strike="noStrike" cap="none" normalizeH="0" baseline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b="1" i="0" u="none" strike="noStrike" cap="none" normalizeH="0" baseline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1" i="0" u="none" strike="noStrike" cap="none" normalizeH="0" baseline="0" smtClean="0">
              <a:ln/>
              <a:effectLst/>
              <a:latin typeface="+mj-lt"/>
            </a:rPr>
            <a:t>Social Systems</a:t>
          </a:r>
          <a:endParaRPr kumimoji="1" lang="en-CA" b="1" i="0" u="none" strike="noStrike" cap="none" normalizeH="0" baseline="0" dirty="0" smtClean="0">
            <a:ln/>
            <a:effectLst/>
            <a:latin typeface="+mj-lt"/>
          </a:endParaRPr>
        </a:p>
      </dgm:t>
    </dgm:pt>
    <dgm:pt modelId="{1B0364F1-4E50-4931-A430-41C10A52CD07}" type="parTrans" cxnId="{E4C255DC-0BC1-4C7F-804F-7F58058EC8A2}">
      <dgm:prSet/>
      <dgm:spPr/>
      <dgm:t>
        <a:bodyPr/>
        <a:lstStyle/>
        <a:p>
          <a:endParaRPr lang="en-CA"/>
        </a:p>
      </dgm:t>
    </dgm:pt>
    <dgm:pt modelId="{2F62B0CA-A7E6-4C45-848C-D907E7081B71}" type="sibTrans" cxnId="{E4C255DC-0BC1-4C7F-804F-7F58058EC8A2}">
      <dgm:prSet/>
      <dgm:spPr/>
      <dgm:t>
        <a:bodyPr/>
        <a:lstStyle/>
        <a:p>
          <a:endParaRPr lang="en-CA"/>
        </a:p>
      </dgm:t>
    </dgm:pt>
    <dgm:pt modelId="{F842DF69-585C-432B-B8A4-D2BCB1630439}" type="pres">
      <dgm:prSet presAssocID="{8DEC83B4-CD38-4497-B04C-4CB047568540}" presName="compositeShape" presStyleCnt="0">
        <dgm:presLayoutVars>
          <dgm:chMax val="7"/>
          <dgm:dir/>
          <dgm:resizeHandles val="exact"/>
        </dgm:presLayoutVars>
      </dgm:prSet>
      <dgm:spPr/>
    </dgm:pt>
    <dgm:pt modelId="{37209346-04D7-410A-A375-927519F2ED69}" type="pres">
      <dgm:prSet presAssocID="{5B1D5EFD-8AD3-4A2D-98A7-F3CE5AFABAD6}" presName="circ1" presStyleLbl="vennNode1" presStyleIdx="0" presStyleCnt="3"/>
      <dgm:spPr/>
      <dgm:t>
        <a:bodyPr/>
        <a:lstStyle/>
        <a:p>
          <a:endParaRPr lang="en-CA"/>
        </a:p>
      </dgm:t>
    </dgm:pt>
    <dgm:pt modelId="{801EDA03-E5C7-46BB-9D45-63E6D2E4BDEA}" type="pres">
      <dgm:prSet presAssocID="{5B1D5EFD-8AD3-4A2D-98A7-F3CE5AFABAD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B955BC8-61BA-465E-BE80-CDCE60F5089E}" type="pres">
      <dgm:prSet presAssocID="{A417C5E7-C7CE-49E9-A71A-3F35CBD04796}" presName="circ2" presStyleLbl="vennNode1" presStyleIdx="1" presStyleCnt="3"/>
      <dgm:spPr/>
      <dgm:t>
        <a:bodyPr/>
        <a:lstStyle/>
        <a:p>
          <a:endParaRPr lang="en-CA"/>
        </a:p>
      </dgm:t>
    </dgm:pt>
    <dgm:pt modelId="{8F615895-0B9E-4C1D-B88A-CFAB3CEA1061}" type="pres">
      <dgm:prSet presAssocID="{A417C5E7-C7CE-49E9-A71A-3F35CBD0479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BC3DBE6-58BD-496F-B73C-A7EAD1166233}" type="pres">
      <dgm:prSet presAssocID="{0FF49D47-0BB1-4E2F-BA9C-0ECA0742AA08}" presName="circ3" presStyleLbl="vennNode1" presStyleIdx="2" presStyleCnt="3"/>
      <dgm:spPr/>
      <dgm:t>
        <a:bodyPr/>
        <a:lstStyle/>
        <a:p>
          <a:endParaRPr lang="en-CA"/>
        </a:p>
      </dgm:t>
    </dgm:pt>
    <dgm:pt modelId="{E7F3E177-F0F6-4C53-810A-FA2FCFFA47D3}" type="pres">
      <dgm:prSet presAssocID="{0FF49D47-0BB1-4E2F-BA9C-0ECA0742AA0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919D1616-9AAA-42C2-825D-05B5429C6BA5}" type="presOf" srcId="{0FF49D47-0BB1-4E2F-BA9C-0ECA0742AA08}" destId="{E7F3E177-F0F6-4C53-810A-FA2FCFFA47D3}" srcOrd="1" destOrd="0" presId="urn:microsoft.com/office/officeart/2005/8/layout/venn1"/>
    <dgm:cxn modelId="{16946E9A-F17D-4B6A-AF52-F98881418F22}" srcId="{8DEC83B4-CD38-4497-B04C-4CB047568540}" destId="{A417C5E7-C7CE-49E9-A71A-3F35CBD04796}" srcOrd="1" destOrd="0" parTransId="{22E71020-C2EB-4171-819B-AC3F0092D450}" sibTransId="{9AF5FD57-D5AA-4B5D-BB46-AF1178E525CE}"/>
    <dgm:cxn modelId="{1B2BA3E1-871A-4626-AD43-D84B3E5637CB}" type="presOf" srcId="{8DEC83B4-CD38-4497-B04C-4CB047568540}" destId="{F842DF69-585C-432B-B8A4-D2BCB1630439}" srcOrd="0" destOrd="0" presId="urn:microsoft.com/office/officeart/2005/8/layout/venn1"/>
    <dgm:cxn modelId="{9AB49DD2-2909-45D9-8209-054F1968D0CF}" type="presOf" srcId="{A417C5E7-C7CE-49E9-A71A-3F35CBD04796}" destId="{3B955BC8-61BA-465E-BE80-CDCE60F5089E}" srcOrd="0" destOrd="0" presId="urn:microsoft.com/office/officeart/2005/8/layout/venn1"/>
    <dgm:cxn modelId="{E31E8463-5B28-44A1-8E69-E93F71FB2A8B}" type="presOf" srcId="{5B1D5EFD-8AD3-4A2D-98A7-F3CE5AFABAD6}" destId="{801EDA03-E5C7-46BB-9D45-63E6D2E4BDEA}" srcOrd="1" destOrd="0" presId="urn:microsoft.com/office/officeart/2005/8/layout/venn1"/>
    <dgm:cxn modelId="{C135A593-DE72-46BF-9BEE-BCF2147C3955}" type="presOf" srcId="{5B1D5EFD-8AD3-4A2D-98A7-F3CE5AFABAD6}" destId="{37209346-04D7-410A-A375-927519F2ED69}" srcOrd="0" destOrd="0" presId="urn:microsoft.com/office/officeart/2005/8/layout/venn1"/>
    <dgm:cxn modelId="{E4C255DC-0BC1-4C7F-804F-7F58058EC8A2}" srcId="{8DEC83B4-CD38-4497-B04C-4CB047568540}" destId="{0FF49D47-0BB1-4E2F-BA9C-0ECA0742AA08}" srcOrd="2" destOrd="0" parTransId="{1B0364F1-4E50-4931-A430-41C10A52CD07}" sibTransId="{2F62B0CA-A7E6-4C45-848C-D907E7081B71}"/>
    <dgm:cxn modelId="{A6555FE3-8A27-41D0-9B2A-973ACEB69EB2}" type="presOf" srcId="{A417C5E7-C7CE-49E9-A71A-3F35CBD04796}" destId="{8F615895-0B9E-4C1D-B88A-CFAB3CEA1061}" srcOrd="1" destOrd="0" presId="urn:microsoft.com/office/officeart/2005/8/layout/venn1"/>
    <dgm:cxn modelId="{C80DE441-CA9A-4D1F-9BDC-88668061DC9B}" type="presOf" srcId="{0FF49D47-0BB1-4E2F-BA9C-0ECA0742AA08}" destId="{FBC3DBE6-58BD-496F-B73C-A7EAD1166233}" srcOrd="0" destOrd="0" presId="urn:microsoft.com/office/officeart/2005/8/layout/venn1"/>
    <dgm:cxn modelId="{1F8C93C1-DF63-4394-A238-A49A0292EDE9}" srcId="{8DEC83B4-CD38-4497-B04C-4CB047568540}" destId="{5B1D5EFD-8AD3-4A2D-98A7-F3CE5AFABAD6}" srcOrd="0" destOrd="0" parTransId="{994329A8-9F6B-4B11-B67C-2EDC0205179A}" sibTransId="{A0D50BBC-FE05-4514-ADE5-ABB064D29F0E}"/>
    <dgm:cxn modelId="{E5F6D6A5-DF1A-481B-8986-EC4CAB934A2F}" type="presParOf" srcId="{F842DF69-585C-432B-B8A4-D2BCB1630439}" destId="{37209346-04D7-410A-A375-927519F2ED69}" srcOrd="0" destOrd="0" presId="urn:microsoft.com/office/officeart/2005/8/layout/venn1"/>
    <dgm:cxn modelId="{59EB64E8-30D4-45DB-909A-DE349C312B5B}" type="presParOf" srcId="{F842DF69-585C-432B-B8A4-D2BCB1630439}" destId="{801EDA03-E5C7-46BB-9D45-63E6D2E4BDEA}" srcOrd="1" destOrd="0" presId="urn:microsoft.com/office/officeart/2005/8/layout/venn1"/>
    <dgm:cxn modelId="{32EAA488-03F5-49E6-A317-EFEFEDC4C411}" type="presParOf" srcId="{F842DF69-585C-432B-B8A4-D2BCB1630439}" destId="{3B955BC8-61BA-465E-BE80-CDCE60F5089E}" srcOrd="2" destOrd="0" presId="urn:microsoft.com/office/officeart/2005/8/layout/venn1"/>
    <dgm:cxn modelId="{93465478-3630-42A3-86A2-EE556809A795}" type="presParOf" srcId="{F842DF69-585C-432B-B8A4-D2BCB1630439}" destId="{8F615895-0B9E-4C1D-B88A-CFAB3CEA1061}" srcOrd="3" destOrd="0" presId="urn:microsoft.com/office/officeart/2005/8/layout/venn1"/>
    <dgm:cxn modelId="{80B2E373-B407-442A-B4A6-AE3736741AEE}" type="presParOf" srcId="{F842DF69-585C-432B-B8A4-D2BCB1630439}" destId="{FBC3DBE6-58BD-496F-B73C-A7EAD1166233}" srcOrd="4" destOrd="0" presId="urn:microsoft.com/office/officeart/2005/8/layout/venn1"/>
    <dgm:cxn modelId="{1C156334-8A32-4B72-9D78-68EBE8332C84}" type="presParOf" srcId="{F842DF69-585C-432B-B8A4-D2BCB1630439}" destId="{E7F3E177-F0F6-4C53-810A-FA2FCFFA47D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09346-04D7-410A-A375-927519F2ED69}">
      <dsp:nvSpPr>
        <dsp:cNvPr id="0" name=""/>
        <dsp:cNvSpPr/>
      </dsp:nvSpPr>
      <dsp:spPr>
        <a:xfrm>
          <a:off x="2686843" y="44747"/>
          <a:ext cx="2147887" cy="214788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300" b="1" i="0" u="none" strike="noStrike" kern="1200" cap="none" normalizeH="0" baseline="0" smtClean="0">
              <a:ln/>
              <a:effectLst/>
              <a:latin typeface="+mj-lt"/>
            </a:rPr>
            <a:t>Natural Systems</a:t>
          </a:r>
          <a:endParaRPr kumimoji="1" lang="en-CA" sz="1300" b="1" i="0" u="none" strike="noStrike" kern="1200" cap="none" normalizeH="0" baseline="0" dirty="0" smtClean="0">
            <a:ln/>
            <a:effectLst/>
            <a:latin typeface="+mj-lt"/>
          </a:endParaRPr>
        </a:p>
      </dsp:txBody>
      <dsp:txXfrm>
        <a:off x="2973228" y="420627"/>
        <a:ext cx="1575117" cy="966549"/>
      </dsp:txXfrm>
    </dsp:sp>
    <dsp:sp modelId="{3B955BC8-61BA-465E-BE80-CDCE60F5089E}">
      <dsp:nvSpPr>
        <dsp:cNvPr id="0" name=""/>
        <dsp:cNvSpPr/>
      </dsp:nvSpPr>
      <dsp:spPr>
        <a:xfrm>
          <a:off x="3461873" y="1387177"/>
          <a:ext cx="2147887" cy="214788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sz="1300" b="1" i="0" u="none" strike="noStrike" kern="1200" cap="none" normalizeH="0" baseline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sz="1300" b="1" i="0" u="none" strike="noStrike" kern="1200" cap="none" normalizeH="0" baseline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sz="1300" b="1" i="0" u="none" strike="noStrike" kern="1200" cap="none" normalizeH="0" baseline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300" b="1" i="0" u="none" strike="noStrike" kern="1200" cap="none" normalizeH="0" baseline="0" smtClean="0">
              <a:ln/>
              <a:effectLst/>
              <a:latin typeface="+mj-lt"/>
            </a:rPr>
            <a:t>Management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300" b="1" i="0" u="none" strike="noStrike" kern="1200" cap="none" normalizeH="0" baseline="0" smtClean="0">
              <a:ln/>
              <a:effectLst/>
              <a:latin typeface="+mj-lt"/>
            </a:rPr>
            <a:t>Systems  </a:t>
          </a:r>
          <a:endParaRPr kumimoji="1" lang="en-CA" sz="1300" b="1" i="0" u="none" strike="noStrike" kern="1200" cap="none" normalizeH="0" baseline="0" dirty="0" smtClean="0">
            <a:ln/>
            <a:effectLst/>
            <a:latin typeface="+mj-lt"/>
          </a:endParaRPr>
        </a:p>
      </dsp:txBody>
      <dsp:txXfrm>
        <a:off x="4118768" y="1942048"/>
        <a:ext cx="1288732" cy="1181337"/>
      </dsp:txXfrm>
    </dsp:sp>
    <dsp:sp modelId="{FBC3DBE6-58BD-496F-B73C-A7EAD1166233}">
      <dsp:nvSpPr>
        <dsp:cNvPr id="0" name=""/>
        <dsp:cNvSpPr/>
      </dsp:nvSpPr>
      <dsp:spPr>
        <a:xfrm>
          <a:off x="1911814" y="1387177"/>
          <a:ext cx="2147887" cy="214788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sz="1300" b="1" i="0" u="none" strike="noStrike" kern="1200" cap="none" normalizeH="0" baseline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sz="1300" b="1" i="0" u="none" strike="noStrike" kern="1200" cap="none" normalizeH="0" baseline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sz="1300" b="1" i="0" u="none" strike="noStrike" kern="1200" cap="none" normalizeH="0" baseline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sz="1300" b="1" i="0" u="none" strike="noStrike" kern="1200" cap="none" normalizeH="0" baseline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sz="1300" b="1" i="0" u="none" strike="noStrike" kern="1200" cap="none" normalizeH="0" baseline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300" b="1" i="0" u="none" strike="noStrike" kern="1200" cap="none" normalizeH="0" baseline="0" smtClean="0">
              <a:ln/>
              <a:effectLst/>
              <a:latin typeface="+mj-lt"/>
            </a:rPr>
            <a:t>Social Systems</a:t>
          </a:r>
          <a:endParaRPr kumimoji="1" lang="en-CA" sz="1300" b="1" i="0" u="none" strike="noStrike" kern="1200" cap="none" normalizeH="0" baseline="0" dirty="0" smtClean="0">
            <a:ln/>
            <a:effectLst/>
            <a:latin typeface="+mj-lt"/>
          </a:endParaRPr>
        </a:p>
      </dsp:txBody>
      <dsp:txXfrm>
        <a:off x="2114073" y="1942048"/>
        <a:ext cx="1288732" cy="1181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09584854-45CB-4D11-B014-2EA945F9A7AB}" type="datetimeFigureOut">
              <a:rPr lang="en-CA" smtClean="0"/>
              <a:t>15/11/2018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86A3C72-0713-4B64-B609-41F82BAA723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8353168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DC0E2B1B-BA3F-41A4-8808-1DE68400CA22}" type="datetimeFigureOut">
              <a:rPr lang="en-CA" smtClean="0"/>
              <a:t>15/11/2018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64BB4419-4116-4116-96D4-48AE920C420B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866926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4419-4116-4116-96D4-48AE920C420B}" type="slidenum">
              <a:rPr lang="en-CA" smtClean="0"/>
              <a:t>1</a:t>
            </a:fld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A17E9A4-192A-4212-9737-6BF5AA4446F5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4414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4419-4116-4116-96D4-48AE920C420B}" type="slidenum">
              <a:rPr lang="en-CA" smtClean="0"/>
              <a:t>16</a:t>
            </a:fld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3B2F806-0395-46CB-A90F-48C73A3CCECD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01965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4419-4116-4116-96D4-48AE920C420B}" type="slidenum">
              <a:rPr lang="en-CA" smtClean="0"/>
              <a:t>17</a:t>
            </a:fld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A1FB690-0856-4A86-9638-28F621E7A552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65639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4419-4116-4116-96D4-48AE920C420B}" type="slidenum">
              <a:rPr lang="en-CA" smtClean="0"/>
              <a:t>18</a:t>
            </a:fld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2C1F352-E0F5-4BF7-BD0B-01ADB6F2C42E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96259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4419-4116-4116-96D4-48AE920C420B}" type="slidenum">
              <a:rPr lang="en-CA" smtClean="0"/>
              <a:t>19</a:t>
            </a:fld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E305BFC-41B3-4B11-B861-98280F8BA4A5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354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4419-4116-4116-96D4-48AE920C420B}" type="slidenum">
              <a:rPr lang="en-CA" smtClean="0"/>
              <a:t>2</a:t>
            </a:fld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094B5BC-5F74-46E3-88E0-A3B8BD13FF69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3810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4419-4116-4116-96D4-48AE920C420B}" type="slidenum">
              <a:rPr lang="en-CA" smtClean="0"/>
              <a:t>3</a:t>
            </a:fld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094B5BC-5F74-46E3-88E0-A3B8BD13FF69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3810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4419-4116-4116-96D4-48AE920C420B}" type="slidenum">
              <a:rPr lang="en-CA" smtClean="0"/>
              <a:t>5</a:t>
            </a:fld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094B5BC-5F74-46E3-88E0-A3B8BD13FF69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3810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4419-4116-4116-96D4-48AE920C420B}" type="slidenum">
              <a:rPr lang="en-CA" smtClean="0"/>
              <a:t>7</a:t>
            </a:fld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7ABC3CE-9BF9-46D0-9FB7-4E56E18C6D34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04659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4419-4116-4116-96D4-48AE920C420B}" type="slidenum">
              <a:rPr lang="en-CA" smtClean="0"/>
              <a:t>8</a:t>
            </a:fld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B326069-CB8E-43DB-B965-AA0C3F8ACD81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18495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4419-4116-4116-96D4-48AE920C420B}" type="slidenum">
              <a:rPr lang="en-CA" smtClean="0"/>
              <a:t>12</a:t>
            </a:fld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B8B0AF6-FBFE-4642-9AB5-E1D6880F3FDD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1270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4419-4116-4116-96D4-48AE920C420B}" type="slidenum">
              <a:rPr lang="en-CA" smtClean="0"/>
              <a:t>14</a:t>
            </a:fld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FB4CB0-FDC8-46E5-AB14-B4A13902184B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753472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B4419-4116-4116-96D4-48AE920C420B}" type="slidenum">
              <a:rPr lang="en-CA" smtClean="0"/>
              <a:t>15</a:t>
            </a:fld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A76235-85C6-4BEF-9354-93B7113021E0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6639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DA99F-5D4B-41FF-B402-06E9AE75E134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1F478-DB94-4CB4-BF19-AD213C7601CC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2661-D50F-4EFE-B54F-99E3C4FFB104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633B-FE03-43DF-868C-1CC8631CDD81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2066D-C167-419D-9FD6-06F864733FA5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ACD0-EC54-44BB-BA29-B57B72B052EB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A17A-7915-4745-A3E0-352B1CB772C2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</a:t>
            </a:r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0FEF-AD4E-4E25-9E66-EB37C3534E5A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E17F-CE6E-43F9-9D70-0C86743E280B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7FA32-453F-42B8-B3F3-8CAE01637CBA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Master of Science In Sustainability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37E544-334C-4440-8966-B3440172024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745A-2AFE-4E35-A83E-20A4C057349B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00BFDFE-9519-4A4F-9E74-7FB17D3F8759}" type="datetime1">
              <a:rPr lang="en-CA" smtClean="0"/>
              <a:t>15/11/2018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CA" dirty="0" smtClean="0"/>
              <a:t>Master of Science In Sustainability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D37E544-334C-4440-8966-B3440172024D}" type="slidenum">
              <a:rPr lang="en-CA" smtClean="0"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rosemary.craig@utoronto.ca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Master of Science In Sustainability Management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b="1" dirty="0" smtClean="0"/>
              <a:t>Class 2021</a:t>
            </a:r>
            <a:endParaRPr lang="en-CA" b="1" dirty="0"/>
          </a:p>
        </p:txBody>
      </p:sp>
      <p:pic>
        <p:nvPicPr>
          <p:cNvPr id="1026" name="Picture 2" descr="C:\Users\craigros\Desktop\IM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756" y="5877272"/>
            <a:ext cx="3174183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raigros\Desktop\bluebanner-logo-IMI-MScSM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630" y="188640"/>
            <a:ext cx="1270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25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00B050"/>
                </a:solidFill>
              </a:rPr>
              <a:t>Collaborative program with School of the environment</a:t>
            </a:r>
            <a:endParaRPr lang="en-CA" sz="2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>
                <a:latin typeface="+mj-lt"/>
              </a:rPr>
              <a:t>Admission requirements</a:t>
            </a:r>
          </a:p>
          <a:p>
            <a:pPr marL="0" indent="0"/>
            <a:r>
              <a:rPr lang="en-US" sz="1200" b="0" dirty="0" smtClean="0"/>
              <a:t>Applicants must be accepted into the MScSM program before being accepted into the Collaborative program</a:t>
            </a:r>
          </a:p>
          <a:p>
            <a:pPr marL="0" indent="0"/>
            <a:endParaRPr lang="en-US" sz="1200" b="0" dirty="0" smtClean="0"/>
          </a:p>
          <a:p>
            <a:pPr marL="0" indent="0"/>
            <a:r>
              <a:rPr lang="en-US" sz="1400" dirty="0" smtClean="0">
                <a:latin typeface="+mj-lt"/>
              </a:rPr>
              <a:t>Master’s degree collaborative program requirements: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en-US" sz="1200" b="0" dirty="0" smtClean="0"/>
              <a:t>0.5 FCEs core course ENV1001H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en-US" sz="1200" b="0" dirty="0" smtClean="0"/>
              <a:t>0.5 FCEs elective from the School of Environment list of approved courses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en-US" sz="1200" b="0" dirty="0" smtClean="0"/>
              <a:t>Take an environment related internship (ENV444Y), unless the course-based master’s degree program in the home unit has an internship requirement (MScSM does)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en-US" sz="1200" b="0" dirty="0" smtClean="0"/>
              <a:t>Write an environment related Research Paper (ENV555Y), unless the course-based master’s degree program in the home unit has a research paper requirement (MScSM does)</a:t>
            </a:r>
            <a:endParaRPr lang="en-CA" sz="12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Master of Science In Sustainability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94763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Exchange program – 2</a:t>
            </a:r>
            <a:r>
              <a:rPr lang="en-US" baseline="30000" dirty="0" smtClean="0">
                <a:solidFill>
                  <a:srgbClr val="00B050"/>
                </a:solidFill>
              </a:rPr>
              <a:t>nd</a:t>
            </a:r>
            <a:r>
              <a:rPr lang="en-US" dirty="0" smtClean="0">
                <a:solidFill>
                  <a:srgbClr val="00B050"/>
                </a:solidFill>
              </a:rPr>
              <a:t> Fall semester</a:t>
            </a:r>
            <a:endParaRPr lang="en-CA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1200" b="0" dirty="0" smtClean="0"/>
              <a:t>In collaboration with the UofT International Educational Centre, our MScSM program now offers an Exchange semester with three European universities:</a:t>
            </a:r>
          </a:p>
          <a:p>
            <a:pPr>
              <a:buFont typeface="Courier New" pitchFamily="49" charset="0"/>
              <a:buChar char="o"/>
            </a:pPr>
            <a:r>
              <a:rPr lang="en-US" sz="1200" b="0" dirty="0" smtClean="0"/>
              <a:t>Lund University in Sweden</a:t>
            </a:r>
          </a:p>
          <a:p>
            <a:pPr>
              <a:buFont typeface="Courier New" pitchFamily="49" charset="0"/>
              <a:buChar char="o"/>
            </a:pPr>
            <a:r>
              <a:rPr lang="en-US" sz="1200" b="0" dirty="0" smtClean="0"/>
              <a:t>University of Copenhagen in Denmark and,</a:t>
            </a:r>
          </a:p>
          <a:p>
            <a:pPr>
              <a:buFont typeface="Courier New" pitchFamily="49" charset="0"/>
              <a:buChar char="o"/>
            </a:pPr>
            <a:r>
              <a:rPr lang="en-US" sz="1200" b="0" dirty="0" smtClean="0"/>
              <a:t>University of Geneva in Switzerland</a:t>
            </a:r>
          </a:p>
          <a:p>
            <a:pPr marL="0" indent="0"/>
            <a:r>
              <a:rPr lang="en-US" sz="1200" b="0" dirty="0" smtClean="0"/>
              <a:t>Students apply through the International Educational Centre and if their applications are successful, MScSM students attend their exchange semester in the fall semester of their second year in the program. </a:t>
            </a:r>
          </a:p>
          <a:p>
            <a:pPr>
              <a:buFontTx/>
              <a:buChar char="-"/>
            </a:pP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Master of Science In Sustainability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11</a:t>
            </a:fld>
            <a:endParaRPr lang="en-CA" dirty="0"/>
          </a:p>
        </p:txBody>
      </p:sp>
      <p:pic>
        <p:nvPicPr>
          <p:cNvPr id="4099" name="Picture 3" descr="C:\Program Files (x86)\Microsoft Office\MEDIA\CAGCAT10\j025130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645023"/>
            <a:ext cx="912812" cy="769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180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00B050"/>
                </a:solidFill>
              </a:rPr>
              <a:t>Internship term</a:t>
            </a:r>
            <a:endParaRPr lang="en-CA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 smtClean="0">
                <a:latin typeface="+mj-lt"/>
              </a:rPr>
              <a:t>MScSM Program has a full-time Placement &amp; Employer Relations Officer</a:t>
            </a:r>
          </a:p>
          <a:p>
            <a:pPr marL="0" indent="0"/>
            <a:endParaRPr lang="en-CA" dirty="0"/>
          </a:p>
          <a:p>
            <a:pPr marL="0" indent="0"/>
            <a:r>
              <a:rPr lang="en-CA" dirty="0" smtClean="0">
                <a:latin typeface="+mj-lt"/>
              </a:rPr>
              <a:t>10 to 16 weeks</a:t>
            </a:r>
            <a:endParaRPr lang="en-CA" b="0" dirty="0" smtClean="0">
              <a:latin typeface="+mj-lt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en-CA" sz="1200" b="0" dirty="0" smtClean="0"/>
              <a:t>Prepares students for the work place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1200" b="0" dirty="0" smtClean="0"/>
              <a:t>Is required to graduate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1200" b="0" dirty="0" smtClean="0"/>
              <a:t>Work term is tied to capstone project</a:t>
            </a:r>
            <a:endParaRPr lang="en-CA" sz="1200" b="0" dirty="0" smtClean="0"/>
          </a:p>
          <a:p>
            <a:pPr marL="0" indent="0"/>
            <a:endParaRPr lang="en-CA" dirty="0"/>
          </a:p>
          <a:p>
            <a:pPr marL="0" indent="0"/>
            <a:r>
              <a:rPr lang="en-CA" dirty="0" smtClean="0">
                <a:latin typeface="+mj-lt"/>
              </a:rPr>
              <a:t>Career development and opportunities include: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en-CA" sz="1200" b="0" dirty="0" smtClean="0">
                <a:latin typeface="+mj-lt"/>
              </a:rPr>
              <a:t> </a:t>
            </a:r>
            <a:r>
              <a:rPr lang="en-CA" sz="1200" b="0" dirty="0" smtClean="0"/>
              <a:t>Network building workshops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en-CA" sz="1200" b="0" dirty="0" smtClean="0"/>
              <a:t>Career Days and Panel Discussions – interactive sessions led by industry professionals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en-US" sz="1200" b="0" dirty="0" smtClean="0"/>
              <a:t>Resume critiques, mock interviews, mentorship opportunities</a:t>
            </a:r>
          </a:p>
          <a:p>
            <a:pPr marL="0" indent="0"/>
            <a:endParaRPr lang="en-CA" sz="1200" b="0" dirty="0" smtClean="0"/>
          </a:p>
          <a:p>
            <a:pPr marL="0" indent="0"/>
            <a:endParaRPr lang="en-CA" sz="1200" b="0" dirty="0" smtClean="0"/>
          </a:p>
          <a:p>
            <a:pPr marL="0" indent="0"/>
            <a:endParaRPr lang="en-CA" b="0" dirty="0" smtClean="0"/>
          </a:p>
          <a:p>
            <a:pPr marL="0" indent="0"/>
            <a:endParaRPr lang="en-CA" b="0" dirty="0" smtClean="0"/>
          </a:p>
          <a:p>
            <a:pPr marL="0" indent="0"/>
            <a:endParaRPr lang="en-CA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 management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12</a:t>
            </a:fld>
            <a:endParaRPr lang="en-CA" dirty="0"/>
          </a:p>
        </p:txBody>
      </p:sp>
      <p:pic>
        <p:nvPicPr>
          <p:cNvPr id="6146" name="Picture 2" descr="C:\Users\craigros\Desktop\bluebanner-logo-IMI-MScSM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3532"/>
            <a:ext cx="1270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Program Files (x86)\Microsoft Office\MEDIA\CAGCAT10\j0297749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1" y="1754188"/>
            <a:ext cx="1426046" cy="1357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06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B050"/>
                </a:solidFill>
              </a:rPr>
              <a:t>Co-op &amp; Internship Placements</a:t>
            </a:r>
            <a:endParaRPr lang="en-CA" sz="24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1000" b="0" dirty="0" smtClean="0"/>
              <a:t>Executive Sustainability Assistant– Canada Fibers			Environment Division Intern– City of Mississauga </a:t>
            </a:r>
          </a:p>
          <a:p>
            <a:pPr marL="0" indent="0"/>
            <a:r>
              <a:rPr lang="en-US" sz="1000" b="0" dirty="0" smtClean="0"/>
              <a:t>Africa Programs Research Assistant– Jane Goodall Institute of Canada	Registry &amp; Compliance Officer– RPRA</a:t>
            </a:r>
          </a:p>
          <a:p>
            <a:pPr marL="0" indent="0"/>
            <a:r>
              <a:rPr lang="en-US" sz="1000" b="0" dirty="0" smtClean="0"/>
              <a:t>Peel Environmental Youth Alliance Coordinator – </a:t>
            </a:r>
            <a:r>
              <a:rPr lang="en-US" sz="1000" b="0" dirty="0" err="1" smtClean="0"/>
              <a:t>Ecosource</a:t>
            </a:r>
            <a:r>
              <a:rPr lang="en-US" sz="1000" b="0" dirty="0" smtClean="0"/>
              <a:t>		Strategic Relations– BC Oil &amp; Gas Commission</a:t>
            </a:r>
          </a:p>
          <a:p>
            <a:pPr marL="0" indent="0"/>
            <a:r>
              <a:rPr lang="en-US" sz="1000" b="0" dirty="0" smtClean="0"/>
              <a:t>Associate in Corporate </a:t>
            </a:r>
            <a:r>
              <a:rPr lang="en-US" sz="1000" b="0" dirty="0"/>
              <a:t>S</a:t>
            </a:r>
            <a:r>
              <a:rPr lang="en-US" sz="1000" b="0" dirty="0" smtClean="0"/>
              <a:t>ustainability Group – RBC			Market Analyst Intern – </a:t>
            </a:r>
            <a:r>
              <a:rPr lang="en-US" sz="1000" b="0" dirty="0" err="1" smtClean="0"/>
              <a:t>ClearBlue</a:t>
            </a:r>
            <a:r>
              <a:rPr lang="en-US" sz="1000" b="0" dirty="0" smtClean="0"/>
              <a:t> Markets</a:t>
            </a:r>
          </a:p>
          <a:p>
            <a:pPr marL="0" indent="0"/>
            <a:r>
              <a:rPr lang="en-US" sz="1000" b="0" dirty="0" smtClean="0"/>
              <a:t>Intern– </a:t>
            </a:r>
            <a:r>
              <a:rPr lang="en-US" sz="1000" b="0" dirty="0" err="1" smtClean="0"/>
              <a:t>Metrolinx</a:t>
            </a:r>
            <a:r>
              <a:rPr lang="en-US" sz="1000" b="0" dirty="0" smtClean="0"/>
              <a:t>				Research Analyst Intern – Delphi Group</a:t>
            </a:r>
          </a:p>
          <a:p>
            <a:pPr marL="0" indent="0"/>
            <a:r>
              <a:rPr lang="en-US" sz="1000" b="0" dirty="0" smtClean="0"/>
              <a:t>Environmental Planning Student– City of Mississauga		Market Access Intern– Sanofi </a:t>
            </a:r>
            <a:r>
              <a:rPr lang="en-US" sz="1000" b="0" dirty="0" err="1" smtClean="0"/>
              <a:t>Genyzme</a:t>
            </a:r>
            <a:endParaRPr lang="en-US" sz="1000" b="0" dirty="0" smtClean="0"/>
          </a:p>
          <a:p>
            <a:pPr marL="0" indent="0"/>
            <a:r>
              <a:rPr lang="en-US" sz="1000" b="0" dirty="0" smtClean="0"/>
              <a:t>National Ecological Restoration Student – Nation Parks Canada		Sustainable Business Intern- </a:t>
            </a:r>
            <a:r>
              <a:rPr lang="en-US" sz="1000" b="0" dirty="0" err="1" smtClean="0"/>
              <a:t>ScotiaBank</a:t>
            </a:r>
            <a:endParaRPr lang="en-US" sz="1000" b="0" dirty="0" smtClean="0"/>
          </a:p>
          <a:p>
            <a:pPr marL="0" indent="0"/>
            <a:r>
              <a:rPr lang="en-US" sz="1000" b="0" dirty="0" smtClean="0"/>
              <a:t>Sustainability Planning Intern – Conservation </a:t>
            </a:r>
            <a:r>
              <a:rPr lang="en-US" sz="1000" b="0" dirty="0" err="1" smtClean="0"/>
              <a:t>Halton</a:t>
            </a:r>
            <a:r>
              <a:rPr lang="en-US" sz="1000" b="0" dirty="0" smtClean="0"/>
              <a:t>		Program Outreach Intern– Recycling Council</a:t>
            </a:r>
          </a:p>
          <a:p>
            <a:pPr marL="0" indent="0"/>
            <a:r>
              <a:rPr lang="en-US" sz="1000" b="0" dirty="0" smtClean="0"/>
              <a:t>Program Strategist– Smart Commute Markham			Program Assistant– LSF</a:t>
            </a:r>
          </a:p>
          <a:p>
            <a:pPr marL="0" indent="0"/>
            <a:r>
              <a:rPr lang="en-US" sz="1000" b="0" dirty="0" smtClean="0"/>
              <a:t>Research Intern - Urban Climate Resilience SE Asia			Business Analyst -  Bullfrog Power	</a:t>
            </a:r>
          </a:p>
          <a:p>
            <a:pPr marL="0" indent="0"/>
            <a:r>
              <a:rPr lang="en-US" sz="1000" b="0" dirty="0" smtClean="0"/>
              <a:t>Corporate Strategy and Market Intelligence Intern – Purolator		Sustainability Analyst – The Works Design Co</a:t>
            </a:r>
          </a:p>
          <a:p>
            <a:pPr marL="0" indent="0"/>
            <a:r>
              <a:rPr lang="en-US" sz="1000" b="0" dirty="0" smtClean="0"/>
              <a:t>Business Development Intern– B. Accountability			Project Manager – </a:t>
            </a:r>
            <a:r>
              <a:rPr lang="en-US" sz="1000" b="0" dirty="0" err="1" smtClean="0"/>
              <a:t>Ecostrat</a:t>
            </a:r>
            <a:r>
              <a:rPr lang="en-US" sz="1000" b="0" dirty="0" smtClean="0"/>
              <a:t> Biomass </a:t>
            </a:r>
            <a:r>
              <a:rPr lang="en-US" sz="1000" b="0" dirty="0" err="1" smtClean="0"/>
              <a:t>Adivsory</a:t>
            </a:r>
            <a:endParaRPr lang="en-US" sz="1000" b="0" dirty="0" smtClean="0"/>
          </a:p>
          <a:p>
            <a:pPr marL="0" indent="0"/>
            <a:r>
              <a:rPr lang="en-US" sz="1000" b="0" dirty="0" smtClean="0"/>
              <a:t>Sustainability Coordinator &amp; Analyst– UN Global Compact Network Canada</a:t>
            </a:r>
          </a:p>
          <a:p>
            <a:pPr marL="0" indent="0"/>
            <a:r>
              <a:rPr lang="en-US" sz="1000" b="0" dirty="0" smtClean="0"/>
              <a:t>Project Analyst, Research and Strategic Initiatives - QUEST</a:t>
            </a:r>
          </a:p>
          <a:p>
            <a:pPr>
              <a:buFontTx/>
              <a:buChar char="-"/>
            </a:pPr>
            <a:endParaRPr lang="en-US" sz="1100" b="0" dirty="0" smtClean="0"/>
          </a:p>
          <a:p>
            <a:pPr>
              <a:buFontTx/>
              <a:buChar char="-"/>
            </a:pPr>
            <a:endParaRPr lang="en-CA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Master of Science In Sustainability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76322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0070C0"/>
                </a:solidFill>
              </a:rPr>
              <a:t>Are you eligible to apply?</a:t>
            </a:r>
            <a:endParaRPr lang="en-CA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latin typeface="+mj-lt"/>
              </a:rPr>
              <a:t>Students from varied disciplines: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Life science (human biology, chemistry, etc)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Natural science (earth science, physics, astronomy, etc)</a:t>
            </a:r>
            <a:endParaRPr lang="en-CA" sz="1400" b="0" dirty="0" smtClean="0"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Management science (commerce, accounting, etc)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Social science (history, law, psychology, arts, etc)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Engineering (civil, mechanical, etc)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Environmental and natural resource (geography, etc)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Architecture (visual arts)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smtClean="0">
                <a:cs typeface="Calibri" pitchFamily="34" charset="0"/>
              </a:rPr>
              <a:t>Urban </a:t>
            </a:r>
            <a:r>
              <a:rPr lang="en-US" sz="1400" b="0" smtClean="0">
                <a:cs typeface="Calibri" pitchFamily="34" charset="0"/>
              </a:rPr>
              <a:t>Design/Planning</a:t>
            </a:r>
            <a:endParaRPr lang="en-CA" sz="1400" b="0" dirty="0">
              <a:cs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 management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14</a:t>
            </a:fld>
            <a:endParaRPr lang="en-CA" dirty="0"/>
          </a:p>
        </p:txBody>
      </p:sp>
      <p:pic>
        <p:nvPicPr>
          <p:cNvPr id="7170" name="Picture 2" descr="C:\Users\craigros\Desktop\bluebanner-logo-IMI-MScSM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138" y="44450"/>
            <a:ext cx="1270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65425"/>
            <a:ext cx="1061368" cy="174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83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0070C0"/>
                </a:solidFill>
              </a:rPr>
              <a:t>Class profile</a:t>
            </a:r>
            <a:endParaRPr lang="en-CA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cs typeface="Calibri" pitchFamily="34" charset="0"/>
              </a:rPr>
              <a:t>MScSM Program Class 2020 (which began September 2018)</a:t>
            </a:r>
          </a:p>
          <a:p>
            <a:endParaRPr lang="en-CA" dirty="0" smtClean="0">
              <a:latin typeface="+mj-lt"/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CA" b="0" dirty="0" smtClean="0">
                <a:cs typeface="Calibri" pitchFamily="34" charset="0"/>
              </a:rPr>
              <a:t>Class  size – 37</a:t>
            </a:r>
          </a:p>
          <a:p>
            <a:pPr>
              <a:buFont typeface="Courier New" pitchFamily="49" charset="0"/>
              <a:buChar char="o"/>
            </a:pPr>
            <a:r>
              <a:rPr lang="en-CA" b="0" dirty="0" smtClean="0">
                <a:cs typeface="Calibri" pitchFamily="34" charset="0"/>
              </a:rPr>
              <a:t>Age range – 22 to 32,  average age is 26</a:t>
            </a:r>
          </a:p>
          <a:p>
            <a:pPr>
              <a:buFont typeface="Courier New" pitchFamily="49" charset="0"/>
              <a:buChar char="o"/>
            </a:pPr>
            <a:r>
              <a:rPr lang="en-US" b="0" dirty="0" smtClean="0">
                <a:cs typeface="Calibri" pitchFamily="34" charset="0"/>
              </a:rPr>
              <a:t>GPA range – 3.0 to 4.0</a:t>
            </a:r>
            <a:endParaRPr lang="en-CA" b="0" dirty="0" smtClean="0"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CA" b="0" dirty="0" smtClean="0">
                <a:cs typeface="Calibri" pitchFamily="34" charset="0"/>
              </a:rPr>
              <a:t>Undergrad by major – Biology, chemistry, environmental studies, management (accounting and finance), sociology, engineering, and visual arts</a:t>
            </a:r>
          </a:p>
          <a:p>
            <a:pPr>
              <a:buFont typeface="Courier New" pitchFamily="49" charset="0"/>
              <a:buChar char="o"/>
            </a:pPr>
            <a:r>
              <a:rPr lang="en-US" b="0" dirty="0" smtClean="0">
                <a:cs typeface="Calibri" pitchFamily="34" charset="0"/>
              </a:rPr>
              <a:t>28 Domestic students from all across Canada, 9 international students from 7 different countries including India, Indonesia, Japan, Malawi, Mexico, Lebanon, and United Arab Emirates</a:t>
            </a:r>
            <a:endParaRPr lang="en-CA" b="0" dirty="0" smtClean="0">
              <a:cs typeface="Calibri" pitchFamily="34" charset="0"/>
            </a:endParaRPr>
          </a:p>
          <a:p>
            <a:pPr marL="285750" indent="-285750">
              <a:buFontTx/>
              <a:buChar char="-"/>
            </a:pP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 management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15</a:t>
            </a:fld>
            <a:endParaRPr lang="en-CA" dirty="0"/>
          </a:p>
        </p:txBody>
      </p:sp>
      <p:pic>
        <p:nvPicPr>
          <p:cNvPr id="8194" name="Picture 2" descr="C:\Users\craigros\Desktop\bluebanner-logo-IMI-MScSM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600" y="107950"/>
            <a:ext cx="1270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59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0070C0"/>
                </a:solidFill>
              </a:rPr>
              <a:t>Admission requirements</a:t>
            </a:r>
            <a:endParaRPr lang="en-CA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CA" sz="1300" dirty="0" smtClean="0">
                <a:cs typeface="Calibri" pitchFamily="34" charset="0"/>
              </a:rPr>
              <a:t>Four-year undergraduate bachelor degree </a:t>
            </a:r>
            <a:r>
              <a:rPr lang="en-CA" sz="1300" b="0" dirty="0" smtClean="0">
                <a:cs typeface="Calibri" pitchFamily="34" charset="0"/>
              </a:rPr>
              <a:t>from an accredited university, with a grade average of at least mid B in the final year (the last five full credit equivalent senior level courses)</a:t>
            </a:r>
          </a:p>
          <a:p>
            <a:pPr>
              <a:buFont typeface="Courier New" pitchFamily="49" charset="0"/>
              <a:buChar char="o"/>
            </a:pPr>
            <a:r>
              <a:rPr lang="en-CA" sz="1300" dirty="0" smtClean="0">
                <a:cs typeface="Calibri" pitchFamily="34" charset="0"/>
              </a:rPr>
              <a:t>Minimum scores required in TOEFL </a:t>
            </a:r>
            <a:r>
              <a:rPr lang="en-CA" sz="1300" b="0" dirty="0" smtClean="0">
                <a:cs typeface="Calibri" pitchFamily="34" charset="0"/>
              </a:rPr>
              <a:t>(at least 100, with at least 22 in each section), or IELTS (at least 7.0 overall band and at least 7.0 in each section) for international students</a:t>
            </a:r>
          </a:p>
          <a:p>
            <a:pPr>
              <a:buFont typeface="Courier New" pitchFamily="49" charset="0"/>
              <a:buChar char="o"/>
            </a:pPr>
            <a:r>
              <a:rPr lang="en-US" sz="1300" dirty="0" smtClean="0">
                <a:cs typeface="Calibri" pitchFamily="34" charset="0"/>
              </a:rPr>
              <a:t>Successful completion of 0.5 FCE undergraduate statistics</a:t>
            </a:r>
            <a:r>
              <a:rPr lang="en-US" sz="1300" b="0" dirty="0" smtClean="0">
                <a:cs typeface="Calibri" pitchFamily="34" charset="0"/>
              </a:rPr>
              <a:t>, calculus or mathematics course, with a preferable grade of at least B-</a:t>
            </a:r>
            <a:endParaRPr lang="en-CA" sz="1300" b="0" dirty="0" smtClean="0"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CA" sz="1300" dirty="0" smtClean="0">
                <a:cs typeface="Calibri" pitchFamily="34" charset="0"/>
              </a:rPr>
              <a:t>Completed online application form </a:t>
            </a:r>
            <a:r>
              <a:rPr lang="en-CA" sz="1300" b="0" dirty="0" smtClean="0">
                <a:cs typeface="Calibri" pitchFamily="34" charset="0"/>
              </a:rPr>
              <a:t>(applications are only accepted </a:t>
            </a:r>
            <a:r>
              <a:rPr lang="en-CA" sz="1300" b="0" dirty="0">
                <a:cs typeface="Calibri" pitchFamily="34" charset="0"/>
              </a:rPr>
              <a:t>t</a:t>
            </a:r>
            <a:r>
              <a:rPr lang="en-CA" sz="1300" b="0" dirty="0" smtClean="0">
                <a:cs typeface="Calibri" pitchFamily="34" charset="0"/>
              </a:rPr>
              <a:t>hrough the SGS online system): Two interim application deadlines with final deadline March 15, 2019</a:t>
            </a:r>
          </a:p>
          <a:p>
            <a:pPr>
              <a:buFont typeface="Courier New" pitchFamily="49" charset="0"/>
              <a:buChar char="o"/>
            </a:pPr>
            <a:r>
              <a:rPr lang="en-CA" sz="1300" dirty="0" smtClean="0">
                <a:cs typeface="Calibri" pitchFamily="34" charset="0"/>
              </a:rPr>
              <a:t>Resume</a:t>
            </a:r>
          </a:p>
          <a:p>
            <a:pPr>
              <a:buFont typeface="Courier New" pitchFamily="49" charset="0"/>
              <a:buChar char="o"/>
            </a:pPr>
            <a:r>
              <a:rPr lang="en-CA" sz="1300" dirty="0" smtClean="0">
                <a:cs typeface="Calibri" pitchFamily="34" charset="0"/>
              </a:rPr>
              <a:t>Letter of Intent – </a:t>
            </a:r>
            <a:r>
              <a:rPr lang="en-CA" sz="1300" b="0" dirty="0" smtClean="0">
                <a:cs typeface="Calibri" pitchFamily="34" charset="0"/>
              </a:rPr>
              <a:t>responding to 5 questions which outline your interest in sustainability</a:t>
            </a:r>
          </a:p>
          <a:p>
            <a:pPr>
              <a:buFont typeface="Courier New" pitchFamily="49" charset="0"/>
              <a:buChar char="o"/>
            </a:pPr>
            <a:r>
              <a:rPr lang="en-CA" sz="1300" dirty="0" smtClean="0">
                <a:cs typeface="Calibri" pitchFamily="34" charset="0"/>
              </a:rPr>
              <a:t>Two academic and /or professional reference letters</a:t>
            </a:r>
          </a:p>
          <a:p>
            <a:pPr>
              <a:buFontTx/>
              <a:buChar char="-"/>
            </a:pPr>
            <a:endParaRPr lang="en-CA" dirty="0" smtClean="0"/>
          </a:p>
          <a:p>
            <a:pPr>
              <a:buFontTx/>
              <a:buChar char="-"/>
            </a:pP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 management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16</a:t>
            </a:fld>
            <a:endParaRPr lang="en-CA" dirty="0"/>
          </a:p>
        </p:txBody>
      </p:sp>
      <p:pic>
        <p:nvPicPr>
          <p:cNvPr id="9218" name="Picture 2" descr="C:\Users\craigros\Desktop\bluebanner-logo-IMI-MScSM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613" y="127000"/>
            <a:ext cx="1270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59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Application process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Online applications accepted from October 1</a:t>
            </a:r>
            <a:r>
              <a:rPr lang="en-CA" sz="1400" b="0" baseline="30000" dirty="0" smtClean="0">
                <a:cs typeface="Calibri" pitchFamily="34" charset="0"/>
              </a:rPr>
              <a:t>st</a:t>
            </a:r>
            <a:r>
              <a:rPr lang="en-CA" sz="1400" b="0" dirty="0" smtClean="0">
                <a:cs typeface="Calibri" pitchFamily="34" charset="0"/>
              </a:rPr>
              <a:t> to March 15</a:t>
            </a:r>
            <a:r>
              <a:rPr lang="en-CA" sz="1400" b="0" baseline="30000" dirty="0" smtClean="0">
                <a:cs typeface="Calibri" pitchFamily="34" charset="0"/>
              </a:rPr>
              <a:t>th</a:t>
            </a:r>
            <a:r>
              <a:rPr lang="en-CA" sz="1400" b="0" dirty="0" smtClean="0">
                <a:cs typeface="Calibri" pitchFamily="34" charset="0"/>
              </a:rPr>
              <a:t>   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International students are encouraged to apply early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There are two interim deadlines for early applicants: Nov 30</a:t>
            </a:r>
            <a:r>
              <a:rPr lang="en-CA" sz="1400" b="0" baseline="30000" dirty="0" smtClean="0">
                <a:cs typeface="Calibri" pitchFamily="34" charset="0"/>
              </a:rPr>
              <a:t>th</a:t>
            </a:r>
            <a:r>
              <a:rPr lang="en-CA" sz="1400" b="0" dirty="0" smtClean="0">
                <a:cs typeface="Calibri" pitchFamily="34" charset="0"/>
              </a:rPr>
              <a:t> and </a:t>
            </a:r>
            <a:r>
              <a:rPr lang="en-CA" sz="1400" b="0" dirty="0">
                <a:cs typeface="Calibri" pitchFamily="34" charset="0"/>
              </a:rPr>
              <a:t>J</a:t>
            </a:r>
            <a:r>
              <a:rPr lang="en-CA" sz="1400" b="0" dirty="0" smtClean="0">
                <a:cs typeface="Calibri" pitchFamily="34" charset="0"/>
              </a:rPr>
              <a:t>an 31</a:t>
            </a:r>
            <a:r>
              <a:rPr lang="en-CA" sz="1400" b="0" baseline="30000" dirty="0" smtClean="0">
                <a:cs typeface="Calibri" pitchFamily="34" charset="0"/>
              </a:rPr>
              <a:t>st</a:t>
            </a:r>
            <a:r>
              <a:rPr lang="en-CA" sz="1400" b="0" dirty="0" smtClean="0">
                <a:cs typeface="Calibri" pitchFamily="34" charset="0"/>
              </a:rPr>
              <a:t>  and final deadline of March 15</a:t>
            </a:r>
            <a:r>
              <a:rPr lang="en-CA" sz="1400" b="0" baseline="30000" dirty="0" smtClean="0">
                <a:cs typeface="Calibri" pitchFamily="34" charset="0"/>
              </a:rPr>
              <a:t>th</a:t>
            </a:r>
            <a:r>
              <a:rPr lang="en-CA" sz="1400" b="0" dirty="0" smtClean="0">
                <a:cs typeface="Calibri" pitchFamily="34" charset="0"/>
              </a:rPr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Apply through UofT School of Graduate Studies (SGS) online application system (link on our website)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Only completed application packages are reviewed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Skype interviews for </a:t>
            </a:r>
            <a:r>
              <a:rPr lang="en-CA" sz="1400" b="0" i="1" dirty="0" smtClean="0">
                <a:cs typeface="Calibri" pitchFamily="34" charset="0"/>
              </a:rPr>
              <a:t>qualified</a:t>
            </a:r>
            <a:r>
              <a:rPr lang="en-CA" sz="1400" b="0" dirty="0" smtClean="0">
                <a:cs typeface="Calibri" pitchFamily="34" charset="0"/>
              </a:rPr>
              <a:t> applicants are conducted as part of our review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Admission decisions from Skype interviews within 3-5 business days</a:t>
            </a:r>
            <a:endParaRPr lang="en-CA" sz="1400" b="0" dirty="0" smtClean="0"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Official offers are provided via email and mail generally within one week of admission decision</a:t>
            </a:r>
          </a:p>
          <a:p>
            <a:pPr>
              <a:buFontTx/>
              <a:buChar char="-"/>
            </a:pPr>
            <a:endParaRPr lang="en-CA" b="0" dirty="0" smtClean="0">
              <a:latin typeface="Calibri" pitchFamily="34" charset="0"/>
              <a:cs typeface="Calibri" pitchFamily="34" charset="0"/>
            </a:endParaRPr>
          </a:p>
          <a:p>
            <a:pPr marL="0" indent="0"/>
            <a:r>
              <a:rPr lang="en-CA" b="0" dirty="0" smtClean="0">
                <a:latin typeface="+mj-lt"/>
                <a:cs typeface="Calibri" pitchFamily="34" charset="0"/>
              </a:rPr>
              <a:t>APPLICATION DEADLINE IS March 15</a:t>
            </a:r>
            <a:r>
              <a:rPr lang="en-CA" b="0" baseline="30000" dirty="0" smtClean="0">
                <a:latin typeface="+mj-lt"/>
                <a:cs typeface="Calibri" pitchFamily="34" charset="0"/>
              </a:rPr>
              <a:t>th</a:t>
            </a:r>
            <a:r>
              <a:rPr lang="en-CA" b="0" dirty="0" smtClean="0">
                <a:latin typeface="+mj-lt"/>
                <a:cs typeface="Calibri" pitchFamily="34" charset="0"/>
              </a:rPr>
              <a:t> 2019</a:t>
            </a:r>
            <a:endParaRPr lang="en-CA" b="0" dirty="0">
              <a:latin typeface="+mj-lt"/>
              <a:cs typeface="Calibri" pitchFamily="34" charset="0"/>
            </a:endParaRPr>
          </a:p>
          <a:p>
            <a:pPr marL="0" indent="0"/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 management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17</a:t>
            </a:fld>
            <a:endParaRPr lang="en-CA" dirty="0"/>
          </a:p>
        </p:txBody>
      </p:sp>
      <p:pic>
        <p:nvPicPr>
          <p:cNvPr id="10242" name="Picture 2" descr="C:\Users\craigros\Desktop\bluebanner-logo-IMI-MScSM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613" y="26988"/>
            <a:ext cx="1270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789040"/>
            <a:ext cx="1077626" cy="93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69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C000"/>
                </a:solidFill>
              </a:rPr>
              <a:t>FINANCING YOUR MSCSM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sz="1900" dirty="0" smtClean="0">
                <a:latin typeface="+mj-lt"/>
                <a:cs typeface="Calibri" pitchFamily="34" charset="0"/>
              </a:rPr>
              <a:t>EXPENSES </a:t>
            </a:r>
            <a:r>
              <a:rPr lang="en-CA" dirty="0" smtClean="0">
                <a:latin typeface="+mj-lt"/>
                <a:cs typeface="Calibri" pitchFamily="34" charset="0"/>
              </a:rPr>
              <a:t>(for  September 1, 2018 entrants)</a:t>
            </a:r>
          </a:p>
          <a:p>
            <a:pPr>
              <a:buFont typeface="Courier New" pitchFamily="49" charset="0"/>
              <a:buChar char="o"/>
            </a:pPr>
            <a:r>
              <a:rPr lang="en-CA" dirty="0" smtClean="0">
                <a:latin typeface="+mj-lt"/>
                <a:cs typeface="Calibri" pitchFamily="34" charset="0"/>
              </a:rPr>
              <a:t>Tuition fees, annual:</a:t>
            </a:r>
          </a:p>
          <a:p>
            <a:pPr lvl="3">
              <a:lnSpc>
                <a:spcPct val="120000"/>
              </a:lnSpc>
              <a:buFont typeface="Courier New" pitchFamily="49" charset="0"/>
              <a:buChar char="o"/>
            </a:pPr>
            <a:r>
              <a:rPr lang="en-CA" dirty="0" smtClean="0">
                <a:cs typeface="Calibri" pitchFamily="34" charset="0"/>
              </a:rPr>
              <a:t>Domestic - $18,760 plus University incidental fees of approximately $2,000</a:t>
            </a:r>
          </a:p>
          <a:p>
            <a:pPr lvl="3">
              <a:lnSpc>
                <a:spcPct val="120000"/>
              </a:lnSpc>
              <a:buFont typeface="Courier New" pitchFamily="49" charset="0"/>
              <a:buChar char="o"/>
            </a:pPr>
            <a:r>
              <a:rPr lang="en-CA" dirty="0" smtClean="0">
                <a:cs typeface="Calibri" pitchFamily="34" charset="0"/>
              </a:rPr>
              <a:t>International - $31,190 plus University incidental fees of approximately $2,000</a:t>
            </a:r>
          </a:p>
          <a:p>
            <a:pPr lvl="3">
              <a:lnSpc>
                <a:spcPct val="120000"/>
              </a:lnSpc>
              <a:buFont typeface="Courier New" pitchFamily="49" charset="0"/>
              <a:buChar char="o"/>
            </a:pPr>
            <a:r>
              <a:rPr lang="en-CA" dirty="0" smtClean="0">
                <a:latin typeface="+mj-lt"/>
                <a:cs typeface="Calibri" pitchFamily="34" charset="0"/>
              </a:rPr>
              <a:t>Textbooks - </a:t>
            </a:r>
            <a:r>
              <a:rPr lang="en-CA" dirty="0" smtClean="0">
                <a:cs typeface="Calibri" pitchFamily="34" charset="0"/>
              </a:rPr>
              <a:t>Approximately $1,000 per year</a:t>
            </a:r>
            <a:endParaRPr lang="en-CA" dirty="0"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CA" dirty="0" smtClean="0">
                <a:latin typeface="+mj-lt"/>
                <a:cs typeface="Calibri" pitchFamily="34" charset="0"/>
              </a:rPr>
              <a:t>Mandatory health insurance for international students</a:t>
            </a:r>
            <a:endParaRPr lang="en-CA" dirty="0">
              <a:latin typeface="+mj-lt"/>
              <a:cs typeface="Calibri" pitchFamily="34" charset="0"/>
            </a:endParaRPr>
          </a:p>
          <a:p>
            <a:pPr lvl="3">
              <a:buFont typeface="Courier New" pitchFamily="49" charset="0"/>
              <a:buChar char="o"/>
            </a:pPr>
            <a:r>
              <a:rPr lang="en-CA" dirty="0">
                <a:cs typeface="Calibri" pitchFamily="34" charset="0"/>
              </a:rPr>
              <a:t>Approximately </a:t>
            </a:r>
            <a:r>
              <a:rPr lang="en-CA" dirty="0" smtClean="0">
                <a:cs typeface="Calibri" pitchFamily="34" charset="0"/>
              </a:rPr>
              <a:t>$612 </a:t>
            </a:r>
            <a:r>
              <a:rPr lang="en-CA" dirty="0">
                <a:cs typeface="Calibri" pitchFamily="34" charset="0"/>
              </a:rPr>
              <a:t>per </a:t>
            </a:r>
            <a:r>
              <a:rPr lang="en-CA" dirty="0" smtClean="0">
                <a:cs typeface="Calibri" pitchFamily="34" charset="0"/>
              </a:rPr>
              <a:t>year</a:t>
            </a:r>
          </a:p>
          <a:p>
            <a:pPr>
              <a:buFont typeface="Courier New" pitchFamily="49" charset="0"/>
              <a:buChar char="o"/>
            </a:pPr>
            <a:r>
              <a:rPr lang="en-CA" dirty="0" smtClean="0">
                <a:latin typeface="+mj-lt"/>
                <a:cs typeface="Calibri" pitchFamily="34" charset="0"/>
              </a:rPr>
              <a:t>Living expenses including Housing </a:t>
            </a:r>
            <a:endParaRPr lang="en-CA" dirty="0">
              <a:latin typeface="+mj-lt"/>
              <a:cs typeface="Calibri" pitchFamily="34" charset="0"/>
            </a:endParaRPr>
          </a:p>
          <a:p>
            <a:pPr lvl="3">
              <a:buFont typeface="Courier New" pitchFamily="49" charset="0"/>
              <a:buChar char="o"/>
            </a:pPr>
            <a:r>
              <a:rPr lang="en-CA" dirty="0">
                <a:cs typeface="Calibri" pitchFamily="34" charset="0"/>
              </a:rPr>
              <a:t>Approximately </a:t>
            </a:r>
            <a:r>
              <a:rPr lang="en-CA" dirty="0" smtClean="0">
                <a:cs typeface="Calibri" pitchFamily="34" charset="0"/>
              </a:rPr>
              <a:t>$1,800 </a:t>
            </a:r>
            <a:r>
              <a:rPr lang="en-CA" dirty="0">
                <a:cs typeface="Calibri" pitchFamily="34" charset="0"/>
              </a:rPr>
              <a:t>per </a:t>
            </a:r>
            <a:r>
              <a:rPr lang="en-CA" dirty="0" smtClean="0">
                <a:cs typeface="Calibri" pitchFamily="34" charset="0"/>
              </a:rPr>
              <a:t>month (as per UTM Housing and Residence Office)</a:t>
            </a:r>
          </a:p>
          <a:p>
            <a:r>
              <a:rPr lang="en-CA" sz="1900" dirty="0" smtClean="0">
                <a:latin typeface="+mj-lt"/>
                <a:cs typeface="Calibri" pitchFamily="34" charset="0"/>
              </a:rPr>
              <a:t>POTENTIAL FUNDING </a:t>
            </a:r>
            <a:r>
              <a:rPr lang="en-CA" dirty="0" smtClean="0">
                <a:latin typeface="+mj-lt"/>
                <a:cs typeface="Calibri" pitchFamily="34" charset="0"/>
              </a:rPr>
              <a:t>(for 2019 entrants</a:t>
            </a:r>
            <a:r>
              <a:rPr lang="en-CA" dirty="0">
                <a:latin typeface="+mj-lt"/>
                <a:cs typeface="Calibri" pitchFamily="34" charset="0"/>
              </a:rPr>
              <a:t>)</a:t>
            </a:r>
          </a:p>
          <a:p>
            <a:pPr>
              <a:lnSpc>
                <a:spcPct val="120000"/>
              </a:lnSpc>
              <a:buFont typeface="Courier New" pitchFamily="49" charset="0"/>
              <a:buChar char="o"/>
            </a:pPr>
            <a:r>
              <a:rPr lang="en-CA" b="0" dirty="0" smtClean="0">
                <a:cs typeface="Calibri" pitchFamily="34" charset="0"/>
              </a:rPr>
              <a:t>Internship income</a:t>
            </a:r>
          </a:p>
          <a:p>
            <a:pPr>
              <a:lnSpc>
                <a:spcPct val="120000"/>
              </a:lnSpc>
              <a:buFont typeface="Courier New" pitchFamily="49" charset="0"/>
              <a:buChar char="o"/>
            </a:pPr>
            <a:r>
              <a:rPr lang="en-US" b="0" dirty="0" smtClean="0">
                <a:cs typeface="Calibri" pitchFamily="34" charset="0"/>
              </a:rPr>
              <a:t>TA / RA positions at UofT (can apply for these positions)</a:t>
            </a:r>
          </a:p>
          <a:p>
            <a:pPr>
              <a:lnSpc>
                <a:spcPct val="120000"/>
              </a:lnSpc>
              <a:buFont typeface="Courier New" pitchFamily="49" charset="0"/>
              <a:buChar char="o"/>
            </a:pPr>
            <a:r>
              <a:rPr lang="en-US" b="0" dirty="0" smtClean="0">
                <a:cs typeface="Calibri" pitchFamily="34" charset="0"/>
              </a:rPr>
              <a:t>IMI Professional Masters Student Aid Program (Domestic students)</a:t>
            </a:r>
            <a:endParaRPr lang="en-CA" b="0" dirty="0" smtClean="0">
              <a:cs typeface="Calibri" pitchFamily="34" charset="0"/>
            </a:endParaRPr>
          </a:p>
          <a:p>
            <a:pPr>
              <a:lnSpc>
                <a:spcPct val="120000"/>
              </a:lnSpc>
              <a:buFont typeface="Courier New" pitchFamily="49" charset="0"/>
              <a:buChar char="o"/>
            </a:pPr>
            <a:r>
              <a:rPr lang="en-CA" b="0" dirty="0" smtClean="0">
                <a:cs typeface="Calibri" pitchFamily="34" charset="0"/>
              </a:rPr>
              <a:t>Government &amp; Bank student loans (Domestic students)</a:t>
            </a:r>
          </a:p>
          <a:p>
            <a:pPr>
              <a:lnSpc>
                <a:spcPct val="120000"/>
              </a:lnSpc>
              <a:buFont typeface="Courier New" pitchFamily="49" charset="0"/>
              <a:buChar char="o"/>
            </a:pPr>
            <a:endParaRPr lang="en-CA" b="0" dirty="0" smtClean="0">
              <a:cs typeface="Calibri" pitchFamily="34" charset="0"/>
            </a:endParaRPr>
          </a:p>
          <a:p>
            <a:pPr>
              <a:buFontTx/>
              <a:buChar char="-"/>
            </a:pPr>
            <a:endParaRPr lang="en-CA" dirty="0">
              <a:latin typeface="Calibri" pitchFamily="34" charset="0"/>
              <a:cs typeface="Calibri" pitchFamily="34" charset="0"/>
            </a:endParaRPr>
          </a:p>
          <a:p>
            <a:pPr lvl="3">
              <a:buFontTx/>
              <a:buChar char="-"/>
            </a:pPr>
            <a:endParaRPr lang="en-CA" dirty="0"/>
          </a:p>
          <a:p>
            <a:pPr marL="466344" lvl="3" indent="0">
              <a:buNone/>
            </a:pPr>
            <a:endParaRPr lang="en-CA" dirty="0" smtClean="0"/>
          </a:p>
          <a:p>
            <a:pPr lvl="3">
              <a:buFontTx/>
              <a:buChar char="-"/>
            </a:pPr>
            <a:endParaRPr lang="en-CA" dirty="0" smtClean="0"/>
          </a:p>
          <a:p>
            <a:pPr lvl="3">
              <a:buFontTx/>
              <a:buChar char="-"/>
            </a:pPr>
            <a:endParaRPr lang="en-CA" dirty="0"/>
          </a:p>
          <a:p>
            <a:pPr lvl="3">
              <a:buFontTx/>
              <a:buChar char="-"/>
            </a:pPr>
            <a:endParaRPr lang="en-CA" dirty="0" smtClean="0"/>
          </a:p>
          <a:p>
            <a:pPr lvl="3">
              <a:buFontTx/>
              <a:buChar char="-"/>
            </a:pPr>
            <a:endParaRPr lang="en-CA" dirty="0"/>
          </a:p>
          <a:p>
            <a:pPr marL="466344" lvl="3" indent="0">
              <a:buNone/>
            </a:pPr>
            <a:endParaRPr lang="en-CA" dirty="0"/>
          </a:p>
          <a:p>
            <a:pPr lvl="3">
              <a:buFontTx/>
              <a:buChar char="-"/>
            </a:pP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 management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18</a:t>
            </a:fld>
            <a:endParaRPr lang="en-CA" dirty="0"/>
          </a:p>
        </p:txBody>
      </p:sp>
      <p:pic>
        <p:nvPicPr>
          <p:cNvPr id="11266" name="Picture 2" descr="C:\Users\craigros\Desktop\bluebanner-logo-IMI-MScSM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613" y="34925"/>
            <a:ext cx="1270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Program Files (x86)\Microsoft Office\MEDIA\CAGCAT10\j0222015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382" y="3212976"/>
            <a:ext cx="1290462" cy="1296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71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Mscsm class of 2021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CA" dirty="0" smtClean="0"/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Visit our website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Attend our in-person and online information sessions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Visit our booth at various University Graduate Fairs across Canada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Contact our Program Coordinator</a:t>
            </a:r>
          </a:p>
          <a:p>
            <a:pPr lvl="6">
              <a:buFontTx/>
              <a:buChar char="-"/>
            </a:pPr>
            <a:endParaRPr lang="en-CA" dirty="0">
              <a:latin typeface="Calibri" pitchFamily="34" charset="0"/>
              <a:cs typeface="Calibri" pitchFamily="34" charset="0"/>
            </a:endParaRPr>
          </a:p>
          <a:p>
            <a:pPr lvl="6">
              <a:buFont typeface="Courier New" pitchFamily="49" charset="0"/>
              <a:buChar char="o"/>
            </a:pPr>
            <a:r>
              <a:rPr lang="en-CA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Rose Mary Craig 	905.569.5803         </a:t>
            </a:r>
            <a:r>
              <a:rPr lang="en-CA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  <a:hlinkClick r:id="rId3"/>
              </a:rPr>
              <a:t>rosemary.craig@utoronto.ca</a:t>
            </a:r>
            <a:endParaRPr lang="en-CA" dirty="0" smtClean="0">
              <a:solidFill>
                <a:schemeClr val="accent3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1188720" lvl="6" indent="0">
              <a:buNone/>
            </a:pPr>
            <a:r>
              <a:rPr lang="en-CA" dirty="0" smtClean="0"/>
              <a:t>         </a:t>
            </a:r>
          </a:p>
          <a:p>
            <a:pPr marL="0" indent="0" algn="ctr"/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“Be the change you want to see in the world” </a:t>
            </a:r>
            <a:r>
              <a:rPr lang="en-US" sz="1200" b="0" dirty="0" err="1" smtClean="0">
                <a:latin typeface="Calibri" pitchFamily="34" charset="0"/>
                <a:cs typeface="Calibri" pitchFamily="34" charset="0"/>
              </a:rPr>
              <a:t>Ghandi</a:t>
            </a:r>
            <a:endParaRPr lang="en-CA" sz="1200" b="0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 management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19</a:t>
            </a:fld>
            <a:endParaRPr lang="en-CA" dirty="0"/>
          </a:p>
        </p:txBody>
      </p:sp>
      <p:pic>
        <p:nvPicPr>
          <p:cNvPr id="13314" name="Picture 2" descr="C:\Users\craigros\Desktop\bluebanner-logo-IMI-MScSM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54000"/>
            <a:ext cx="1270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45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758984"/>
          </a:xfrm>
        </p:spPr>
        <p:txBody>
          <a:bodyPr/>
          <a:lstStyle/>
          <a:p>
            <a:r>
              <a:rPr lang="en-CA" dirty="0" smtClean="0"/>
              <a:t>AGENDA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>
              <a:buFont typeface="Wingdings" panose="05000000000000000000" pitchFamily="2" charset="2"/>
              <a:buChar char="Ø"/>
            </a:pPr>
            <a:r>
              <a:rPr lang="en-US" sz="2400" b="0" dirty="0" smtClean="0">
                <a:solidFill>
                  <a:srgbClr val="00B050"/>
                </a:solidFill>
                <a:latin typeface="+mj-lt"/>
                <a:cs typeface="Calibri" pitchFamily="34" charset="0"/>
              </a:rPr>
              <a:t>Is MScSM the program for  you?</a:t>
            </a:r>
          </a:p>
          <a:p>
            <a:pPr marL="237744" lvl="2" indent="0">
              <a:buNone/>
            </a:pPr>
            <a:endParaRPr lang="en-US" sz="2400" b="0" dirty="0" smtClean="0">
              <a:solidFill>
                <a:srgbClr val="00B050"/>
              </a:solidFill>
              <a:latin typeface="+mj-lt"/>
              <a:cs typeface="Calibri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Are you eligible to apply?</a:t>
            </a:r>
          </a:p>
          <a:p>
            <a:pPr marL="237744" lvl="2" indent="0">
              <a:buNone/>
            </a:pPr>
            <a:endParaRPr lang="en-US" sz="2400" dirty="0" smtClean="0">
              <a:solidFill>
                <a:srgbClr val="0070C0"/>
              </a:solidFill>
              <a:latin typeface="+mj-lt"/>
              <a:cs typeface="Calibri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b="0" dirty="0" smtClean="0">
                <a:solidFill>
                  <a:srgbClr val="FF0000"/>
                </a:solidFill>
                <a:latin typeface="+mj-lt"/>
                <a:cs typeface="Calibri" pitchFamily="34" charset="0"/>
              </a:rPr>
              <a:t>Application process</a:t>
            </a:r>
          </a:p>
          <a:p>
            <a:pPr marL="237744" lvl="2" indent="0">
              <a:buNone/>
            </a:pPr>
            <a:endParaRPr lang="en-US" sz="2400" b="0" dirty="0" smtClean="0">
              <a:solidFill>
                <a:srgbClr val="FF0000"/>
              </a:solidFill>
              <a:latin typeface="+mj-lt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C000"/>
                </a:solidFill>
                <a:latin typeface="+mj-lt"/>
                <a:cs typeface="Calibri" pitchFamily="34" charset="0"/>
              </a:rPr>
              <a:t>Financing your graduate education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7030A0"/>
              </a:solidFill>
              <a:latin typeface="+mj-lt"/>
              <a:cs typeface="Calibri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b="0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Calibri" pitchFamily="34" charset="0"/>
              </a:rPr>
              <a:t>Contact us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CA" sz="1400" b="0" dirty="0" smtClean="0">
              <a:cs typeface="Calibri" pitchFamily="34" charset="0"/>
            </a:endParaRPr>
          </a:p>
          <a:p>
            <a:endParaRPr lang="en-CA" b="0" dirty="0">
              <a:latin typeface="Calibri" pitchFamily="34" charset="0"/>
              <a:cs typeface="Calibri" pitchFamily="34" charset="0"/>
            </a:endParaRPr>
          </a:p>
          <a:p>
            <a:endParaRPr lang="en-CA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 Management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2</a:t>
            </a:fld>
            <a:endParaRPr lang="en-CA" dirty="0"/>
          </a:p>
        </p:txBody>
      </p:sp>
      <p:pic>
        <p:nvPicPr>
          <p:cNvPr id="2050" name="Picture 2" descr="C:\Users\craigros\Desktop\bluebanner-logo-IMI-MScSM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25" y="53975"/>
            <a:ext cx="1270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09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758984"/>
          </a:xfrm>
        </p:spPr>
        <p:txBody>
          <a:bodyPr/>
          <a:lstStyle/>
          <a:p>
            <a:r>
              <a:rPr lang="en-CA" dirty="0" smtClean="0">
                <a:solidFill>
                  <a:srgbClr val="00B050"/>
                </a:solidFill>
              </a:rPr>
              <a:t>MScSM  – is THIS PROGRAM for you?</a:t>
            </a:r>
            <a:endParaRPr lang="en-CA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CA" b="0" dirty="0">
              <a:latin typeface="Calibri" pitchFamily="34" charset="0"/>
              <a:cs typeface="Calibri" pitchFamily="34" charset="0"/>
            </a:endParaRPr>
          </a:p>
          <a:p>
            <a:endParaRPr lang="en-CA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 Management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3</a:t>
            </a:fld>
            <a:endParaRPr lang="en-CA" dirty="0"/>
          </a:p>
        </p:txBody>
      </p:sp>
      <p:pic>
        <p:nvPicPr>
          <p:cNvPr id="2050" name="Picture 2" descr="C:\Users\craigros\Desktop\bluebanner-logo-IMI-MScSM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25" y="53975"/>
            <a:ext cx="1270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Program Files (x86)\Microsoft Office\MEDIA\CAGCAT10\j0285444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700808"/>
            <a:ext cx="2592288" cy="259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765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Goal of sustainability management</a:t>
            </a:r>
            <a:endParaRPr lang="en-CA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Master of Science In Sustainability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4</a:t>
            </a:fld>
            <a:endParaRPr lang="en-CA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295755013"/>
              </p:ext>
            </p:extLst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4734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758984"/>
          </a:xfrm>
        </p:spPr>
        <p:txBody>
          <a:bodyPr/>
          <a:lstStyle/>
          <a:p>
            <a:r>
              <a:rPr lang="en-CA" dirty="0" smtClean="0">
                <a:solidFill>
                  <a:srgbClr val="00B050"/>
                </a:solidFill>
              </a:rPr>
              <a:t>MScSM  – is THIS PROGRAM for you?</a:t>
            </a:r>
            <a:endParaRPr lang="en-CA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Ø"/>
            </a:pPr>
            <a:r>
              <a:rPr lang="en-US" b="0" dirty="0" smtClean="0">
                <a:latin typeface="+mj-lt"/>
                <a:cs typeface="Calibri" pitchFamily="34" charset="0"/>
              </a:rPr>
              <a:t>Are  you interested in sustainability?</a:t>
            </a:r>
          </a:p>
          <a:p>
            <a:pPr marL="237744" lvl="2" indent="0">
              <a:buNone/>
            </a:pPr>
            <a:endParaRPr lang="en-US" b="0" dirty="0" smtClean="0">
              <a:latin typeface="+mj-lt"/>
              <a:cs typeface="Calibri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0" dirty="0" smtClean="0">
                <a:latin typeface="+mj-lt"/>
                <a:cs typeface="Calibri" pitchFamily="34" charset="0"/>
              </a:rPr>
              <a:t>All our courses are taught through the lens of sustainability</a:t>
            </a:r>
          </a:p>
          <a:p>
            <a:pPr marL="237744" lvl="2" indent="0">
              <a:buNone/>
            </a:pPr>
            <a:endParaRPr lang="en-CA" b="0" dirty="0" smtClean="0">
              <a:latin typeface="+mj-lt"/>
              <a:cs typeface="Calibri" pitchFamily="34" charset="0"/>
            </a:endParaRPr>
          </a:p>
          <a:p>
            <a:r>
              <a:rPr lang="en-CA" b="0" dirty="0" smtClean="0">
                <a:latin typeface="+mj-lt"/>
                <a:cs typeface="Calibri" pitchFamily="34" charset="0"/>
              </a:rPr>
              <a:t>The MScSM program provides the training for our graduates to: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Be innovators/path-breakers: to act outside the traditional disciplinary boxes; 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Integrate: integrate knowledge from management, social, and natural sciences to address sustainability issues and;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Become Leaders: make leading contributions and lasting advances in sustainability management.</a:t>
            </a:r>
          </a:p>
          <a:p>
            <a:endParaRPr lang="en-CA" b="0" dirty="0">
              <a:cs typeface="Calibri" pitchFamily="34" charset="0"/>
            </a:endParaRPr>
          </a:p>
          <a:p>
            <a:endParaRPr lang="en-CA" b="0" dirty="0">
              <a:latin typeface="Calibri" pitchFamily="34" charset="0"/>
              <a:cs typeface="Calibri" pitchFamily="34" charset="0"/>
            </a:endParaRPr>
          </a:p>
          <a:p>
            <a:endParaRPr lang="en-CA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 Management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5</a:t>
            </a:fld>
            <a:endParaRPr lang="en-CA" dirty="0"/>
          </a:p>
        </p:txBody>
      </p:sp>
      <p:pic>
        <p:nvPicPr>
          <p:cNvPr id="2050" name="Picture 2" descr="C:\Users\craigros\Desktop\bluebanner-logo-IMI-MScSM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25" y="53975"/>
            <a:ext cx="1270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02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Challenging careers</a:t>
            </a:r>
            <a:endParaRPr lang="en-CA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1400" b="0" dirty="0">
                <a:latin typeface="+mj-lt"/>
                <a:cs typeface="Calibri" pitchFamily="34" charset="0"/>
              </a:rPr>
              <a:t>Challenging careers in sustainability-related divisions and organizations: 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Industry marketing/policy analyst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Governance for sustainability policy and business development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Public or business administration in divisions with sustainability functions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Marketing and sale of sustainability products and practices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R &amp; D of sustainability management in corporations, research, and funding agencies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Strategic Relations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NGO sustainable organizations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Consulting</a:t>
            </a:r>
          </a:p>
          <a:p>
            <a:pPr>
              <a:buFontTx/>
              <a:buChar char="-"/>
            </a:pPr>
            <a:endParaRPr lang="en-CA" b="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Master of Science In Sustainability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6</a:t>
            </a:fld>
            <a:endParaRPr lang="en-CA" dirty="0"/>
          </a:p>
        </p:txBody>
      </p:sp>
      <p:pic>
        <p:nvPicPr>
          <p:cNvPr id="2050" name="Picture 2" descr="C:\Program Files (x86)\Microsoft Office\MEDIA\CAGCAT10\j028536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068960"/>
            <a:ext cx="1247854" cy="151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278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>
                <a:solidFill>
                  <a:srgbClr val="00B050"/>
                </a:solidFill>
              </a:rPr>
              <a:t>MsCsm</a:t>
            </a:r>
            <a:r>
              <a:rPr lang="en-CA" dirty="0" smtClean="0">
                <a:solidFill>
                  <a:srgbClr val="00B050"/>
                </a:solidFill>
              </a:rPr>
              <a:t> program Structure</a:t>
            </a:r>
            <a:endParaRPr lang="en-CA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0" dirty="0" smtClean="0">
                <a:latin typeface="+mj-lt"/>
                <a:cs typeface="Calibri" pitchFamily="34" charset="0"/>
              </a:rPr>
              <a:t>The Master of Science in Sustainability (MScSM) Program is one of seven graduate programs in the Institute for Management &amp; Innovation (IMI) at the University of Toronto Mississauga</a:t>
            </a:r>
          </a:p>
          <a:p>
            <a:endParaRPr lang="en-CA" b="0" dirty="0">
              <a:latin typeface="+mj-lt"/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20 months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5 terms, 4 academic and 1 work term 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10 core courses and 6 electives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Through electives, students can choose Management or Science concentration 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Full-time, Monday to Thursday, 10:00 am to 5:00 pm (some evening electives and occasional Friday mornings)</a:t>
            </a:r>
          </a:p>
          <a:p>
            <a:pPr>
              <a:buFont typeface="Courier New" pitchFamily="49" charset="0"/>
              <a:buChar char="o"/>
            </a:pPr>
            <a:r>
              <a:rPr lang="en-US" sz="1400" b="0" dirty="0" smtClean="0">
                <a:cs typeface="Calibri" pitchFamily="34" charset="0"/>
              </a:rPr>
              <a:t>Work term is summer between </a:t>
            </a:r>
            <a:r>
              <a:rPr lang="en-US" sz="1400" b="0" dirty="0" err="1" smtClean="0">
                <a:cs typeface="Calibri" pitchFamily="34" charset="0"/>
              </a:rPr>
              <a:t>Yr</a:t>
            </a:r>
            <a:r>
              <a:rPr lang="en-US" sz="1400" b="0" dirty="0" smtClean="0">
                <a:cs typeface="Calibri" pitchFamily="34" charset="0"/>
              </a:rPr>
              <a:t> 1 and </a:t>
            </a:r>
            <a:r>
              <a:rPr lang="en-US" sz="1400" b="0" dirty="0" err="1" smtClean="0">
                <a:cs typeface="Calibri" pitchFamily="34" charset="0"/>
              </a:rPr>
              <a:t>Yr</a:t>
            </a:r>
            <a:r>
              <a:rPr lang="en-US" sz="1400" b="0" dirty="0" smtClean="0">
                <a:cs typeface="Calibri" pitchFamily="34" charset="0"/>
              </a:rPr>
              <a:t> 2 academic years</a:t>
            </a:r>
          </a:p>
          <a:p>
            <a:pPr marL="0" indent="0"/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 Management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7</a:t>
            </a:fld>
            <a:endParaRPr lang="en-CA" dirty="0"/>
          </a:p>
        </p:txBody>
      </p:sp>
      <p:pic>
        <p:nvPicPr>
          <p:cNvPr id="3074" name="Picture 2" descr="C:\Users\craigros\Desktop\bluebanner-logo-IMI-MScSM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588" y="17463"/>
            <a:ext cx="1270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91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00B050"/>
                </a:solidFill>
              </a:rPr>
              <a:t>Academic program: Integrated approach</a:t>
            </a:r>
            <a:endParaRPr lang="en-CA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CA" sz="5600" dirty="0" smtClean="0">
                <a:latin typeface="+mj-lt"/>
                <a:cs typeface="Calibri" pitchFamily="34" charset="0"/>
              </a:rPr>
              <a:t>4 Academic Terms </a:t>
            </a:r>
          </a:p>
          <a:p>
            <a:r>
              <a:rPr lang="en-CA" sz="4800" dirty="0">
                <a:latin typeface="Calibri" pitchFamily="34" charset="0"/>
                <a:cs typeface="Calibri" pitchFamily="34" charset="0"/>
              </a:rPr>
              <a:t>	</a:t>
            </a:r>
            <a:r>
              <a:rPr lang="en-CA" sz="4800" dirty="0" smtClean="0">
                <a:latin typeface="+mj-lt"/>
                <a:cs typeface="Calibri" pitchFamily="34" charset="0"/>
              </a:rPr>
              <a:t>10 REQUIRED CORE COURSES and Internship</a:t>
            </a:r>
          </a:p>
          <a:p>
            <a:pPr marL="685800" indent="-685800">
              <a:buFont typeface="Courier New" pitchFamily="49" charset="0"/>
              <a:buChar char="o"/>
            </a:pPr>
            <a:r>
              <a:rPr lang="en-CA" sz="4800" b="0" dirty="0" smtClean="0">
                <a:cs typeface="Calibri" pitchFamily="34" charset="0"/>
              </a:rPr>
              <a:t>SSM1010Y Principles of Sustainability Management</a:t>
            </a:r>
          </a:p>
          <a:p>
            <a:pPr marL="685800" indent="-685800">
              <a:buFont typeface="Courier New" pitchFamily="49" charset="0"/>
              <a:buChar char="o"/>
            </a:pPr>
            <a:r>
              <a:rPr lang="en-US" sz="4800" b="0" dirty="0" smtClean="0">
                <a:cs typeface="Calibri" pitchFamily="34" charset="0"/>
              </a:rPr>
              <a:t>SSM1020H Decision Making for Sustainability Management</a:t>
            </a:r>
          </a:p>
          <a:p>
            <a:pPr marL="685800" indent="-685800">
              <a:buFont typeface="Courier New" pitchFamily="49" charset="0"/>
              <a:buChar char="o"/>
            </a:pPr>
            <a:r>
              <a:rPr lang="en-US" sz="4800" b="0" dirty="0" smtClean="0">
                <a:cs typeface="Calibri" pitchFamily="34" charset="0"/>
              </a:rPr>
              <a:t>SSM1030H Environmental Science</a:t>
            </a:r>
          </a:p>
          <a:p>
            <a:pPr marL="685800" indent="-685800">
              <a:buFont typeface="Courier New" pitchFamily="49" charset="0"/>
              <a:buChar char="o"/>
            </a:pPr>
            <a:r>
              <a:rPr lang="en-US" sz="4800" b="0" dirty="0" smtClean="0">
                <a:cs typeface="Calibri" pitchFamily="34" charset="0"/>
              </a:rPr>
              <a:t>SSM1040H Managerial Economics for Sustainability Management</a:t>
            </a:r>
          </a:p>
          <a:p>
            <a:pPr marL="685800" indent="-685800">
              <a:buFont typeface="Courier New" pitchFamily="49" charset="0"/>
              <a:buChar char="o"/>
            </a:pPr>
            <a:r>
              <a:rPr lang="en-US" sz="4800" b="0" dirty="0" smtClean="0">
                <a:cs typeface="Calibri" pitchFamily="34" charset="0"/>
              </a:rPr>
              <a:t>SSM1050H Ecosystem Science</a:t>
            </a:r>
          </a:p>
          <a:p>
            <a:pPr marL="685800" indent="-685800">
              <a:buFont typeface="Courier New" pitchFamily="49" charset="0"/>
              <a:buChar char="o"/>
            </a:pPr>
            <a:r>
              <a:rPr lang="en-US" sz="4800" b="0" dirty="0" smtClean="0">
                <a:cs typeface="Calibri" pitchFamily="34" charset="0"/>
              </a:rPr>
              <a:t>SSM1060H Managing Sustainable  Organizations</a:t>
            </a:r>
          </a:p>
          <a:p>
            <a:pPr marL="685800" indent="-685800">
              <a:buFont typeface="Courier New" pitchFamily="49" charset="0"/>
              <a:buChar char="o"/>
            </a:pPr>
            <a:r>
              <a:rPr lang="en-US" sz="4800" b="0" dirty="0" smtClean="0">
                <a:cs typeface="Calibri" pitchFamily="34" charset="0"/>
              </a:rPr>
              <a:t>SSM1070H Sustainability Law and Policy</a:t>
            </a:r>
          </a:p>
          <a:p>
            <a:pPr marL="685800" indent="-685800">
              <a:buFont typeface="Courier New" pitchFamily="49" charset="0"/>
              <a:buChar char="o"/>
            </a:pPr>
            <a:r>
              <a:rPr lang="en-US" sz="4800" b="0" dirty="0" smtClean="0">
                <a:cs typeface="Calibri" pitchFamily="34" charset="0"/>
              </a:rPr>
              <a:t>SSM1080H  Strategies for Sustainability Management</a:t>
            </a:r>
          </a:p>
          <a:p>
            <a:pPr marL="685800" indent="-685800">
              <a:buFont typeface="Courier New" pitchFamily="49" charset="0"/>
              <a:buChar char="o"/>
            </a:pPr>
            <a:r>
              <a:rPr lang="en-US" sz="4800" b="0" dirty="0" smtClean="0">
                <a:cs typeface="Calibri" pitchFamily="34" charset="0"/>
              </a:rPr>
              <a:t>SSM1090H Capstone Course – The Sustainable Enterprise</a:t>
            </a:r>
          </a:p>
          <a:p>
            <a:pPr marL="685800" indent="-685800">
              <a:buFont typeface="Courier New" pitchFamily="49" charset="0"/>
              <a:buChar char="o"/>
            </a:pPr>
            <a:r>
              <a:rPr lang="en-US" sz="4800" b="0" dirty="0" smtClean="0">
                <a:cs typeface="Calibri" pitchFamily="34" charset="0"/>
              </a:rPr>
              <a:t>SSM1100Y Research Paper</a:t>
            </a:r>
          </a:p>
          <a:p>
            <a:pPr marL="685800" indent="-685800">
              <a:buFont typeface="Courier New" pitchFamily="49" charset="0"/>
              <a:buChar char="o"/>
            </a:pPr>
            <a:r>
              <a:rPr lang="en-US" sz="4800" b="0" dirty="0" smtClean="0">
                <a:cs typeface="Calibri" pitchFamily="34" charset="0"/>
              </a:rPr>
              <a:t>SSM1110H Sustainability Management Internship</a:t>
            </a:r>
          </a:p>
          <a:p>
            <a:pPr marL="685800" indent="-685800">
              <a:buFont typeface="Courier New" pitchFamily="49" charset="0"/>
              <a:buChar char="o"/>
            </a:pPr>
            <a:endParaRPr lang="en-CA" sz="4800" b="0" dirty="0" smtClean="0">
              <a:cs typeface="Calibri" pitchFamily="34" charset="0"/>
            </a:endParaRPr>
          </a:p>
          <a:p>
            <a:r>
              <a:rPr lang="en-CA" sz="4000" dirty="0" smtClean="0">
                <a:latin typeface="Calibri" pitchFamily="34" charset="0"/>
                <a:cs typeface="Calibri" pitchFamily="34" charset="0"/>
              </a:rPr>
              <a:t> 	</a:t>
            </a:r>
          </a:p>
          <a:p>
            <a:endParaRPr lang="en-CA" sz="4000" dirty="0"/>
          </a:p>
          <a:p>
            <a:endParaRPr lang="en-CA" sz="4000" dirty="0" smtClean="0"/>
          </a:p>
          <a:p>
            <a:endParaRPr lang="en-CA" sz="4000" dirty="0"/>
          </a:p>
          <a:p>
            <a:endParaRPr lang="en-CA" sz="4000" dirty="0" smtClean="0"/>
          </a:p>
          <a:p>
            <a:endParaRPr lang="en-CA" sz="4000" dirty="0"/>
          </a:p>
          <a:p>
            <a:endParaRPr lang="en-CA" sz="4000" dirty="0" smtClean="0"/>
          </a:p>
          <a:p>
            <a:endParaRPr lang="en-US" sz="4000" dirty="0"/>
          </a:p>
          <a:p>
            <a:endParaRPr lang="en-CA" sz="4000" dirty="0" smtClean="0"/>
          </a:p>
          <a:p>
            <a:r>
              <a:rPr lang="en-CA" sz="4000" dirty="0" smtClean="0"/>
              <a:t>		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Master of Science In Sustainability management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8</a:t>
            </a:fld>
            <a:endParaRPr lang="en-CA" dirty="0"/>
          </a:p>
        </p:txBody>
      </p:sp>
      <p:pic>
        <p:nvPicPr>
          <p:cNvPr id="5122" name="Picture 2" descr="C:\Users\craigros\Desktop\bluebanner-logo-IMI-MScSM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0"/>
            <a:ext cx="1270000" cy="50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Program Files (x86)\Microsoft Office\MEDIA\CAGCAT10\j0293240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3135313"/>
            <a:ext cx="1565275" cy="115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58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Electives</a:t>
            </a:r>
            <a:endParaRPr lang="en-CA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+mj-lt"/>
                <a:cs typeface="Calibri" pitchFamily="34" charset="0"/>
              </a:rPr>
              <a:t>2 ELECTIVE CONCENTRATIONS – Science </a:t>
            </a:r>
            <a:r>
              <a:rPr lang="en-CA" i="1" dirty="0">
                <a:latin typeface="+mj-lt"/>
                <a:cs typeface="Calibri" pitchFamily="34" charset="0"/>
              </a:rPr>
              <a:t>or</a:t>
            </a:r>
            <a:r>
              <a:rPr lang="en-CA" dirty="0">
                <a:latin typeface="+mj-lt"/>
                <a:cs typeface="Calibri" pitchFamily="34" charset="0"/>
              </a:rPr>
              <a:t> </a:t>
            </a:r>
            <a:r>
              <a:rPr lang="en-CA" dirty="0" smtClean="0">
                <a:latin typeface="+mj-lt"/>
                <a:cs typeface="Calibri" pitchFamily="34" charset="0"/>
              </a:rPr>
              <a:t>Management</a:t>
            </a:r>
          </a:p>
          <a:p>
            <a:r>
              <a:rPr lang="en-US" sz="1200" dirty="0" smtClean="0">
                <a:latin typeface="+mj-lt"/>
                <a:cs typeface="Calibri" pitchFamily="34" charset="0"/>
              </a:rPr>
              <a:t>(6 Electives can be taken at other UofT Campuses/Grad programs, with Director approval)</a:t>
            </a:r>
          </a:p>
          <a:p>
            <a:endParaRPr lang="en-CA" sz="1200" dirty="0">
              <a:latin typeface="+mj-lt"/>
              <a:cs typeface="Calibri" pitchFamily="34" charset="0"/>
            </a:endParaRPr>
          </a:p>
          <a:p>
            <a:r>
              <a:rPr lang="en-CA" dirty="0">
                <a:latin typeface="+mj-lt"/>
                <a:cs typeface="Calibri" pitchFamily="34" charset="0"/>
              </a:rPr>
              <a:t>Science Electives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includes </a:t>
            </a:r>
            <a:r>
              <a:rPr lang="en-CA" sz="1400" b="0" dirty="0">
                <a:cs typeface="Calibri" pitchFamily="34" charset="0"/>
              </a:rPr>
              <a:t>courses such as Climate Change </a:t>
            </a:r>
            <a:r>
              <a:rPr lang="en-CA" sz="1400" b="0" dirty="0" smtClean="0">
                <a:cs typeface="Calibri" pitchFamily="34" charset="0"/>
              </a:rPr>
              <a:t>Impact Assessment</a:t>
            </a:r>
            <a:r>
              <a:rPr lang="en-CA" sz="1400" b="0" dirty="0">
                <a:cs typeface="Calibri" pitchFamily="34" charset="0"/>
              </a:rPr>
              <a:t>, </a:t>
            </a:r>
            <a:r>
              <a:rPr lang="en-CA" sz="1400" b="0" dirty="0" smtClean="0">
                <a:cs typeface="Calibri" pitchFamily="34" charset="0"/>
              </a:rPr>
              <a:t>Climate Data Analysis, Arctic Environments, Efficient Use of Energy, Applied Sustainability Mgmt, Public Health Sanitation, Aboriginal Health, Infrastructure Resilience Planning </a:t>
            </a:r>
          </a:p>
          <a:p>
            <a:endParaRPr lang="en-CA" dirty="0">
              <a:latin typeface="Calibri" pitchFamily="34" charset="0"/>
              <a:cs typeface="Calibri" pitchFamily="34" charset="0"/>
            </a:endParaRPr>
          </a:p>
          <a:p>
            <a:r>
              <a:rPr lang="en-CA" dirty="0" smtClean="0">
                <a:latin typeface="+mj-lt"/>
                <a:cs typeface="Calibri" pitchFamily="34" charset="0"/>
              </a:rPr>
              <a:t>Management</a:t>
            </a:r>
            <a:r>
              <a:rPr lang="en-CA" dirty="0">
                <a:latin typeface="+mj-lt"/>
                <a:cs typeface="Calibri" pitchFamily="34" charset="0"/>
              </a:rPr>
              <a:t>, Economics, and Social Electives</a:t>
            </a:r>
          </a:p>
          <a:p>
            <a:pPr>
              <a:buFont typeface="Courier New" pitchFamily="49" charset="0"/>
              <a:buChar char="o"/>
            </a:pPr>
            <a:r>
              <a:rPr lang="en-CA" sz="1400" b="0" dirty="0" smtClean="0">
                <a:cs typeface="Calibri" pitchFamily="34" charset="0"/>
              </a:rPr>
              <a:t>includes </a:t>
            </a:r>
            <a:r>
              <a:rPr lang="en-CA" sz="1400" b="0" dirty="0">
                <a:cs typeface="Calibri" pitchFamily="34" charset="0"/>
              </a:rPr>
              <a:t>courses such as Sustainability Ethics, </a:t>
            </a:r>
            <a:r>
              <a:rPr lang="en-CA" sz="1400" b="0" dirty="0" smtClean="0">
                <a:cs typeface="Calibri" pitchFamily="34" charset="0"/>
              </a:rPr>
              <a:t>Marketing in Sustainability, Social Entrepreneurship, Topics in Global Affairs, Project </a:t>
            </a:r>
            <a:r>
              <a:rPr lang="en-CA" sz="1400" b="0" dirty="0">
                <a:cs typeface="Calibri" pitchFamily="34" charset="0"/>
              </a:rPr>
              <a:t>Management, </a:t>
            </a:r>
            <a:r>
              <a:rPr lang="en-CA" sz="1400" b="0" dirty="0" smtClean="0">
                <a:cs typeface="Calibri" pitchFamily="34" charset="0"/>
              </a:rPr>
              <a:t>Environmental </a:t>
            </a:r>
            <a:r>
              <a:rPr lang="en-CA" sz="1400" b="0" dirty="0">
                <a:cs typeface="Calibri" pitchFamily="34" charset="0"/>
              </a:rPr>
              <a:t>Finance and </a:t>
            </a:r>
            <a:r>
              <a:rPr lang="en-CA" sz="1400" b="0" dirty="0" smtClean="0">
                <a:cs typeface="Calibri" pitchFamily="34" charset="0"/>
              </a:rPr>
              <a:t>Sustainable Investing</a:t>
            </a:r>
            <a:endParaRPr lang="en-CA" sz="1400" b="0" dirty="0">
              <a:cs typeface="Calibri" pitchFamily="34" charset="0"/>
            </a:endParaRPr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Master of Science In Sustainability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E544-334C-4440-8966-B3440172024D}" type="slidenum">
              <a:rPr lang="en-CA" smtClean="0"/>
              <a:t>9</a:t>
            </a:fld>
            <a:endParaRPr lang="en-CA" dirty="0"/>
          </a:p>
        </p:txBody>
      </p:sp>
      <p:pic>
        <p:nvPicPr>
          <p:cNvPr id="6" name="Picture 3" descr="C:\Users\craigros\Desktop\bluebanner-logo-IMI-MScSM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630" y="188640"/>
            <a:ext cx="1270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153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1397</TotalTime>
  <Words>1339</Words>
  <Application>Microsoft Office PowerPoint</Application>
  <PresentationFormat>On-screen Show (4:3)</PresentationFormat>
  <Paragraphs>270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Courier New</vt:lpstr>
      <vt:lpstr>Franklin Gothic Book</vt:lpstr>
      <vt:lpstr>Franklin Gothic Medium</vt:lpstr>
      <vt:lpstr>Times New Roman</vt:lpstr>
      <vt:lpstr>Tunga</vt:lpstr>
      <vt:lpstr>Wingdings</vt:lpstr>
      <vt:lpstr>Angles</vt:lpstr>
      <vt:lpstr>Master of Science In Sustainability Management</vt:lpstr>
      <vt:lpstr>AGENDA</vt:lpstr>
      <vt:lpstr>MScSM  – is THIS PROGRAM for you?</vt:lpstr>
      <vt:lpstr>Goal of sustainability management</vt:lpstr>
      <vt:lpstr>MScSM  – is THIS PROGRAM for you?</vt:lpstr>
      <vt:lpstr>Challenging careers</vt:lpstr>
      <vt:lpstr>MsCsm program Structure</vt:lpstr>
      <vt:lpstr>Academic program: Integrated approach</vt:lpstr>
      <vt:lpstr>Electives</vt:lpstr>
      <vt:lpstr>Collaborative program with School of the environment</vt:lpstr>
      <vt:lpstr>Exchange program – 2nd Fall semester</vt:lpstr>
      <vt:lpstr>Internship term</vt:lpstr>
      <vt:lpstr>Co-op &amp; Internship Placements</vt:lpstr>
      <vt:lpstr>Are you eligible to apply?</vt:lpstr>
      <vt:lpstr>Class profile</vt:lpstr>
      <vt:lpstr>Admission requirements</vt:lpstr>
      <vt:lpstr>Application process</vt:lpstr>
      <vt:lpstr>FINANCING YOUR MSCSM</vt:lpstr>
      <vt:lpstr>Mscsm class of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 Mary</dc:creator>
  <cp:lastModifiedBy>RoseMary Craig</cp:lastModifiedBy>
  <cp:revision>180</cp:revision>
  <cp:lastPrinted>2017-11-16T16:05:53Z</cp:lastPrinted>
  <dcterms:created xsi:type="dcterms:W3CDTF">2013-09-03T12:40:30Z</dcterms:created>
  <dcterms:modified xsi:type="dcterms:W3CDTF">2018-11-15T16:56:35Z</dcterms:modified>
</cp:coreProperties>
</file>